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5" r:id="rId10"/>
    <p:sldId id="266" r:id="rId11"/>
    <p:sldId id="267" r:id="rId12"/>
    <p:sldId id="270" r:id="rId13"/>
    <p:sldId id="271" r:id="rId14"/>
    <p:sldId id="269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D8B60-F210-4B97-9831-E7A33F15405C}" type="datetimeFigureOut">
              <a:rPr lang="fr-FR" smtClean="0"/>
              <a:t>02/12/2019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25BA1-A253-4F72-8CD5-B16F08D280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29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866D-9A09-487D-AD62-DC867B9C9818}" type="datetime1">
              <a:rPr lang="fr-FR" smtClean="0"/>
              <a:t>02/12/2019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221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DFDD-45D5-4BB6-9CA7-AAB6CA61EF17}" type="datetime1">
              <a:rPr lang="fr-FR" smtClean="0"/>
              <a:t>02/12/2019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97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52CB-01DD-4BBE-B82A-5A923A9C7C31}" type="datetime1">
              <a:rPr lang="fr-FR" smtClean="0"/>
              <a:t>02/12/2019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116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620F-91E2-410A-986E-340D9DE0480F}" type="datetime1">
              <a:rPr lang="fr-FR" smtClean="0"/>
              <a:t>02/12/2019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014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EC32-37AA-4FFC-A40C-AAD38CAD1667}" type="datetime1">
              <a:rPr lang="fr-FR" smtClean="0"/>
              <a:t>02/12/2019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925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D7FF-486A-403D-8633-E477F0961FB3}" type="datetime1">
              <a:rPr lang="fr-FR" smtClean="0"/>
              <a:t>02/12/2019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880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DF8D-9F48-48D2-BE8D-790EA936F8C3}" type="datetime1">
              <a:rPr lang="fr-FR" smtClean="0"/>
              <a:t>02/12/2019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360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1106-5C6E-4918-A8D7-2A1E61A9DD6E}" type="datetime1">
              <a:rPr lang="fr-FR" smtClean="0"/>
              <a:t>02/12/2019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7067"/>
            <a:ext cx="8911687" cy="8646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2" y="1295079"/>
            <a:ext cx="10972800" cy="461614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FE36-B548-478A-B46A-7CE88A777E3A}" type="datetime1">
              <a:rPr lang="fr-FR" smtClean="0"/>
              <a:t>02/12/2019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1812" y="6135808"/>
            <a:ext cx="9677399" cy="365125"/>
          </a:xfrm>
        </p:spPr>
        <p:txBody>
          <a:bodyPr/>
          <a:lstStyle/>
          <a:p>
            <a:fld id="{1DECDEDD-0CD7-4C59-96C7-8E221D3A2F2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A7674-C067-490E-9CF4-B2DE9A41EC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546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793F-14AC-4EAD-BD51-CD1BD6C30A3D}" type="datetime1">
              <a:rPr lang="fr-FR" smtClean="0"/>
              <a:t>02/12/2019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8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FF5-0F01-4A20-AF9E-A0A5146CF78B}" type="datetime1">
              <a:rPr lang="fr-FR" smtClean="0"/>
              <a:t>02/12/2019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993A-5E57-4DCB-860E-39008D4635E5}" type="datetime1">
              <a:rPr lang="fr-FR" smtClean="0"/>
              <a:t>02/12/2019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66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21D5-2DE1-4D78-971A-1A7BC14E3428}" type="datetime1">
              <a:rPr lang="fr-FR" smtClean="0"/>
              <a:t>02/12/2019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88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607-89D6-414D-AD7B-71A92EF19186}" type="datetime1">
              <a:rPr lang="fr-FR" smtClean="0"/>
              <a:t>02/12/2019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1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05EB-6389-4C93-A338-61B8D922E36D}" type="datetime1">
              <a:rPr lang="fr-FR" smtClean="0"/>
              <a:t>02/12/2019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88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E7CF-555C-49B3-9BD0-CA84E7C91168}" type="datetime1">
              <a:rPr lang="fr-FR" smtClean="0"/>
              <a:t>02/12/2019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‹N°›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7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FD65-AD50-4056-AD54-0A573C0EF85A}" type="datetime1">
              <a:rPr lang="fr-FR" smtClean="0"/>
              <a:t>02/12/2019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‹N°›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FE8D43-86A8-4B67-B5C8-7FD772DB2B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9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" Target="slide1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microsoft.com/office/2007/relationships/media" Target="../media/media3.wav"/><Relationship Id="rId7" Type="http://schemas.openxmlformats.org/officeDocument/2006/relationships/image" Target="../media/image9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3.wav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814B0B-0923-4178-98DF-6A8A3486F6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Prosodie et apprentissage des langues. </a:t>
            </a:r>
            <a:br>
              <a:rPr lang="fr-FR" dirty="0"/>
            </a:br>
            <a:r>
              <a:rPr lang="fr-FR" sz="4300" dirty="0"/>
              <a:t>Étude contrastive de l’interlangue d’apprenants d’anglais francophones et hispanophones.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B2DCCB-63BD-4855-8D79-C26FFF99D8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Thèse de doctorat</a:t>
            </a:r>
          </a:p>
          <a:p>
            <a:r>
              <a:rPr lang="fr-FR" dirty="0"/>
              <a:t>Leonardo CONTRERAS ROA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AECA9ED-6ED8-4FB6-9EE3-0D4DEED80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45" y="97195"/>
            <a:ext cx="4009524" cy="857143"/>
          </a:xfrm>
          <a:prstGeom prst="rect">
            <a:avLst/>
          </a:prstGeom>
        </p:spPr>
      </p:pic>
      <p:pic>
        <p:nvPicPr>
          <p:cNvPr id="1026" name="Picture 2" descr="Résultat de recherche d'images pour &quot;rennes 2&quot;">
            <a:extLst>
              <a:ext uri="{FF2B5EF4-FFF2-40B4-BE49-F238E27FC236}">
                <a16:creationId xmlns:a16="http://schemas.microsoft.com/office/drawing/2014/main" id="{74FACFD3-04AB-4E9B-8FFC-61D01719E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5" y="1581556"/>
            <a:ext cx="1532391" cy="155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412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A42C0-E72C-4893-8670-363370FB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2 : analyse contrastive parallèle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404841-9D43-4104-A95A-1D82A4725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1248" y="1295079"/>
            <a:ext cx="6703363" cy="4616143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/>
              <a:t>Résultats</a:t>
            </a:r>
            <a:r>
              <a:rPr lang="fr-FR" b="1" dirty="0"/>
              <a:t>:</a:t>
            </a:r>
          </a:p>
          <a:p>
            <a:pPr marL="0" indent="0">
              <a:buNone/>
            </a:pPr>
            <a:r>
              <a:rPr lang="fr-FR" dirty="0"/>
              <a:t>Formulation d’hypothèses/prédictions concernant principalement :</a:t>
            </a:r>
          </a:p>
          <a:p>
            <a:r>
              <a:rPr lang="fr-FR" dirty="0"/>
              <a:t>Des différences potentielles dans la </a:t>
            </a:r>
            <a:r>
              <a:rPr lang="fr-FR" b="1" dirty="0"/>
              <a:t>réalisation phonétique </a:t>
            </a:r>
            <a:r>
              <a:rPr lang="fr-FR" dirty="0"/>
              <a:t>des traits [+focalisation] et [+interrogation]</a:t>
            </a:r>
          </a:p>
          <a:p>
            <a:r>
              <a:rPr lang="fr-FR" dirty="0"/>
              <a:t>Des différences </a:t>
            </a:r>
            <a:r>
              <a:rPr lang="fr-FR" b="1" dirty="0"/>
              <a:t>phonotactiques </a:t>
            </a:r>
            <a:r>
              <a:rPr lang="fr-FR" dirty="0"/>
              <a:t>potentielles dans la production de tons phonologiquement similaires dans les trois langues.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AD1E8B-61AD-4A70-92E0-D7772A45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10</a:t>
            </a:fld>
            <a:endParaRPr lang="fr-FR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26CA541-9E7A-4B8E-96F5-714FE2A98C6F}"/>
              </a:ext>
            </a:extLst>
          </p:cNvPr>
          <p:cNvGrpSpPr/>
          <p:nvPr/>
        </p:nvGrpSpPr>
        <p:grpSpPr>
          <a:xfrm>
            <a:off x="1890579" y="1348096"/>
            <a:ext cx="2159946" cy="2159946"/>
            <a:chOff x="5744" y="1117451"/>
            <a:chExt cx="2381547" cy="2381547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7407BB3F-0FC4-48FC-9F84-53B8DF52D905}"/>
                </a:ext>
              </a:extLst>
            </p:cNvPr>
            <p:cNvSpPr/>
            <p:nvPr/>
          </p:nvSpPr>
          <p:spPr>
            <a:xfrm>
              <a:off x="5744" y="1117451"/>
              <a:ext cx="2381547" cy="238154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lipse 4">
              <a:extLst>
                <a:ext uri="{FF2B5EF4-FFF2-40B4-BE49-F238E27FC236}">
                  <a16:creationId xmlns:a16="http://schemas.microsoft.com/office/drawing/2014/main" id="{4805AA50-B40E-48FF-9992-078DDDA2CDF2}"/>
                </a:ext>
              </a:extLst>
            </p:cNvPr>
            <p:cNvSpPr txBox="1"/>
            <p:nvPr/>
          </p:nvSpPr>
          <p:spPr>
            <a:xfrm>
              <a:off x="354513" y="1466220"/>
              <a:ext cx="1684009" cy="16840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kern="1200" dirty="0"/>
                <a:t>Comparaison préalable de la prosodie des SN</a:t>
              </a:r>
              <a:br>
                <a:rPr lang="fr-FR" kern="1200" dirty="0"/>
              </a:br>
              <a:r>
                <a:rPr lang="fr-FR" kern="1200" dirty="0"/>
                <a:t>[AN-FR-ES</a:t>
              </a:r>
              <a:r>
                <a:rPr lang="fr-FR" kern="1200" baseline="0" dirty="0"/>
                <a:t>]</a:t>
              </a:r>
              <a:endParaRPr lang="fr-FR" kern="1200" dirty="0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61B42EC6-41FA-45EB-832E-52E3DA27E2A7}"/>
              </a:ext>
            </a:extLst>
          </p:cNvPr>
          <p:cNvSpPr txBox="1"/>
          <p:nvPr/>
        </p:nvSpPr>
        <p:spPr>
          <a:xfrm>
            <a:off x="166888" y="1263370"/>
            <a:ext cx="461665" cy="2397947"/>
          </a:xfrm>
          <a:prstGeom prst="rect">
            <a:avLst/>
          </a:prstGeom>
          <a:solidFill>
            <a:schemeClr val="accent3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/>
              <a:t>Théorique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65C65CA0-9F48-4303-981E-D43119551D60}"/>
              </a:ext>
            </a:extLst>
          </p:cNvPr>
          <p:cNvSpPr txBox="1">
            <a:spLocks/>
          </p:cNvSpPr>
          <p:nvPr/>
        </p:nvSpPr>
        <p:spPr>
          <a:xfrm>
            <a:off x="171292" y="3824358"/>
            <a:ext cx="3879234" cy="2214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/>
              <a:t>Étude bibliographique </a:t>
            </a:r>
            <a:r>
              <a:rPr lang="fr-FR" dirty="0"/>
              <a:t>des inventaires tonals de l’anglais, du français et de l’espagnol.</a:t>
            </a:r>
          </a:p>
        </p:txBody>
      </p:sp>
    </p:spTree>
    <p:extLst>
      <p:ext uri="{BB962C8B-B14F-4D97-AF65-F5344CB8AC3E}">
        <p14:creationId xmlns:p14="http://schemas.microsoft.com/office/powerpoint/2010/main" val="3040233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D5C42-CA01-415A-AD2A-D6294C45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2 : analyse contrastive parallèle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E1413F-B3BD-4A98-8493-085FD2B6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11</a:t>
            </a:fld>
            <a:endParaRPr lang="fr-FR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8DE0F1E2-37C7-4255-A21D-91CE2F080887}"/>
              </a:ext>
            </a:extLst>
          </p:cNvPr>
          <p:cNvGrpSpPr/>
          <p:nvPr/>
        </p:nvGrpSpPr>
        <p:grpSpPr>
          <a:xfrm>
            <a:off x="763778" y="3848564"/>
            <a:ext cx="2160000" cy="2160000"/>
            <a:chOff x="6203960" y="1117451"/>
            <a:chExt cx="2381547" cy="2381547"/>
          </a:xfrm>
          <a:solidFill>
            <a:schemeClr val="accent4"/>
          </a:solidFill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C5C2422F-BDB7-41FE-9F79-D00D6D7D1BC3}"/>
                </a:ext>
              </a:extLst>
            </p:cNvPr>
            <p:cNvSpPr/>
            <p:nvPr/>
          </p:nvSpPr>
          <p:spPr>
            <a:xfrm>
              <a:off x="6203960" y="1117451"/>
              <a:ext cx="2381547" cy="238154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lipse 4">
              <a:extLst>
                <a:ext uri="{FF2B5EF4-FFF2-40B4-BE49-F238E27FC236}">
                  <a16:creationId xmlns:a16="http://schemas.microsoft.com/office/drawing/2014/main" id="{6FAEBD6E-1DDE-436A-9E40-615C478872E3}"/>
                </a:ext>
              </a:extLst>
            </p:cNvPr>
            <p:cNvSpPr txBox="1"/>
            <p:nvPr/>
          </p:nvSpPr>
          <p:spPr>
            <a:xfrm>
              <a:off x="6552729" y="1466220"/>
              <a:ext cx="1684009" cy="16840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 dirty="0"/>
                <a:t>Analyse </a:t>
              </a:r>
              <a:r>
                <a:rPr lang="fr-FR" sz="2000" b="1" kern="1200" dirty="0"/>
                <a:t>descriptive</a:t>
              </a:r>
              <a:r>
                <a:rPr lang="fr-FR" sz="2000" kern="1200" dirty="0"/>
                <a:t> des SNN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739C874D-CAF0-4DEC-B068-876469BE6E8E}"/>
              </a:ext>
            </a:extLst>
          </p:cNvPr>
          <p:cNvSpPr txBox="1"/>
          <p:nvPr/>
        </p:nvSpPr>
        <p:spPr>
          <a:xfrm>
            <a:off x="171291" y="3661997"/>
            <a:ext cx="461665" cy="2695637"/>
          </a:xfrm>
          <a:prstGeom prst="rect">
            <a:avLst/>
          </a:prstGeom>
          <a:solidFill>
            <a:schemeClr val="accent2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/>
              <a:t>Empirique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05A3ABBA-2516-4816-91A2-B23F40B264AB}"/>
              </a:ext>
            </a:extLst>
          </p:cNvPr>
          <p:cNvSpPr txBox="1">
            <a:spLocks/>
          </p:cNvSpPr>
          <p:nvPr/>
        </p:nvSpPr>
        <p:spPr>
          <a:xfrm>
            <a:off x="171291" y="1362731"/>
            <a:ext cx="3322803" cy="2109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200" b="1" dirty="0"/>
              <a:t>Étude sur corpus</a:t>
            </a:r>
          </a:p>
          <a:p>
            <a:pPr marL="0" indent="0">
              <a:buNone/>
            </a:pPr>
            <a:r>
              <a:rPr lang="fr-FR" sz="3200" dirty="0"/>
              <a:t>Parole spontanée</a:t>
            </a:r>
          </a:p>
          <a:p>
            <a:pPr>
              <a:buFontTx/>
              <a:buChar char="-"/>
            </a:pPr>
            <a:r>
              <a:rPr lang="fr-FR" dirty="0"/>
              <a:t>Apprenants francophones</a:t>
            </a:r>
          </a:p>
          <a:p>
            <a:pPr>
              <a:buFontTx/>
              <a:buChar char="-"/>
            </a:pPr>
            <a:r>
              <a:rPr lang="fr-FR" dirty="0"/>
              <a:t>Apprenants hispanophones chiliens</a:t>
            </a:r>
          </a:p>
          <a:p>
            <a:pPr>
              <a:buFontTx/>
              <a:buChar char="-"/>
            </a:pPr>
            <a:r>
              <a:rPr lang="fr-FR" dirty="0"/>
              <a:t>Locuteurs anglophones natifs (</a:t>
            </a:r>
            <a:r>
              <a:rPr lang="fr-FR" i="1" dirty="0" err="1"/>
              <a:t>Southern</a:t>
            </a:r>
            <a:r>
              <a:rPr lang="fr-FR" i="1" dirty="0"/>
              <a:t> British English</a:t>
            </a:r>
            <a:r>
              <a:rPr lang="fr-FR" dirty="0"/>
              <a:t>)</a:t>
            </a:r>
          </a:p>
        </p:txBody>
      </p:sp>
      <p:sp>
        <p:nvSpPr>
          <p:cNvPr id="17" name="Espace réservé du contenu 16">
            <a:extLst>
              <a:ext uri="{FF2B5EF4-FFF2-40B4-BE49-F238E27FC236}">
                <a16:creationId xmlns:a16="http://schemas.microsoft.com/office/drawing/2014/main" id="{08F6B151-AAE6-4DE4-964B-DAFB599E7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094" y="1295078"/>
            <a:ext cx="8010518" cy="55629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u="sng" dirty="0"/>
              <a:t>Résultats</a:t>
            </a:r>
            <a:r>
              <a:rPr lang="fr-FR" b="1" dirty="0"/>
              <a:t>:</a:t>
            </a:r>
            <a:endParaRPr lang="fr-FR" b="1" u="sng" dirty="0"/>
          </a:p>
          <a:p>
            <a:r>
              <a:rPr lang="fr-FR" dirty="0"/>
              <a:t>Cas « d’</a:t>
            </a:r>
            <a:r>
              <a:rPr lang="fr-FR" dirty="0">
                <a:hlinkClick r:id="rId2" action="ppaction://hlinksldjump"/>
              </a:rPr>
              <a:t>ambiguïté accentuelle</a:t>
            </a:r>
            <a:r>
              <a:rPr lang="fr-FR" dirty="0"/>
              <a:t> » chez les apprenants francophones.</a:t>
            </a:r>
          </a:p>
          <a:p>
            <a:pPr lvl="1"/>
            <a:r>
              <a:rPr lang="fr-FR" dirty="0"/>
              <a:t>Liés potentiellement à l’organisation phonotactique des proéminences dans l’IP en français.</a:t>
            </a:r>
          </a:p>
          <a:p>
            <a:r>
              <a:rPr lang="fr-FR" dirty="0"/>
              <a:t>Cas de différences phonologiques d’</a:t>
            </a:r>
            <a:r>
              <a:rPr lang="fr-FR" dirty="0">
                <a:hlinkClick r:id="rId3" action="ppaction://hlinksldjump"/>
              </a:rPr>
              <a:t>ampleur des mouvements tonals</a:t>
            </a:r>
            <a:r>
              <a:rPr lang="fr-FR" dirty="0"/>
              <a:t> montants chez les locuteurs hispanophones. </a:t>
            </a:r>
          </a:p>
          <a:p>
            <a:pPr lvl="1"/>
            <a:r>
              <a:rPr lang="fr-FR" dirty="0"/>
              <a:t>Liés potentiellement à la valeur distinctive de l’ampleur tonale en espagnol chilien.</a:t>
            </a:r>
          </a:p>
          <a:p>
            <a:r>
              <a:rPr lang="fr-FR" dirty="0"/>
              <a:t>Présence plus importante de mouvements montants dans les énoncés [+interrogation] produits par les apprenants.</a:t>
            </a:r>
          </a:p>
        </p:txBody>
      </p:sp>
    </p:spTree>
    <p:extLst>
      <p:ext uri="{BB962C8B-B14F-4D97-AF65-F5344CB8AC3E}">
        <p14:creationId xmlns:p14="http://schemas.microsoft.com/office/powerpoint/2010/main" val="81185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64991C-9DF2-4779-89C8-BF3ECE8B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2 : analyse contrastive parallèle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7B915F-FEF1-40F6-8395-B24BE07D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DB89E77-570A-429C-91F6-FF6E70E8548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3" b="3910"/>
          <a:stretch/>
        </p:blipFill>
        <p:spPr bwMode="auto">
          <a:xfrm>
            <a:off x="2422997" y="1663994"/>
            <a:ext cx="7346005" cy="43681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A51ABC7-0D66-4DD4-A995-EC16751A8FFC}"/>
              </a:ext>
            </a:extLst>
          </p:cNvPr>
          <p:cNvSpPr txBox="1"/>
          <p:nvPr/>
        </p:nvSpPr>
        <p:spPr>
          <a:xfrm>
            <a:off x="10210800" y="5638800"/>
            <a:ext cx="1293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ym typeface="Wingdings" panose="05000000000000000000" pitchFamily="2" charset="2"/>
                <a:hlinkClick r:id="rId5" action="ppaction://hlinksldjump"/>
              </a:rPr>
              <a:t></a:t>
            </a:r>
            <a:endParaRPr lang="fr-FR" sz="4000" dirty="0"/>
          </a:p>
        </p:txBody>
      </p:sp>
      <p:pic>
        <p:nvPicPr>
          <p:cNvPr id="7" name="17-fr-f-4_1_2">
            <a:hlinkClick r:id="" action="ppaction://media"/>
            <a:extLst>
              <a:ext uri="{FF2B5EF4-FFF2-40B4-BE49-F238E27FC236}">
                <a16:creationId xmlns:a16="http://schemas.microsoft.com/office/drawing/2014/main" id="{FEB6EAFB-6FD1-4753-BFF8-26C84F283EE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620250" y="354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42836C-E119-404E-8A00-B1B3FEB2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2 : analyse contrastive parallèle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F2ECE5-5384-45F7-8D3A-470F38636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13</a:t>
            </a:fld>
            <a:endParaRPr lang="fr-FR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14E8FAB-9ECA-450F-988E-335100E431CB}"/>
              </a:ext>
            </a:extLst>
          </p:cNvPr>
          <p:cNvGrpSpPr/>
          <p:nvPr/>
        </p:nvGrpSpPr>
        <p:grpSpPr>
          <a:xfrm>
            <a:off x="6096000" y="1885950"/>
            <a:ext cx="6045536" cy="3739197"/>
            <a:chOff x="3792220" y="2814002"/>
            <a:chExt cx="3959860" cy="2449195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12AAE0A0-B918-4642-ABEB-6BCE90033692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01" b="3818"/>
            <a:stretch/>
          </p:blipFill>
          <p:spPr bwMode="auto">
            <a:xfrm>
              <a:off x="3792220" y="2814002"/>
              <a:ext cx="3959860" cy="24491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Zone de texte 798">
              <a:extLst>
                <a:ext uri="{FF2B5EF4-FFF2-40B4-BE49-F238E27FC236}">
                  <a16:creationId xmlns:a16="http://schemas.microsoft.com/office/drawing/2014/main" id="{221CE1B5-6ABA-4353-BDAA-9B5191FC11DC}"/>
                </a:ext>
              </a:extLst>
            </p:cNvPr>
            <p:cNvSpPr txBox="1"/>
            <p:nvPr/>
          </p:nvSpPr>
          <p:spPr>
            <a:xfrm>
              <a:off x="6644005" y="3667125"/>
              <a:ext cx="330835" cy="3714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>
                  <a:effectLst/>
                  <a:latin typeface="+mj-lt"/>
                  <a:ea typeface="MS Mincho" panose="02020609040205080304" pitchFamily="49" charset="-128"/>
                </a:rPr>
                <a:t>L*</a:t>
              </a:r>
              <a:endParaRPr lang="fr-FR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7" name="Zone de texte 799">
              <a:extLst>
                <a:ext uri="{FF2B5EF4-FFF2-40B4-BE49-F238E27FC236}">
                  <a16:creationId xmlns:a16="http://schemas.microsoft.com/office/drawing/2014/main" id="{6A96177E-9A3A-43E5-AD8D-A68846757C63}"/>
                </a:ext>
              </a:extLst>
            </p:cNvPr>
            <p:cNvSpPr txBox="1"/>
            <p:nvPr/>
          </p:nvSpPr>
          <p:spPr>
            <a:xfrm>
              <a:off x="6798945" y="2819400"/>
              <a:ext cx="478790" cy="3714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>
                  <a:effectLst/>
                  <a:latin typeface="+mj-lt"/>
                  <a:ea typeface="MS Mincho" panose="02020609040205080304" pitchFamily="49" charset="-128"/>
                </a:rPr>
                <a:t>HH%</a:t>
              </a:r>
              <a:endParaRPr lang="fr-FR">
                <a:effectLst/>
                <a:latin typeface="+mj-lt"/>
                <a:ea typeface="MS Mincho" panose="02020609040205080304" pitchFamily="49" charset="-128"/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74446DBA-CF28-496D-B126-70AC61A93661}"/>
              </a:ext>
            </a:extLst>
          </p:cNvPr>
          <p:cNvGrpSpPr/>
          <p:nvPr/>
        </p:nvGrpSpPr>
        <p:grpSpPr>
          <a:xfrm>
            <a:off x="456598" y="1885951"/>
            <a:ext cx="5477502" cy="3758762"/>
            <a:chOff x="1080560" y="2200357"/>
            <a:chExt cx="2879725" cy="1976120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63483DA1-07A1-4C14-882C-17617C04B395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4" t="6177" r="5859" b="3878"/>
            <a:stretch/>
          </p:blipFill>
          <p:spPr bwMode="auto">
            <a:xfrm>
              <a:off x="1080560" y="2200357"/>
              <a:ext cx="2879725" cy="19761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Zone de texte 742">
              <a:extLst>
                <a:ext uri="{FF2B5EF4-FFF2-40B4-BE49-F238E27FC236}">
                  <a16:creationId xmlns:a16="http://schemas.microsoft.com/office/drawing/2014/main" id="{7DB0F171-A448-4063-9348-E578CB3DAEBA}"/>
                </a:ext>
              </a:extLst>
            </p:cNvPr>
            <p:cNvSpPr txBox="1"/>
            <p:nvPr/>
          </p:nvSpPr>
          <p:spPr>
            <a:xfrm>
              <a:off x="2340741" y="2923747"/>
              <a:ext cx="302260" cy="2603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dirty="0">
                  <a:effectLst/>
                  <a:latin typeface="+mj-lt"/>
                  <a:ea typeface="MS Mincho" panose="02020609040205080304" pitchFamily="49" charset="-128"/>
                </a:rPr>
                <a:t>L*</a:t>
              </a:r>
              <a:endParaRPr lang="fr-FR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14" name="Zone de texte 743">
              <a:extLst>
                <a:ext uri="{FF2B5EF4-FFF2-40B4-BE49-F238E27FC236}">
                  <a16:creationId xmlns:a16="http://schemas.microsoft.com/office/drawing/2014/main" id="{D33E23D7-4512-4B99-8695-CDE746B218D1}"/>
                </a:ext>
              </a:extLst>
            </p:cNvPr>
            <p:cNvSpPr txBox="1"/>
            <p:nvPr/>
          </p:nvSpPr>
          <p:spPr>
            <a:xfrm>
              <a:off x="3375156" y="2265886"/>
              <a:ext cx="421005" cy="2603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>
                  <a:effectLst/>
                  <a:latin typeface="+mj-lt"/>
                  <a:ea typeface="MS Mincho" panose="02020609040205080304" pitchFamily="49" charset="-128"/>
                </a:rPr>
                <a:t>HH%</a:t>
              </a:r>
              <a:endParaRPr lang="fr-FR">
                <a:effectLst/>
                <a:latin typeface="+mj-lt"/>
                <a:ea typeface="MS Mincho" panose="02020609040205080304" pitchFamily="49" charset="-128"/>
              </a:endParaRP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61E7F92E-0939-44F3-A64A-6C2FD33E7DA5}"/>
              </a:ext>
            </a:extLst>
          </p:cNvPr>
          <p:cNvSpPr txBox="1"/>
          <p:nvPr/>
        </p:nvSpPr>
        <p:spPr>
          <a:xfrm>
            <a:off x="10210800" y="5638800"/>
            <a:ext cx="1293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ym typeface="Wingdings" panose="05000000000000000000" pitchFamily="2" charset="2"/>
                <a:hlinkClick r:id="rId8" action="ppaction://hlinksldjump"/>
              </a:rPr>
              <a:t></a:t>
            </a:r>
            <a:endParaRPr lang="fr-FR" sz="4000" dirty="0"/>
          </a:p>
        </p:txBody>
      </p:sp>
      <p:pic>
        <p:nvPicPr>
          <p:cNvPr id="17" name="08-cl-f-4_1_2">
            <a:hlinkClick r:id="" action="ppaction://media"/>
            <a:extLst>
              <a:ext uri="{FF2B5EF4-FFF2-40B4-BE49-F238E27FC236}">
                <a16:creationId xmlns:a16="http://schemas.microsoft.com/office/drawing/2014/main" id="{282B8F12-0BDB-4E83-8EE8-0FF44B130F1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2890549" y="5779400"/>
            <a:ext cx="609600" cy="609600"/>
          </a:xfrm>
          <a:prstGeom prst="rect">
            <a:avLst/>
          </a:prstGeom>
        </p:spPr>
      </p:pic>
      <p:pic>
        <p:nvPicPr>
          <p:cNvPr id="18" name="02-cl-f-4_2_1">
            <a:hlinkClick r:id="" action="ppaction://media"/>
            <a:extLst>
              <a:ext uri="{FF2B5EF4-FFF2-40B4-BE49-F238E27FC236}">
                <a16:creationId xmlns:a16="http://schemas.microsoft.com/office/drawing/2014/main" id="{39283D18-6CAB-417B-85BE-F7F5A681C2F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813968" y="5779400"/>
            <a:ext cx="609600" cy="609600"/>
          </a:xfrm>
          <a:prstGeom prst="rect">
            <a:avLst/>
          </a:prstGeom>
        </p:spPr>
      </p:pic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06CCE8DB-335A-4BF2-B003-D96B577C9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763566"/>
              </p:ext>
            </p:extLst>
          </p:nvPr>
        </p:nvGraphicFramePr>
        <p:xfrm>
          <a:off x="525486" y="1185080"/>
          <a:ext cx="5570514" cy="567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0538">
                  <a:extLst>
                    <a:ext uri="{9D8B030D-6E8A-4147-A177-3AD203B41FA5}">
                      <a16:colId xmlns:a16="http://schemas.microsoft.com/office/drawing/2014/main" val="3023490783"/>
                    </a:ext>
                  </a:extLst>
                </a:gridCol>
                <a:gridCol w="909976">
                  <a:extLst>
                    <a:ext uri="{9D8B030D-6E8A-4147-A177-3AD203B41FA5}">
                      <a16:colId xmlns:a16="http://schemas.microsoft.com/office/drawing/2014/main" val="957522609"/>
                    </a:ext>
                  </a:extLst>
                </a:gridCol>
              </a:tblGrid>
              <a:tr h="2837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</a:rPr>
                        <a:t>moyenne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1160732"/>
                  </a:ext>
                </a:extLst>
              </a:tr>
              <a:tr h="28334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[+interrogation][-focalisation][+neutre]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8,33 dT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549611"/>
                  </a:ext>
                </a:extLst>
              </a:tr>
            </a:tbl>
          </a:graphicData>
        </a:graphic>
      </p:graphicFrame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848CF5AE-485B-4050-A4AA-1949015FF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972290"/>
              </p:ext>
            </p:extLst>
          </p:nvPr>
        </p:nvGraphicFramePr>
        <p:xfrm>
          <a:off x="6301696" y="1182945"/>
          <a:ext cx="583984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81163">
                  <a:extLst>
                    <a:ext uri="{9D8B030D-6E8A-4147-A177-3AD203B41FA5}">
                      <a16:colId xmlns:a16="http://schemas.microsoft.com/office/drawing/2014/main" val="3281340226"/>
                    </a:ext>
                  </a:extLst>
                </a:gridCol>
                <a:gridCol w="1258677">
                  <a:extLst>
                    <a:ext uri="{9D8B030D-6E8A-4147-A177-3AD203B41FA5}">
                      <a16:colId xmlns:a16="http://schemas.microsoft.com/office/drawing/2014/main" val="2849383192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</a:rPr>
                        <a:t>moyenne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02898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</a:rPr>
                        <a:t>[+ interrogation][+focalisation][-neutre]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800" b="0" dirty="0">
                          <a:solidFill>
                            <a:schemeClr val="tx1"/>
                          </a:solidFill>
                          <a:effectLst/>
                        </a:rPr>
                        <a:t>10,96 </a:t>
                      </a:r>
                      <a:r>
                        <a:rPr lang="es-CL" sz="1800" b="0" dirty="0" err="1">
                          <a:solidFill>
                            <a:schemeClr val="tx1"/>
                          </a:solidFill>
                          <a:effectLst/>
                        </a:rPr>
                        <a:t>dT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054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00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285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D5C42-CA01-415A-AD2A-D6294C45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2 : analyse contrastive parallèle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C03FEA-6B91-4C9D-90E2-DFFF1E374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094" y="1295079"/>
            <a:ext cx="8010518" cy="55629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u="sng" dirty="0"/>
              <a:t>Résultats</a:t>
            </a:r>
            <a:r>
              <a:rPr lang="fr-FR" b="1" dirty="0"/>
              <a:t>:</a:t>
            </a:r>
          </a:p>
          <a:p>
            <a:r>
              <a:rPr lang="fr-FR" dirty="0"/>
              <a:t>Des spécificités liées à l’ampleur tonale de ces mouvements ont été observées pour chaque groupe :</a:t>
            </a:r>
          </a:p>
          <a:p>
            <a:pPr lvl="2"/>
            <a:r>
              <a:rPr lang="fr-FR" dirty="0"/>
              <a:t>L1 FR : plage tonale restreinte. (~4 dT)</a:t>
            </a:r>
          </a:p>
          <a:p>
            <a:pPr lvl="2"/>
            <a:r>
              <a:rPr lang="fr-FR" dirty="0"/>
              <a:t>L1 ES : plage tonale large (~6 dT)</a:t>
            </a:r>
          </a:p>
          <a:p>
            <a:pPr lvl="2"/>
            <a:r>
              <a:rPr lang="fr-FR" dirty="0"/>
              <a:t>L1 EN : plage tonale variable en présence d’éléments lexicaux indiquant la contradiction.</a:t>
            </a:r>
          </a:p>
          <a:p>
            <a:r>
              <a:rPr lang="fr-FR" dirty="0"/>
              <a:t>Les apprenants diffèrent des natifs dans l’implémentation phonétique de la séquence L+H* L- utilisée pour exprimer le trait [+focalisation]</a:t>
            </a:r>
          </a:p>
          <a:p>
            <a:r>
              <a:rPr lang="fr-FR" b="1" dirty="0"/>
              <a:t>L’absence totale de focalisation prosodique est plus courante chez les apprenants que chez les anglophones natifs.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E1413F-B3BD-4A98-8493-085FD2B6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14</a:t>
            </a:fld>
            <a:endParaRPr lang="fr-FR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8DE0F1E2-37C7-4255-A21D-91CE2F080887}"/>
              </a:ext>
            </a:extLst>
          </p:cNvPr>
          <p:cNvGrpSpPr/>
          <p:nvPr/>
        </p:nvGrpSpPr>
        <p:grpSpPr>
          <a:xfrm>
            <a:off x="763778" y="3848564"/>
            <a:ext cx="2160000" cy="2160000"/>
            <a:chOff x="6203960" y="1117451"/>
            <a:chExt cx="2381547" cy="2381547"/>
          </a:xfrm>
          <a:solidFill>
            <a:schemeClr val="accent6"/>
          </a:solidFill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C5C2422F-BDB7-41FE-9F79-D00D6D7D1BC3}"/>
                </a:ext>
              </a:extLst>
            </p:cNvPr>
            <p:cNvSpPr/>
            <p:nvPr/>
          </p:nvSpPr>
          <p:spPr>
            <a:xfrm>
              <a:off x="6203960" y="1117451"/>
              <a:ext cx="2381547" cy="238154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lipse 4">
              <a:extLst>
                <a:ext uri="{FF2B5EF4-FFF2-40B4-BE49-F238E27FC236}">
                  <a16:creationId xmlns:a16="http://schemas.microsoft.com/office/drawing/2014/main" id="{6FAEBD6E-1DDE-436A-9E40-615C478872E3}"/>
                </a:ext>
              </a:extLst>
            </p:cNvPr>
            <p:cNvSpPr txBox="1"/>
            <p:nvPr/>
          </p:nvSpPr>
          <p:spPr>
            <a:xfrm>
              <a:off x="6552729" y="1466220"/>
              <a:ext cx="1684009" cy="16840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dirty="0"/>
                <a:t>Analyse </a:t>
              </a:r>
              <a:r>
                <a:rPr lang="fr-FR" sz="2000" b="1" dirty="0"/>
                <a:t>phonétique</a:t>
              </a:r>
              <a:r>
                <a:rPr lang="fr-FR" sz="2000" dirty="0"/>
                <a:t> </a:t>
              </a:r>
              <a:r>
                <a:rPr lang="fr-FR" sz="2000" b="1" dirty="0"/>
                <a:t>quantitative</a:t>
              </a:r>
              <a:r>
                <a:rPr lang="fr-FR" sz="2000" dirty="0"/>
                <a:t> des SNN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739C874D-CAF0-4DEC-B068-876469BE6E8E}"/>
              </a:ext>
            </a:extLst>
          </p:cNvPr>
          <p:cNvSpPr txBox="1"/>
          <p:nvPr/>
        </p:nvSpPr>
        <p:spPr>
          <a:xfrm>
            <a:off x="171291" y="3661997"/>
            <a:ext cx="461665" cy="2695637"/>
          </a:xfrm>
          <a:prstGeom prst="rect">
            <a:avLst/>
          </a:prstGeom>
          <a:solidFill>
            <a:schemeClr val="accent2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/>
              <a:t>Empirique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7C7D475-A667-4830-ABAF-1162409DFC47}"/>
              </a:ext>
            </a:extLst>
          </p:cNvPr>
          <p:cNvSpPr txBox="1">
            <a:spLocks/>
          </p:cNvSpPr>
          <p:nvPr/>
        </p:nvSpPr>
        <p:spPr>
          <a:xfrm>
            <a:off x="171291" y="1362731"/>
            <a:ext cx="3322803" cy="2109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200" b="1" dirty="0"/>
              <a:t>Étude sur corpus</a:t>
            </a:r>
          </a:p>
          <a:p>
            <a:pPr marL="0" indent="0">
              <a:buNone/>
            </a:pPr>
            <a:r>
              <a:rPr lang="fr-FR" sz="3300" dirty="0"/>
              <a:t>Parole lue</a:t>
            </a:r>
          </a:p>
          <a:p>
            <a:pPr>
              <a:buFontTx/>
              <a:buChar char="-"/>
            </a:pPr>
            <a:r>
              <a:rPr lang="fr-FR" dirty="0"/>
              <a:t>Apprenants francophones</a:t>
            </a:r>
          </a:p>
          <a:p>
            <a:pPr>
              <a:buFontTx/>
              <a:buChar char="-"/>
            </a:pPr>
            <a:r>
              <a:rPr lang="fr-FR" dirty="0"/>
              <a:t>Apprenants hispanophones chiliens</a:t>
            </a:r>
          </a:p>
          <a:p>
            <a:pPr>
              <a:buFontTx/>
              <a:buChar char="-"/>
            </a:pPr>
            <a:r>
              <a:rPr lang="fr-FR" dirty="0"/>
              <a:t>Locuteurs anglophones natifs (</a:t>
            </a:r>
            <a:r>
              <a:rPr lang="fr-FR" i="1" dirty="0" err="1"/>
              <a:t>Southern</a:t>
            </a:r>
            <a:r>
              <a:rPr lang="fr-FR" i="1" dirty="0"/>
              <a:t> British English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65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DFA4C4-15E8-4911-8E62-E05FC92A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Conclusions et perspectives de recherche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710E34-72A2-400D-9CB1-462A1779D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6" y="1295079"/>
            <a:ext cx="9516786" cy="4616143"/>
          </a:xfrm>
        </p:spPr>
        <p:txBody>
          <a:bodyPr/>
          <a:lstStyle/>
          <a:p>
            <a:r>
              <a:rPr lang="es-CL" dirty="0"/>
              <a:t>Le système de </a:t>
            </a:r>
            <a:r>
              <a:rPr lang="es-CL" dirty="0" err="1"/>
              <a:t>conception</a:t>
            </a:r>
            <a:r>
              <a:rPr lang="es-CL" dirty="0"/>
              <a:t> et de </a:t>
            </a:r>
            <a:r>
              <a:rPr lang="es-CL" dirty="0" err="1"/>
              <a:t>représentation</a:t>
            </a:r>
            <a:r>
              <a:rPr lang="es-CL" dirty="0"/>
              <a:t> de la </a:t>
            </a:r>
            <a:r>
              <a:rPr lang="es-CL" dirty="0" err="1"/>
              <a:t>prosodie</a:t>
            </a:r>
            <a:r>
              <a:rPr lang="es-CL" dirty="0"/>
              <a:t> des SN et des SNN utilisé pour leur analyse </a:t>
            </a:r>
            <a:r>
              <a:rPr lang="es-CL" dirty="0" err="1"/>
              <a:t>conditionne</a:t>
            </a:r>
            <a:r>
              <a:rPr lang="es-CL" dirty="0"/>
              <a:t> </a:t>
            </a:r>
          </a:p>
          <a:p>
            <a:pPr lvl="1"/>
            <a:r>
              <a:rPr lang="es-CL" dirty="0"/>
              <a:t>Intsint en </a:t>
            </a:r>
            <a:r>
              <a:rPr lang="es-CL" dirty="0" err="1"/>
              <a:t>tant</a:t>
            </a:r>
            <a:r>
              <a:rPr lang="es-CL" dirty="0"/>
              <a:t> que </a:t>
            </a:r>
            <a:r>
              <a:rPr lang="es-CL" dirty="0" err="1"/>
              <a:t>complément</a:t>
            </a:r>
            <a:r>
              <a:rPr lang="es-CL" dirty="0"/>
              <a:t> pour </a:t>
            </a:r>
            <a:r>
              <a:rPr lang="es-CL" dirty="0" err="1"/>
              <a:t>pallier</a:t>
            </a:r>
            <a:r>
              <a:rPr lang="es-CL" dirty="0"/>
              <a:t> à la </a:t>
            </a:r>
            <a:r>
              <a:rPr lang="es-CL" dirty="0" err="1"/>
              <a:t>spécificité</a:t>
            </a:r>
            <a:r>
              <a:rPr lang="es-CL" dirty="0"/>
              <a:t> linguistique de ToBI</a:t>
            </a:r>
          </a:p>
          <a:p>
            <a:endParaRPr lang="es-CL" dirty="0"/>
          </a:p>
          <a:p>
            <a:r>
              <a:rPr lang="es-CL" dirty="0"/>
              <a:t>Des traces de </a:t>
            </a:r>
            <a:r>
              <a:rPr lang="es-CL" dirty="0" err="1"/>
              <a:t>transfert</a:t>
            </a:r>
            <a:r>
              <a:rPr lang="es-CL" dirty="0"/>
              <a:t> </a:t>
            </a:r>
            <a:r>
              <a:rPr lang="es-CL" dirty="0" err="1"/>
              <a:t>négatif</a:t>
            </a:r>
            <a:r>
              <a:rPr lang="es-CL" dirty="0"/>
              <a:t> ont été </a:t>
            </a:r>
            <a:r>
              <a:rPr lang="es-CL" dirty="0" err="1"/>
              <a:t>identifiées</a:t>
            </a:r>
            <a:r>
              <a:rPr lang="es-CL" dirty="0"/>
              <a:t> </a:t>
            </a:r>
            <a:r>
              <a:rPr lang="es-CL" dirty="0" err="1"/>
              <a:t>dans</a:t>
            </a:r>
            <a:r>
              <a:rPr lang="es-CL" dirty="0"/>
              <a:t> la production </a:t>
            </a:r>
            <a:r>
              <a:rPr lang="es-CL" dirty="0" err="1"/>
              <a:t>orale</a:t>
            </a:r>
            <a:r>
              <a:rPr lang="es-CL" dirty="0"/>
              <a:t> des apprenants. </a:t>
            </a:r>
          </a:p>
          <a:p>
            <a:r>
              <a:rPr lang="es-CL" dirty="0"/>
              <a:t>Des </a:t>
            </a:r>
            <a:r>
              <a:rPr lang="es-CL" dirty="0" err="1"/>
              <a:t>traits</a:t>
            </a:r>
            <a:r>
              <a:rPr lang="es-CL" dirty="0"/>
              <a:t> </a:t>
            </a:r>
            <a:r>
              <a:rPr lang="es-CL" dirty="0" err="1"/>
              <a:t>développementaux</a:t>
            </a:r>
            <a:r>
              <a:rPr lang="es-CL" dirty="0"/>
              <a:t> </a:t>
            </a:r>
            <a:r>
              <a:rPr lang="es-CL" dirty="0" err="1"/>
              <a:t>communs</a:t>
            </a:r>
            <a:r>
              <a:rPr lang="es-CL" dirty="0"/>
              <a:t> </a:t>
            </a:r>
            <a:r>
              <a:rPr lang="es-CL" dirty="0" err="1"/>
              <a:t>aux</a:t>
            </a:r>
            <a:r>
              <a:rPr lang="es-CL" dirty="0"/>
              <a:t> deux groupes </a:t>
            </a:r>
            <a:r>
              <a:rPr lang="es-CL" dirty="0" err="1"/>
              <a:t>d’apprenants</a:t>
            </a:r>
            <a:r>
              <a:rPr lang="es-CL" dirty="0"/>
              <a:t> ont également été </a:t>
            </a:r>
            <a:r>
              <a:rPr lang="es-CL" dirty="0" err="1"/>
              <a:t>identifiés</a:t>
            </a:r>
            <a:r>
              <a:rPr lang="es-CL" dirty="0"/>
              <a:t>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700ED4-F8AA-41B4-A7DD-903773BE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7674-C067-490E-9CF4-B2DE9A41EC18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8999438-659E-4295-84EE-93F75C73CAE4}"/>
              </a:ext>
            </a:extLst>
          </p:cNvPr>
          <p:cNvSpPr txBox="1"/>
          <p:nvPr/>
        </p:nvSpPr>
        <p:spPr>
          <a:xfrm>
            <a:off x="531812" y="1295079"/>
            <a:ext cx="923330" cy="2229999"/>
          </a:xfrm>
          <a:prstGeom prst="rect">
            <a:avLst/>
          </a:prstGeom>
          <a:solidFill>
            <a:schemeClr val="accent2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s-CL" sz="1600" b="1" dirty="0" err="1"/>
              <a:t>Axe</a:t>
            </a:r>
            <a:r>
              <a:rPr lang="es-CL" sz="1600" b="1" dirty="0"/>
              <a:t> 1 :</a:t>
            </a:r>
          </a:p>
          <a:p>
            <a:pPr algn="ctr"/>
            <a:r>
              <a:rPr lang="es-CL" sz="1600" b="1" dirty="0" err="1"/>
              <a:t>Systèmes</a:t>
            </a:r>
            <a:r>
              <a:rPr lang="es-CL" sz="1600" b="1" dirty="0"/>
              <a:t> de </a:t>
            </a:r>
            <a:r>
              <a:rPr lang="es-CL" sz="1600" b="1" dirty="0" err="1"/>
              <a:t>représentation</a:t>
            </a:r>
            <a:endParaRPr lang="fr-FR" sz="1600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13197D9-53D8-4438-AB9A-837AF4995BA4}"/>
              </a:ext>
            </a:extLst>
          </p:cNvPr>
          <p:cNvSpPr txBox="1"/>
          <p:nvPr/>
        </p:nvSpPr>
        <p:spPr>
          <a:xfrm>
            <a:off x="531812" y="3821986"/>
            <a:ext cx="923330" cy="2101047"/>
          </a:xfrm>
          <a:prstGeom prst="rect">
            <a:avLst/>
          </a:prstGeom>
          <a:solidFill>
            <a:schemeClr val="accent2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s-CL" sz="1600" b="1" dirty="0" err="1"/>
              <a:t>Axe</a:t>
            </a:r>
            <a:r>
              <a:rPr lang="es-CL" sz="1600" b="1" dirty="0"/>
              <a:t> 2 : </a:t>
            </a:r>
          </a:p>
          <a:p>
            <a:pPr algn="ctr"/>
            <a:r>
              <a:rPr lang="es-CL" sz="1600" b="1" dirty="0" err="1"/>
              <a:t>Transfert</a:t>
            </a:r>
            <a:r>
              <a:rPr lang="es-CL" sz="1600" b="1" dirty="0"/>
              <a:t> et analyse </a:t>
            </a:r>
            <a:r>
              <a:rPr lang="es-CL" sz="1600" b="1" dirty="0" err="1"/>
              <a:t>contrastive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2134493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DFA4C4-15E8-4911-8E62-E05FC92A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Conclusions et perspectives de recherche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710E34-72A2-400D-9CB1-462A1779D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6" y="1295079"/>
            <a:ext cx="9516786" cy="5437025"/>
          </a:xfrm>
        </p:spPr>
        <p:txBody>
          <a:bodyPr>
            <a:normAutofit/>
          </a:bodyPr>
          <a:lstStyle/>
          <a:p>
            <a:r>
              <a:rPr lang="es-CL" dirty="0"/>
              <a:t>Quel </a:t>
            </a:r>
            <a:r>
              <a:rPr lang="es-CL" dirty="0" err="1"/>
              <a:t>est</a:t>
            </a:r>
            <a:r>
              <a:rPr lang="es-CL" dirty="0"/>
              <a:t> </a:t>
            </a:r>
            <a:r>
              <a:rPr lang="es-CL" dirty="0" err="1"/>
              <a:t>l’impact</a:t>
            </a:r>
            <a:r>
              <a:rPr lang="es-CL" dirty="0"/>
              <a:t> </a:t>
            </a:r>
            <a:r>
              <a:rPr lang="es-CL" dirty="0" err="1"/>
              <a:t>communicatif</a:t>
            </a:r>
            <a:r>
              <a:rPr lang="es-CL" dirty="0"/>
              <a:t> des </a:t>
            </a:r>
            <a:r>
              <a:rPr lang="es-CL" dirty="0" err="1"/>
              <a:t>phénomènes</a:t>
            </a:r>
            <a:r>
              <a:rPr lang="es-CL" dirty="0"/>
              <a:t> </a:t>
            </a:r>
            <a:r>
              <a:rPr lang="es-CL" dirty="0" err="1"/>
              <a:t>prosodiques</a:t>
            </a:r>
            <a:r>
              <a:rPr lang="es-CL" dirty="0"/>
              <a:t> interlinguistiques </a:t>
            </a:r>
            <a:r>
              <a:rPr lang="es-CL" dirty="0" err="1"/>
              <a:t>identifiés</a:t>
            </a:r>
            <a:r>
              <a:rPr lang="es-CL" dirty="0"/>
              <a:t> ?</a:t>
            </a:r>
          </a:p>
          <a:p>
            <a:r>
              <a:rPr lang="es-CL" dirty="0" err="1"/>
              <a:t>Affectent</a:t>
            </a:r>
            <a:r>
              <a:rPr lang="es-CL" dirty="0"/>
              <a:t>-ils </a:t>
            </a:r>
            <a:r>
              <a:rPr lang="es-CL" dirty="0" err="1"/>
              <a:t>l’intelligibilité</a:t>
            </a:r>
            <a:r>
              <a:rPr lang="es-CL" dirty="0"/>
              <a:t> des apprenants ?</a:t>
            </a:r>
          </a:p>
          <a:p>
            <a:pPr lvl="1"/>
            <a:r>
              <a:rPr lang="es-CL" dirty="0"/>
              <a:t>Si oui, a quel </a:t>
            </a:r>
            <a:r>
              <a:rPr lang="es-CL" dirty="0" err="1"/>
              <a:t>degré</a:t>
            </a:r>
            <a:r>
              <a:rPr lang="es-CL" dirty="0"/>
              <a:t> et </a:t>
            </a:r>
            <a:r>
              <a:rPr lang="es-CL" dirty="0" err="1"/>
              <a:t>dans</a:t>
            </a:r>
            <a:r>
              <a:rPr lang="es-CL" dirty="0"/>
              <a:t> quel(s) </a:t>
            </a:r>
            <a:r>
              <a:rPr lang="es-CL" dirty="0" err="1"/>
              <a:t>contexte</a:t>
            </a:r>
            <a:r>
              <a:rPr lang="es-CL" dirty="0"/>
              <a:t>(s) ?</a:t>
            </a:r>
          </a:p>
          <a:p>
            <a:endParaRPr lang="es-CL" dirty="0"/>
          </a:p>
          <a:p>
            <a:r>
              <a:rPr lang="es-CL" dirty="0"/>
              <a:t>Quelle </a:t>
            </a:r>
            <a:r>
              <a:rPr lang="es-CL" dirty="0" err="1"/>
              <a:t>priorité</a:t>
            </a:r>
            <a:r>
              <a:rPr lang="es-CL" dirty="0"/>
              <a:t> didactique donner </a:t>
            </a:r>
            <a:r>
              <a:rPr lang="es-CL" dirty="0" err="1"/>
              <a:t>aux</a:t>
            </a:r>
            <a:r>
              <a:rPr lang="es-CL" dirty="0"/>
              <a:t> </a:t>
            </a:r>
            <a:r>
              <a:rPr lang="es-CL" dirty="0" err="1"/>
              <a:t>caractéristiques</a:t>
            </a:r>
            <a:r>
              <a:rPr lang="es-CL" dirty="0"/>
              <a:t> non-</a:t>
            </a:r>
            <a:r>
              <a:rPr lang="es-CL" dirty="0" err="1"/>
              <a:t>natives</a:t>
            </a:r>
            <a:r>
              <a:rPr lang="es-CL" dirty="0"/>
              <a:t> de </a:t>
            </a:r>
            <a:r>
              <a:rPr lang="es-CL" dirty="0" err="1"/>
              <a:t>l’interlangue</a:t>
            </a:r>
            <a:r>
              <a:rPr lang="es-CL" dirty="0"/>
              <a:t> </a:t>
            </a:r>
            <a:r>
              <a:rPr lang="es-CL" dirty="0" err="1"/>
              <a:t>prosodique</a:t>
            </a:r>
            <a:r>
              <a:rPr lang="es-CL" dirty="0"/>
              <a:t> des apprenants ?</a:t>
            </a:r>
          </a:p>
          <a:p>
            <a:pPr lvl="1"/>
            <a:r>
              <a:rPr lang="es-CL" dirty="0"/>
              <a:t>En </a:t>
            </a:r>
            <a:r>
              <a:rPr lang="es-CL" dirty="0" err="1"/>
              <a:t>fonction</a:t>
            </a:r>
            <a:r>
              <a:rPr lang="es-CL" dirty="0"/>
              <a:t> de leurs objectifs </a:t>
            </a:r>
            <a:r>
              <a:rPr lang="es-CL" dirty="0" err="1"/>
              <a:t>d’apprentissage</a:t>
            </a:r>
            <a:endParaRPr lang="es-CL" dirty="0"/>
          </a:p>
          <a:p>
            <a:pPr lvl="1"/>
            <a:r>
              <a:rPr lang="es-CL" dirty="0"/>
              <a:t>En </a:t>
            </a:r>
            <a:r>
              <a:rPr lang="es-CL" dirty="0" err="1"/>
              <a:t>fonction</a:t>
            </a:r>
            <a:r>
              <a:rPr lang="es-CL" dirty="0"/>
              <a:t> des </a:t>
            </a:r>
            <a:r>
              <a:rPr lang="es-CL" dirty="0" err="1"/>
              <a:t>contraintes</a:t>
            </a:r>
            <a:r>
              <a:rPr lang="es-CL" dirty="0"/>
              <a:t> </a:t>
            </a:r>
            <a:r>
              <a:rPr lang="es-CL" dirty="0" err="1"/>
              <a:t>dans</a:t>
            </a:r>
            <a:r>
              <a:rPr lang="es-CL" dirty="0"/>
              <a:t> </a:t>
            </a:r>
            <a:r>
              <a:rPr lang="es-CL" dirty="0" err="1"/>
              <a:t>l’enseignement</a:t>
            </a:r>
            <a:r>
              <a:rPr lang="es-CL" dirty="0"/>
              <a:t> </a:t>
            </a:r>
            <a:r>
              <a:rPr lang="es-CL" dirty="0" err="1"/>
              <a:t>supérieur</a:t>
            </a:r>
            <a:r>
              <a:rPr lang="es-CL" dirty="0"/>
              <a:t>.</a:t>
            </a:r>
          </a:p>
          <a:p>
            <a:endParaRPr lang="es-CL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700ED4-F8AA-41B4-A7DD-903773BE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7674-C067-490E-9CF4-B2DE9A41EC18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8999438-659E-4295-84EE-93F75C73CAE4}"/>
              </a:ext>
            </a:extLst>
          </p:cNvPr>
          <p:cNvSpPr txBox="1"/>
          <p:nvPr/>
        </p:nvSpPr>
        <p:spPr>
          <a:xfrm>
            <a:off x="583141" y="3746731"/>
            <a:ext cx="677108" cy="2839599"/>
          </a:xfrm>
          <a:prstGeom prst="rect">
            <a:avLst/>
          </a:prstGeom>
          <a:solidFill>
            <a:schemeClr val="accent6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s-CL" sz="1600" b="1" dirty="0" err="1">
                <a:solidFill>
                  <a:schemeClr val="bg1"/>
                </a:solidFill>
              </a:rPr>
              <a:t>Axe</a:t>
            </a:r>
            <a:r>
              <a:rPr lang="es-CL" sz="1600" b="1" dirty="0">
                <a:solidFill>
                  <a:schemeClr val="bg1"/>
                </a:solidFill>
              </a:rPr>
              <a:t> 4 : </a:t>
            </a:r>
          </a:p>
          <a:p>
            <a:pPr algn="ctr"/>
            <a:r>
              <a:rPr lang="es-CL" sz="1600" b="1" dirty="0" err="1">
                <a:solidFill>
                  <a:schemeClr val="bg1"/>
                </a:solidFill>
              </a:rPr>
              <a:t>Applications</a:t>
            </a:r>
            <a:r>
              <a:rPr lang="es-CL" sz="1600" b="1" dirty="0">
                <a:solidFill>
                  <a:schemeClr val="bg1"/>
                </a:solidFill>
              </a:rPr>
              <a:t> </a:t>
            </a:r>
            <a:r>
              <a:rPr lang="es-CL" sz="1600" b="1" dirty="0" err="1">
                <a:solidFill>
                  <a:schemeClr val="bg1"/>
                </a:solidFill>
              </a:rPr>
              <a:t>didactiques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1352B8F-3D0D-4ED1-819D-5A94B46D188D}"/>
              </a:ext>
            </a:extLst>
          </p:cNvPr>
          <p:cNvSpPr txBox="1"/>
          <p:nvPr/>
        </p:nvSpPr>
        <p:spPr>
          <a:xfrm>
            <a:off x="543385" y="1295079"/>
            <a:ext cx="923330" cy="2133921"/>
          </a:xfrm>
          <a:prstGeom prst="rect">
            <a:avLst/>
          </a:prstGeom>
          <a:solidFill>
            <a:schemeClr val="accent6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s-CL" sz="1600" b="1" dirty="0" err="1">
                <a:solidFill>
                  <a:schemeClr val="bg1"/>
                </a:solidFill>
              </a:rPr>
              <a:t>Axe</a:t>
            </a:r>
            <a:r>
              <a:rPr lang="es-CL" sz="1600" b="1" dirty="0">
                <a:solidFill>
                  <a:schemeClr val="bg1"/>
                </a:solidFill>
              </a:rPr>
              <a:t> 3 : 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Intelligibilité et compréhensibilité</a:t>
            </a:r>
          </a:p>
        </p:txBody>
      </p:sp>
    </p:spTree>
    <p:extLst>
      <p:ext uri="{BB962C8B-B14F-4D97-AF65-F5344CB8AC3E}">
        <p14:creationId xmlns:p14="http://schemas.microsoft.com/office/powerpoint/2010/main" val="26603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2E4A5-EF9C-4906-8696-2DC8C0BA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09194D-04B4-48A8-9EAC-748265E51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Question(s) de recherche : </a:t>
            </a:r>
          </a:p>
          <a:p>
            <a:pPr lvl="2"/>
            <a:r>
              <a:rPr lang="fr-FR" dirty="0"/>
              <a:t>Y a-t-il un transfert prosodique négatif dans l’interlangue des apprenants d’anglais ?</a:t>
            </a:r>
          </a:p>
          <a:p>
            <a:pPr lvl="3"/>
            <a:r>
              <a:rPr lang="fr-FR" dirty="0"/>
              <a:t>L1 français</a:t>
            </a:r>
          </a:p>
          <a:p>
            <a:pPr lvl="3"/>
            <a:r>
              <a:rPr lang="fr-FR" dirty="0"/>
              <a:t>L1 espagnol (chilien)</a:t>
            </a:r>
          </a:p>
          <a:p>
            <a:pPr lvl="2"/>
            <a:r>
              <a:rPr lang="fr-FR" dirty="0"/>
              <a:t>Si oui, comment ce transfert s’exprime-t-il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8E5EEE-71CE-4724-8252-4384B388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727D03D8-2749-41B3-BBCA-AD017FCF4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504508"/>
              </p:ext>
            </p:extLst>
          </p:nvPr>
        </p:nvGraphicFramePr>
        <p:xfrm>
          <a:off x="1954212" y="4003361"/>
          <a:ext cx="8128000" cy="23774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8507045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96531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Axe 1</a:t>
                      </a:r>
                    </a:p>
                    <a:p>
                      <a:pPr algn="ctr"/>
                      <a:r>
                        <a:rPr lang="fr-FR" dirty="0"/>
                        <a:t>Partie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Axe 2</a:t>
                      </a:r>
                    </a:p>
                    <a:p>
                      <a:pPr algn="ctr"/>
                      <a:r>
                        <a:rPr lang="fr-FR" dirty="0"/>
                        <a:t>Partie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668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Réflexion sur les </a:t>
                      </a:r>
                      <a:r>
                        <a:rPr lang="fr-FR" b="1" dirty="0"/>
                        <a:t>systèmes de représentation </a:t>
                      </a:r>
                      <a:r>
                        <a:rPr lang="fr-FR" dirty="0"/>
                        <a:t>de la prosodie pour l’étude de l’interlangue (IL) prosodique.</a:t>
                      </a:r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dirty="0"/>
                        <a:t>Théorique </a:t>
                      </a:r>
                      <a:r>
                        <a:rPr lang="fr-FR" dirty="0">
                          <a:sym typeface="Wingdings" panose="05000000000000000000" pitchFamily="2" charset="2"/>
                        </a:rPr>
                        <a:t> Empirique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Analyse contrastive parallèle</a:t>
                      </a:r>
                      <a:r>
                        <a:rPr lang="fr-FR" dirty="0"/>
                        <a:t> à la recherche de traces de transfert.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pPr algn="ctr"/>
                      <a:r>
                        <a:rPr lang="fr-FR" dirty="0"/>
                        <a:t>Théorique </a:t>
                      </a:r>
                      <a:r>
                        <a:rPr lang="fr-FR" dirty="0">
                          <a:sym typeface="Wingdings" panose="05000000000000000000" pitchFamily="2" charset="2"/>
                        </a:rPr>
                        <a:t> Empirique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070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79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166C68-9162-44C8-B2FB-B54D58A30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1 : étude théorique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160427-D7FF-4541-A96A-9CD90D2DD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Nécessité d’un système de capable de représenter :</a:t>
            </a:r>
          </a:p>
          <a:p>
            <a:pPr lvl="2"/>
            <a:r>
              <a:rPr lang="fr-FR" dirty="0"/>
              <a:t>Les séquences tonales phonologiquement distinctives dans les systèmes natifs (EN-FR-ES)</a:t>
            </a:r>
          </a:p>
          <a:p>
            <a:pPr lvl="2"/>
            <a:r>
              <a:rPr lang="fr-FR" dirty="0"/>
              <a:t>Les caractéristiques phonétiques de ces séquences.</a:t>
            </a:r>
          </a:p>
          <a:p>
            <a:pPr lvl="2"/>
            <a:r>
              <a:rPr lang="fr-FR" dirty="0"/>
              <a:t>Les caractéristiques phonétiques de la production dans l’IL des apprenants.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3B09AD-AC41-47A1-B624-E7ACF7F8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3</a:t>
            </a:fld>
            <a:endParaRPr lang="fr-FR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A0843DB-712E-4948-B400-8A1760C88F37}"/>
              </a:ext>
            </a:extLst>
          </p:cNvPr>
          <p:cNvGrpSpPr/>
          <p:nvPr/>
        </p:nvGrpSpPr>
        <p:grpSpPr>
          <a:xfrm>
            <a:off x="1438185" y="4325034"/>
            <a:ext cx="3823131" cy="1846660"/>
            <a:chOff x="1438186" y="3981826"/>
            <a:chExt cx="2993136" cy="1846660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3CFF9832-452E-4469-8CD4-D924CE038788}"/>
                </a:ext>
              </a:extLst>
            </p:cNvPr>
            <p:cNvSpPr txBox="1"/>
            <p:nvPr/>
          </p:nvSpPr>
          <p:spPr>
            <a:xfrm>
              <a:off x="1438187" y="3981826"/>
              <a:ext cx="2993135" cy="369332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/>
                <a:t>ToBI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08A3EAB-F3A4-4959-B3CB-9DCD5731E3CB}"/>
                </a:ext>
              </a:extLst>
            </p:cNvPr>
            <p:cNvSpPr txBox="1"/>
            <p:nvPr/>
          </p:nvSpPr>
          <p:spPr>
            <a:xfrm>
              <a:off x="1438186" y="4351158"/>
              <a:ext cx="2993135" cy="1477328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+	</a:t>
              </a:r>
              <a:r>
                <a:rPr lang="fr-FR" dirty="0"/>
                <a:t>Utilisation répandue </a:t>
              </a:r>
            </a:p>
            <a:p>
              <a:r>
                <a:rPr lang="fr-FR" b="1" dirty="0"/>
                <a:t>+	</a:t>
              </a:r>
              <a:r>
                <a:rPr lang="fr-FR" dirty="0"/>
                <a:t>Conçu pour l’étude des 	associations forme-sens </a:t>
              </a:r>
            </a:p>
            <a:p>
              <a:r>
                <a:rPr lang="fr-FR" b="1" dirty="0"/>
                <a:t>-	</a:t>
              </a:r>
              <a:r>
                <a:rPr lang="fr-FR" i="1" dirty="0" err="1"/>
                <a:t>Language-specific</a:t>
              </a:r>
              <a:endParaRPr lang="fr-FR" i="1" dirty="0"/>
            </a:p>
            <a:p>
              <a:r>
                <a:rPr lang="fr-FR" b="1" dirty="0"/>
                <a:t>-	</a:t>
              </a:r>
              <a:r>
                <a:rPr lang="fr-FR" dirty="0"/>
                <a:t>Inapplicable sur l’IL</a:t>
              </a:r>
              <a:endParaRPr lang="fr-FR" b="1" dirty="0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25E2426-323D-4F84-B7A9-A3E34EA29A4C}"/>
              </a:ext>
            </a:extLst>
          </p:cNvPr>
          <p:cNvGrpSpPr/>
          <p:nvPr/>
        </p:nvGrpSpPr>
        <p:grpSpPr>
          <a:xfrm>
            <a:off x="5992837" y="4325032"/>
            <a:ext cx="5064369" cy="1851724"/>
            <a:chOff x="7499016" y="3981826"/>
            <a:chExt cx="2993136" cy="2162746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8DFF13A-11AC-4ADC-8AE1-6569A99FBAD4}"/>
                </a:ext>
              </a:extLst>
            </p:cNvPr>
            <p:cNvSpPr txBox="1"/>
            <p:nvPr/>
          </p:nvSpPr>
          <p:spPr>
            <a:xfrm>
              <a:off x="7499017" y="3981826"/>
              <a:ext cx="2993135" cy="431366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/>
                <a:t>Intsint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DD72B8E6-279E-4846-9AE7-4E99A25ED634}"/>
                </a:ext>
              </a:extLst>
            </p:cNvPr>
            <p:cNvSpPr txBox="1"/>
            <p:nvPr/>
          </p:nvSpPr>
          <p:spPr>
            <a:xfrm>
              <a:off x="7499016" y="4419107"/>
              <a:ext cx="2993135" cy="1725465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-	</a:t>
              </a:r>
              <a:r>
                <a:rPr lang="fr-FR" dirty="0"/>
                <a:t>Plus utilisé pour l’étude de la forme que 	pour l’étude du sens</a:t>
              </a:r>
              <a:endParaRPr lang="fr-FR" b="1" dirty="0"/>
            </a:p>
            <a:p>
              <a:r>
                <a:rPr lang="fr-FR" b="1" dirty="0"/>
                <a:t>+	</a:t>
              </a:r>
              <a:r>
                <a:rPr lang="fr-FR" i="1" dirty="0" err="1"/>
                <a:t>Language-independent</a:t>
              </a:r>
              <a:endParaRPr lang="fr-FR" dirty="0"/>
            </a:p>
            <a:p>
              <a:r>
                <a:rPr lang="fr-FR" b="1" dirty="0"/>
                <a:t>+	</a:t>
              </a:r>
              <a:r>
                <a:rPr lang="fr-FR" dirty="0"/>
                <a:t>Applicable sur l’IL</a:t>
              </a:r>
            </a:p>
            <a:p>
              <a:r>
                <a:rPr lang="fr-FR" b="1" dirty="0"/>
                <a:t>+	</a:t>
              </a:r>
              <a:r>
                <a:rPr lang="fr-FR" dirty="0"/>
                <a:t>Potentiellement compatible avec ToBI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FFFC20BA-E514-4044-AF27-1ED39AE77285}"/>
              </a:ext>
            </a:extLst>
          </p:cNvPr>
          <p:cNvGrpSpPr/>
          <p:nvPr/>
        </p:nvGrpSpPr>
        <p:grpSpPr>
          <a:xfrm>
            <a:off x="172131" y="3544618"/>
            <a:ext cx="11405224" cy="470259"/>
            <a:chOff x="172131" y="3544618"/>
            <a:chExt cx="11405224" cy="470259"/>
          </a:xfrm>
        </p:grpSpPr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46DD5D75-82B5-4008-A71D-547B86A876C3}"/>
                </a:ext>
              </a:extLst>
            </p:cNvPr>
            <p:cNvCxnSpPr>
              <a:cxnSpLocks/>
            </p:cNvCxnSpPr>
            <p:nvPr/>
          </p:nvCxnSpPr>
          <p:spPr>
            <a:xfrm>
              <a:off x="1438185" y="4014877"/>
              <a:ext cx="9619019" cy="0"/>
            </a:xfrm>
            <a:prstGeom prst="straightConnector1">
              <a:avLst/>
            </a:prstGeom>
            <a:ln w="762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21923AE-FB14-4A87-9207-5FE6E478D118}"/>
                </a:ext>
              </a:extLst>
            </p:cNvPr>
            <p:cNvSpPr txBox="1"/>
            <p:nvPr/>
          </p:nvSpPr>
          <p:spPr>
            <a:xfrm>
              <a:off x="172131" y="3544618"/>
              <a:ext cx="1757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phonologique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FF925FAB-7C4B-4151-8200-7F3665567008}"/>
                </a:ext>
              </a:extLst>
            </p:cNvPr>
            <p:cNvSpPr txBox="1"/>
            <p:nvPr/>
          </p:nvSpPr>
          <p:spPr>
            <a:xfrm>
              <a:off x="10107081" y="3547718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phonétique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65FA8F94-B651-4CE6-8EB0-3B10E78F6FCE}"/>
              </a:ext>
            </a:extLst>
          </p:cNvPr>
          <p:cNvGrpSpPr/>
          <p:nvPr/>
        </p:nvGrpSpPr>
        <p:grpSpPr>
          <a:xfrm>
            <a:off x="6344529" y="5795889"/>
            <a:ext cx="4515725" cy="992777"/>
            <a:chOff x="6344529" y="5795889"/>
            <a:chExt cx="4515725" cy="992777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9872CA24-DF54-48AD-A559-ECF06AB6BDDB}"/>
                </a:ext>
              </a:extLst>
            </p:cNvPr>
            <p:cNvGrpSpPr/>
            <p:nvPr/>
          </p:nvGrpSpPr>
          <p:grpSpPr>
            <a:xfrm>
              <a:off x="6633029" y="6072188"/>
              <a:ext cx="3783992" cy="716478"/>
              <a:chOff x="6633029" y="6072188"/>
              <a:chExt cx="3783992" cy="716478"/>
            </a:xfrm>
          </p:grpSpPr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7B921A3B-93F1-4F43-A4C8-4D4D83A140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33029" y="6072188"/>
                <a:ext cx="0" cy="5318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avec flèche 19">
                <a:extLst>
                  <a:ext uri="{FF2B5EF4-FFF2-40B4-BE49-F238E27FC236}">
                    <a16:creationId xmlns:a16="http://schemas.microsoft.com/office/drawing/2014/main" id="{0F82F77F-6D75-4C39-8BC0-11F688A590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36657" y="6605814"/>
                <a:ext cx="74022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B4C2EADF-6153-48F1-AE4A-1EEB4C662A61}"/>
                  </a:ext>
                </a:extLst>
              </p:cNvPr>
              <p:cNvSpPr txBox="1"/>
              <p:nvPr/>
            </p:nvSpPr>
            <p:spPr>
              <a:xfrm>
                <a:off x="7273212" y="6419334"/>
                <a:ext cx="3143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Vérification expérimentale</a:t>
                </a:r>
              </a:p>
            </p:txBody>
          </p:sp>
        </p:grp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FED07321-7837-4C4C-AC55-C1E8E05F8BD9}"/>
                </a:ext>
              </a:extLst>
            </p:cNvPr>
            <p:cNvSpPr/>
            <p:nvPr/>
          </p:nvSpPr>
          <p:spPr>
            <a:xfrm>
              <a:off x="6344529" y="5795889"/>
              <a:ext cx="4515725" cy="369325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9369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2712A-A2B4-422E-BEB1-B41048A7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1 : vérification expérimentale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03C943-FF6A-4958-917C-C4413B9A0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Transcription en Intsint d’un corpus déjà annoté en ToBI (Ayers &amp; </a:t>
            </a:r>
            <a:r>
              <a:rPr lang="fr-FR" dirty="0" err="1"/>
              <a:t>Beckman</a:t>
            </a:r>
            <a:r>
              <a:rPr lang="fr-FR" dirty="0"/>
              <a:t>) </a:t>
            </a:r>
            <a:r>
              <a:rPr lang="fr-FR" dirty="0">
                <a:sym typeface="Wingdings" panose="05000000000000000000" pitchFamily="2" charset="2"/>
              </a:rPr>
              <a:t> comparaison des résultats.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3 découvertes principales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41848E-ED9C-491C-A64B-D3C7931E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892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2712A-A2B4-422E-BEB1-B41048A7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1 : vérification expérimentale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03C943-FF6A-4958-917C-C4413B9A0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sym typeface="Wingdings" panose="05000000000000000000" pitchFamily="2" charset="2"/>
              </a:rPr>
              <a:t>Résultats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/>
              <a:t>Axe vertical (F0)</a:t>
            </a:r>
          </a:p>
          <a:p>
            <a:pPr marL="0" indent="0">
              <a:buNone/>
            </a:pPr>
            <a:r>
              <a:rPr lang="fr-FR" dirty="0"/>
              <a:t>Comportement similaire pour la transcription des tons monotonals (H*) et bitonals (L+H*, L*+H)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41848E-ED9C-491C-A64B-D3C7931E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5</a:t>
            </a:fld>
            <a:endParaRPr lang="fr-FR" dirty="0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6167A899-E61F-4F79-8055-2B6B44FE7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366011"/>
              </p:ext>
            </p:extLst>
          </p:nvPr>
        </p:nvGraphicFramePr>
        <p:xfrm>
          <a:off x="661267" y="3277997"/>
          <a:ext cx="9075590" cy="3356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8508">
                  <a:extLst>
                    <a:ext uri="{9D8B030D-6E8A-4147-A177-3AD203B41FA5}">
                      <a16:colId xmlns:a16="http://schemas.microsoft.com/office/drawing/2014/main" val="4004717887"/>
                    </a:ext>
                  </a:extLst>
                </a:gridCol>
                <a:gridCol w="2317125">
                  <a:extLst>
                    <a:ext uri="{9D8B030D-6E8A-4147-A177-3AD203B41FA5}">
                      <a16:colId xmlns:a16="http://schemas.microsoft.com/office/drawing/2014/main" val="1863381583"/>
                    </a:ext>
                  </a:extLst>
                </a:gridCol>
                <a:gridCol w="2001304">
                  <a:extLst>
                    <a:ext uri="{9D8B030D-6E8A-4147-A177-3AD203B41FA5}">
                      <a16:colId xmlns:a16="http://schemas.microsoft.com/office/drawing/2014/main" val="3198204721"/>
                    </a:ext>
                  </a:extLst>
                </a:gridCol>
                <a:gridCol w="1622319">
                  <a:extLst>
                    <a:ext uri="{9D8B030D-6E8A-4147-A177-3AD203B41FA5}">
                      <a16:colId xmlns:a16="http://schemas.microsoft.com/office/drawing/2014/main" val="31988277"/>
                    </a:ext>
                  </a:extLst>
                </a:gridCol>
                <a:gridCol w="1045744">
                  <a:extLst>
                    <a:ext uri="{9D8B030D-6E8A-4147-A177-3AD203B41FA5}">
                      <a16:colId xmlns:a16="http://schemas.microsoft.com/office/drawing/2014/main" val="3884140668"/>
                    </a:ext>
                  </a:extLst>
                </a:gridCol>
                <a:gridCol w="910590">
                  <a:extLst>
                    <a:ext uri="{9D8B030D-6E8A-4147-A177-3AD203B41FA5}">
                      <a16:colId xmlns:a16="http://schemas.microsoft.com/office/drawing/2014/main" val="3742232455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Séquence Intsint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757634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>
                          <a:effectLst/>
                        </a:rPr>
                        <a:t>Accent ToBI</a:t>
                      </a:r>
                      <a:endParaRPr lang="fr-FR" sz="15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Monotonale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Bitonale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Tritonale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Total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842204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H*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Monotonal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248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84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3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335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609776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!H*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Monotonal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53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19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0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72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84483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L*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Monotonal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70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18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4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92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16239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L+H*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Bitonal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15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108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7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130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13433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L+!H*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Bitonal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5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18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0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23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569396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L*+H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Bitonal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0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10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0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10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81624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L*+!H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Bitonal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0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2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0</a:t>
                      </a:r>
                      <a:endParaRPr lang="fr-FR" sz="15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2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697756"/>
                  </a:ext>
                </a:extLst>
              </a:tr>
              <a:tr h="184785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Total 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391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259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14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664</a:t>
                      </a:r>
                      <a:endParaRPr lang="fr-FR" sz="15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17398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6411525D-14C0-43F9-82CC-DED32D2AB152}"/>
              </a:ext>
            </a:extLst>
          </p:cNvPr>
          <p:cNvSpPr txBox="1"/>
          <p:nvPr/>
        </p:nvSpPr>
        <p:spPr>
          <a:xfrm>
            <a:off x="9736857" y="3277997"/>
            <a:ext cx="2325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/>
              <a:t>Overall</a:t>
            </a:r>
            <a:r>
              <a:rPr lang="fr-FR" sz="1200" b="1" dirty="0"/>
              <a:t> </a:t>
            </a:r>
            <a:r>
              <a:rPr lang="fr-FR" sz="1200" b="1" dirty="0" err="1"/>
              <a:t>accuracy</a:t>
            </a:r>
            <a:r>
              <a:rPr lang="fr-FR" sz="1200" b="1" dirty="0"/>
              <a:t> : ~0,77</a:t>
            </a:r>
          </a:p>
          <a:p>
            <a:r>
              <a:rPr lang="fr-FR" sz="1200" b="1" dirty="0"/>
              <a:t>Kappa : ~0,5</a:t>
            </a:r>
          </a:p>
        </p:txBody>
      </p:sp>
    </p:spTree>
    <p:extLst>
      <p:ext uri="{BB962C8B-B14F-4D97-AF65-F5344CB8AC3E}">
        <p14:creationId xmlns:p14="http://schemas.microsoft.com/office/powerpoint/2010/main" val="10270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CABB8D-CDB2-4EE0-B2AA-D67C56D1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1 : vérification expérimentale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2ABE00-8BCE-499E-AE35-1AFDFC631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Résultats</a:t>
            </a:r>
          </a:p>
          <a:p>
            <a:pPr marL="514350" indent="-514350">
              <a:buAutoNum type="arabicPeriod" startAt="2"/>
            </a:pPr>
            <a:r>
              <a:rPr lang="fr-FR" b="1" dirty="0"/>
              <a:t>Axe vertical (F0)</a:t>
            </a:r>
          </a:p>
          <a:p>
            <a:pPr marL="0" indent="0">
              <a:buNone/>
            </a:pPr>
            <a:r>
              <a:rPr lang="fr-FR" dirty="0"/>
              <a:t>Les distances tonales parcourues par les tons monotonals et bitonals des deux systèmes sont par conséquent similaires.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E35AD0-70E7-4C17-B440-CBBC635FA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6</a:t>
            </a:fld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ADB64FC-F8E4-43D5-AAA5-1CAFEDA8A87A}"/>
              </a:ext>
            </a:extLst>
          </p:cNvPr>
          <p:cNvGrpSpPr>
            <a:grpSpLocks noChangeAspect="1"/>
          </p:cNvGrpSpPr>
          <p:nvPr/>
        </p:nvGrpSpPr>
        <p:grpSpPr>
          <a:xfrm>
            <a:off x="2921170" y="3206008"/>
            <a:ext cx="5758814" cy="2668270"/>
            <a:chOff x="276106" y="180000"/>
            <a:chExt cx="4996779" cy="2313609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6639B4A9-325D-4FCC-9988-5CD432F6E22F}"/>
                </a:ext>
              </a:extLst>
            </p:cNvPr>
            <p:cNvPicPr/>
            <p:nvPr/>
          </p:nvPicPr>
          <p:blipFill rotWithShape="1">
            <a:blip r:embed="rId2"/>
            <a:srcRect l="1669" r="54037" b="8481"/>
            <a:stretch/>
          </p:blipFill>
          <p:spPr bwMode="auto">
            <a:xfrm>
              <a:off x="276106" y="180000"/>
              <a:ext cx="2550928" cy="231354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196A9E3F-F4AA-4C5B-B40D-F917241DB4C8}"/>
                </a:ext>
              </a:extLst>
            </p:cNvPr>
            <p:cNvPicPr/>
            <p:nvPr/>
          </p:nvPicPr>
          <p:blipFill rotWithShape="1">
            <a:blip r:embed="rId2"/>
            <a:srcRect l="55560" t="1" r="1965" b="8478"/>
            <a:stretch/>
          </p:blipFill>
          <p:spPr bwMode="auto">
            <a:xfrm>
              <a:off x="2826565" y="180001"/>
              <a:ext cx="2446320" cy="231360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E2ED5CE-6A76-4F23-A863-C45F09411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43381"/>
              </p:ext>
            </p:extLst>
          </p:nvPr>
        </p:nvGraphicFramePr>
        <p:xfrm>
          <a:off x="1913206" y="5947685"/>
          <a:ext cx="7090117" cy="84378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50945">
                  <a:extLst>
                    <a:ext uri="{9D8B030D-6E8A-4147-A177-3AD203B41FA5}">
                      <a16:colId xmlns:a16="http://schemas.microsoft.com/office/drawing/2014/main" val="2828855143"/>
                    </a:ext>
                  </a:extLst>
                </a:gridCol>
                <a:gridCol w="1674262">
                  <a:extLst>
                    <a:ext uri="{9D8B030D-6E8A-4147-A177-3AD203B41FA5}">
                      <a16:colId xmlns:a16="http://schemas.microsoft.com/office/drawing/2014/main" val="3953335530"/>
                    </a:ext>
                  </a:extLst>
                </a:gridCol>
                <a:gridCol w="988330">
                  <a:extLst>
                    <a:ext uri="{9D8B030D-6E8A-4147-A177-3AD203B41FA5}">
                      <a16:colId xmlns:a16="http://schemas.microsoft.com/office/drawing/2014/main" val="4084599488"/>
                    </a:ext>
                  </a:extLst>
                </a:gridCol>
                <a:gridCol w="1245461">
                  <a:extLst>
                    <a:ext uri="{9D8B030D-6E8A-4147-A177-3AD203B41FA5}">
                      <a16:colId xmlns:a16="http://schemas.microsoft.com/office/drawing/2014/main" val="1535686820"/>
                    </a:ext>
                  </a:extLst>
                </a:gridCol>
                <a:gridCol w="1116507">
                  <a:extLst>
                    <a:ext uri="{9D8B030D-6E8A-4147-A177-3AD203B41FA5}">
                      <a16:colId xmlns:a16="http://schemas.microsoft.com/office/drawing/2014/main" val="3983910596"/>
                    </a:ext>
                  </a:extLst>
                </a:gridCol>
                <a:gridCol w="1014612">
                  <a:extLst>
                    <a:ext uri="{9D8B030D-6E8A-4147-A177-3AD203B41FA5}">
                      <a16:colId xmlns:a16="http://schemas.microsoft.com/office/drawing/2014/main" val="2561484469"/>
                    </a:ext>
                  </a:extLst>
                </a:gridCol>
              </a:tblGrid>
              <a:tr h="163830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ToBI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Intsint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78439"/>
                  </a:ext>
                </a:extLst>
              </a:tr>
              <a:tr h="1778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H*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L+H*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Monotonal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Bitonal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Tritonal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343453"/>
                  </a:ext>
                </a:extLst>
              </a:tr>
              <a:tr h="1498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Moyennes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3,62 dT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7,05 dT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3,50 dT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5,85 dT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7,36 dT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2973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52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2712A-A2B4-422E-BEB1-B41048A7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1 : vérification expérimentale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03C943-FF6A-4958-917C-C4413B9A0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sym typeface="Wingdings" panose="05000000000000000000" pitchFamily="2" charset="2"/>
              </a:rPr>
              <a:t>Résultats</a:t>
            </a:r>
          </a:p>
          <a:p>
            <a:pPr marL="514350" indent="-514350">
              <a:buAutoNum type="arabicPeriod" startAt="3"/>
            </a:pPr>
            <a:r>
              <a:rPr lang="fr-FR" b="1" dirty="0"/>
              <a:t>Axe horizontal (alignement tonal)</a:t>
            </a:r>
          </a:p>
          <a:p>
            <a:pPr marL="0" indent="0">
              <a:buNone/>
            </a:pPr>
            <a:r>
              <a:rPr lang="fr-FR" dirty="0"/>
              <a:t>Comportement similaire pour le placement des vallées et des pics tonals par rapport au contenu segmental (syllabes accentuées)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41848E-ED9C-491C-A64B-D3C7931E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7</a:t>
            </a:fld>
            <a:endParaRPr lang="fr-FR" dirty="0"/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D559B7A0-C158-4537-AE4D-38EF6083D36D}"/>
              </a:ext>
            </a:extLst>
          </p:cNvPr>
          <p:cNvGrpSpPr/>
          <p:nvPr/>
        </p:nvGrpSpPr>
        <p:grpSpPr>
          <a:xfrm>
            <a:off x="687388" y="3169886"/>
            <a:ext cx="11504612" cy="3774289"/>
            <a:chOff x="687388" y="3169886"/>
            <a:chExt cx="11504612" cy="3774289"/>
          </a:xfrm>
        </p:grpSpPr>
        <p:grpSp>
          <p:nvGrpSpPr>
            <p:cNvPr id="6" name="Zone de dessin 569">
              <a:extLst>
                <a:ext uri="{FF2B5EF4-FFF2-40B4-BE49-F238E27FC236}">
                  <a16:creationId xmlns:a16="http://schemas.microsoft.com/office/drawing/2014/main" id="{8808EBFC-8418-4412-B419-4A60361A47A8}"/>
                </a:ext>
              </a:extLst>
            </p:cNvPr>
            <p:cNvGrpSpPr/>
            <p:nvPr/>
          </p:nvGrpSpPr>
          <p:grpSpPr>
            <a:xfrm>
              <a:off x="687388" y="3406140"/>
              <a:ext cx="5759450" cy="3474720"/>
              <a:chOff x="0" y="0"/>
              <a:chExt cx="5759450" cy="347472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46C0072-BA80-4253-BF33-15242CC0CA0D}"/>
                  </a:ext>
                </a:extLst>
              </p:cNvPr>
              <p:cNvSpPr/>
              <p:nvPr/>
            </p:nvSpPr>
            <p:spPr>
              <a:xfrm>
                <a:off x="0" y="0"/>
                <a:ext cx="5759450" cy="3474720"/>
              </a:xfrm>
              <a:prstGeom prst="rect">
                <a:avLst/>
              </a:prstGeom>
            </p:spPr>
          </p:sp>
          <p:pic>
            <p:nvPicPr>
              <p:cNvPr id="8" name="Image 7">
                <a:extLst>
                  <a:ext uri="{FF2B5EF4-FFF2-40B4-BE49-F238E27FC236}">
                    <a16:creationId xmlns:a16="http://schemas.microsoft.com/office/drawing/2014/main" id="{DB8B3664-9203-4786-942E-984117465451}"/>
                  </a:ext>
                </a:extLst>
              </p:cNvPr>
              <p:cNvPicPr/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41" t="5995" r="5397" b="3793"/>
              <a:stretch/>
            </p:blipFill>
            <p:spPr bwMode="auto">
              <a:xfrm>
                <a:off x="0" y="12"/>
                <a:ext cx="5039360" cy="343916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6A6B9DE-C500-44AC-BF83-5BD79738360B}"/>
                  </a:ext>
                </a:extLst>
              </p:cNvPr>
              <p:cNvSpPr/>
              <p:nvPr/>
            </p:nvSpPr>
            <p:spPr>
              <a:xfrm>
                <a:off x="2394221" y="103349"/>
                <a:ext cx="348979" cy="3156686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id="{414A2A73-4B13-4695-9E74-18D8025B69AE}"/>
                  </a:ext>
                </a:extLst>
              </p:cNvPr>
              <p:cNvGrpSpPr/>
              <p:nvPr/>
            </p:nvGrpSpPr>
            <p:grpSpPr>
              <a:xfrm>
                <a:off x="1996084" y="475987"/>
                <a:ext cx="3728796" cy="2386883"/>
                <a:chOff x="94904" y="-155306"/>
                <a:chExt cx="3729291" cy="2387341"/>
              </a:xfrm>
            </p:grpSpPr>
            <p:sp>
              <p:nvSpPr>
                <p:cNvPr id="11" name="Accolade ouvrante 10">
                  <a:extLst>
                    <a:ext uri="{FF2B5EF4-FFF2-40B4-BE49-F238E27FC236}">
                      <a16:creationId xmlns:a16="http://schemas.microsoft.com/office/drawing/2014/main" id="{4CC11C6F-6F99-4D39-9B94-FF47467D165C}"/>
                    </a:ext>
                  </a:extLst>
                </p:cNvPr>
                <p:cNvSpPr/>
                <p:nvPr/>
              </p:nvSpPr>
              <p:spPr>
                <a:xfrm rot="5400000">
                  <a:off x="412603" y="866869"/>
                  <a:ext cx="99060" cy="637940"/>
                </a:xfrm>
                <a:prstGeom prst="leftBrace">
                  <a:avLst>
                    <a:gd name="adj1" fmla="val 0"/>
                    <a:gd name="adj2" fmla="val 46974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" name="Accolade ouvrante 11">
                  <a:extLst>
                    <a:ext uri="{FF2B5EF4-FFF2-40B4-BE49-F238E27FC236}">
                      <a16:creationId xmlns:a16="http://schemas.microsoft.com/office/drawing/2014/main" id="{80C1E963-13DC-4288-AB8D-613EC6591F3F}"/>
                    </a:ext>
                  </a:extLst>
                </p:cNvPr>
                <p:cNvSpPr/>
                <p:nvPr/>
              </p:nvSpPr>
              <p:spPr>
                <a:xfrm>
                  <a:off x="94904" y="-155306"/>
                  <a:ext cx="48260" cy="788967"/>
                </a:xfrm>
                <a:prstGeom prst="leftBrac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grpSp>
              <p:nvGrpSpPr>
                <p:cNvPr id="13" name="Groupe 12">
                  <a:extLst>
                    <a:ext uri="{FF2B5EF4-FFF2-40B4-BE49-F238E27FC236}">
                      <a16:creationId xmlns:a16="http://schemas.microsoft.com/office/drawing/2014/main" id="{05A234B8-CA43-41E7-A44B-542EBDA54643}"/>
                    </a:ext>
                  </a:extLst>
                </p:cNvPr>
                <p:cNvGrpSpPr/>
                <p:nvPr/>
              </p:nvGrpSpPr>
              <p:grpSpPr>
                <a:xfrm>
                  <a:off x="2871309" y="462700"/>
                  <a:ext cx="952886" cy="1769335"/>
                  <a:chOff x="2871309" y="462700"/>
                  <a:chExt cx="952886" cy="1769335"/>
                </a:xfrm>
              </p:grpSpPr>
              <p:grpSp>
                <p:nvGrpSpPr>
                  <p:cNvPr id="14" name="Groupe 13">
                    <a:extLst>
                      <a:ext uri="{FF2B5EF4-FFF2-40B4-BE49-F238E27FC236}">
                        <a16:creationId xmlns:a16="http://schemas.microsoft.com/office/drawing/2014/main" id="{1A0E412E-36E4-4244-B02E-D76DA3D7AA27}"/>
                      </a:ext>
                    </a:extLst>
                  </p:cNvPr>
                  <p:cNvGrpSpPr/>
                  <p:nvPr/>
                </p:nvGrpSpPr>
                <p:grpSpPr>
                  <a:xfrm>
                    <a:off x="2871309" y="462700"/>
                    <a:ext cx="952886" cy="1769335"/>
                    <a:chOff x="2843311" y="462700"/>
                    <a:chExt cx="621883" cy="1769335"/>
                  </a:xfrm>
                </p:grpSpPr>
                <p:sp>
                  <p:nvSpPr>
                    <p:cNvPr id="16" name="Zone de texte 533">
                      <a:extLst>
                        <a:ext uri="{FF2B5EF4-FFF2-40B4-BE49-F238E27FC236}">
                          <a16:creationId xmlns:a16="http://schemas.microsoft.com/office/drawing/2014/main" id="{DDAC1430-780E-47EB-B92D-23F40031C58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43311" y="462700"/>
                      <a:ext cx="621883" cy="38227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fr-FR" sz="1000" dirty="0">
                          <a:solidFill>
                            <a:srgbClr val="1F497D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ΔF0=7,22 dT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p:txBody>
                </p:sp>
                <p:sp>
                  <p:nvSpPr>
                    <p:cNvPr id="17" name="Zone de texte 534">
                      <a:extLst>
                        <a:ext uri="{FF2B5EF4-FFF2-40B4-BE49-F238E27FC236}">
                          <a16:creationId xmlns:a16="http://schemas.microsoft.com/office/drawing/2014/main" id="{1AB14387-C051-43E3-81E3-E8C420B4836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43312" y="1396510"/>
                      <a:ext cx="434065" cy="382772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CL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Intsint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p:txBody>
                </p:sp>
                <p:sp>
                  <p:nvSpPr>
                    <p:cNvPr id="18" name="Zone de texte 535">
                      <a:extLst>
                        <a:ext uri="{FF2B5EF4-FFF2-40B4-BE49-F238E27FC236}">
                          <a16:creationId xmlns:a16="http://schemas.microsoft.com/office/drawing/2014/main" id="{92C1C7C8-9BB2-4855-BB88-337A7D619B3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848945" y="1849263"/>
                      <a:ext cx="552308" cy="382772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s-CL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ToBI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p:txBody>
                </p:sp>
              </p:grpSp>
              <p:sp>
                <p:nvSpPr>
                  <p:cNvPr id="15" name="Zone de texte 497">
                    <a:extLst>
                      <a:ext uri="{FF2B5EF4-FFF2-40B4-BE49-F238E27FC236}">
                        <a16:creationId xmlns:a16="http://schemas.microsoft.com/office/drawing/2014/main" id="{14982DEC-3844-480E-85B0-21DBC725B87E}"/>
                      </a:ext>
                    </a:extLst>
                  </p:cNvPr>
                  <p:cNvSpPr txBox="1"/>
                  <p:nvPr/>
                </p:nvSpPr>
                <p:spPr>
                  <a:xfrm>
                    <a:off x="2871314" y="676808"/>
                    <a:ext cx="824591" cy="382196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lnSpc>
                        <a:spcPct val="150000"/>
                      </a:lnSpc>
                      <a:spcAft>
                        <a:spcPts val="600"/>
                      </a:spcAft>
                    </a:pPr>
                    <a:r>
                      <a:rPr lang="fr-FR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rPr>
                      <a:t>Δt = 0,25 s</a:t>
                    </a:r>
                    <a:endParaRPr lang="fr-FR" sz="1200"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</a:endParaRPr>
                  </a:p>
                </p:txBody>
              </p:sp>
            </p:grpSp>
          </p:grpSp>
        </p:grpSp>
        <p:grpSp>
          <p:nvGrpSpPr>
            <p:cNvPr id="19" name="Zone de dessin 1">
              <a:extLst>
                <a:ext uri="{FF2B5EF4-FFF2-40B4-BE49-F238E27FC236}">
                  <a16:creationId xmlns:a16="http://schemas.microsoft.com/office/drawing/2014/main" id="{4EBA339A-A357-4F5C-AEB1-C021F415A96B}"/>
                </a:ext>
              </a:extLst>
            </p:cNvPr>
            <p:cNvGrpSpPr/>
            <p:nvPr/>
          </p:nvGrpSpPr>
          <p:grpSpPr>
            <a:xfrm>
              <a:off x="6136005" y="3371960"/>
              <a:ext cx="6055995" cy="3572215"/>
              <a:chOff x="0" y="180000"/>
              <a:chExt cx="6055995" cy="357221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3413E6A-5B95-4B04-A0DA-68E904CA1257}"/>
                  </a:ext>
                </a:extLst>
              </p:cNvPr>
              <p:cNvSpPr/>
              <p:nvPr/>
            </p:nvSpPr>
            <p:spPr>
              <a:xfrm>
                <a:off x="0" y="180000"/>
                <a:ext cx="6055995" cy="3572215"/>
              </a:xfrm>
              <a:prstGeom prst="rect">
                <a:avLst/>
              </a:prstGeom>
              <a:solidFill>
                <a:prstClr val="white"/>
              </a:solidFill>
            </p:spPr>
          </p:sp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C2186993-CDAE-4B41-9132-D097B7114254}"/>
                  </a:ext>
                </a:extLst>
              </p:cNvPr>
              <p:cNvPicPr/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66" t="5387" r="5801" b="3773"/>
              <a:stretch/>
            </p:blipFill>
            <p:spPr bwMode="auto">
              <a:xfrm>
                <a:off x="13750" y="180000"/>
                <a:ext cx="5039995" cy="347980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grpSp>
            <p:nvGrpSpPr>
              <p:cNvPr id="22" name="Groupe 21">
                <a:extLst>
                  <a:ext uri="{FF2B5EF4-FFF2-40B4-BE49-F238E27FC236}">
                    <a16:creationId xmlns:a16="http://schemas.microsoft.com/office/drawing/2014/main" id="{3972919A-DC9F-4449-AF99-D0AD84A23003}"/>
                  </a:ext>
                </a:extLst>
              </p:cNvPr>
              <p:cNvGrpSpPr/>
              <p:nvPr/>
            </p:nvGrpSpPr>
            <p:grpSpPr>
              <a:xfrm>
                <a:off x="2421225" y="294300"/>
                <a:ext cx="671196" cy="3172460"/>
                <a:chOff x="0" y="0"/>
                <a:chExt cx="671776" cy="3172570"/>
              </a:xfrm>
            </p:grpSpPr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385B8077-EDD2-43ED-8795-14C5795AFF5C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29370" cy="3172570"/>
                </a:xfrm>
                <a:prstGeom prst="rect">
                  <a:avLst/>
                </a:prstGeom>
                <a:noFill/>
                <a:ln w="31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9" name="Accolade ouvrante 28">
                  <a:extLst>
                    <a:ext uri="{FF2B5EF4-FFF2-40B4-BE49-F238E27FC236}">
                      <a16:creationId xmlns:a16="http://schemas.microsoft.com/office/drawing/2014/main" id="{BBA13919-F8E6-45E3-962C-8004300DC29C}"/>
                    </a:ext>
                  </a:extLst>
                </p:cNvPr>
                <p:cNvSpPr/>
                <p:nvPr/>
              </p:nvSpPr>
              <p:spPr>
                <a:xfrm rot="5400000">
                  <a:off x="367979" y="1489695"/>
                  <a:ext cx="99177" cy="508417"/>
                </a:xfrm>
                <a:prstGeom prst="leftBrace">
                  <a:avLst>
                    <a:gd name="adj1" fmla="val 0"/>
                    <a:gd name="adj2" fmla="val 46974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30" name="Accolade ouvrante 29">
                  <a:extLst>
                    <a:ext uri="{FF2B5EF4-FFF2-40B4-BE49-F238E27FC236}">
                      <a16:creationId xmlns:a16="http://schemas.microsoft.com/office/drawing/2014/main" id="{B94D04CF-DFA1-4484-9F72-568B1C364406}"/>
                    </a:ext>
                  </a:extLst>
                </p:cNvPr>
                <p:cNvSpPr/>
                <p:nvPr/>
              </p:nvSpPr>
              <p:spPr>
                <a:xfrm>
                  <a:off x="104182" y="226088"/>
                  <a:ext cx="61272" cy="1262977"/>
                </a:xfrm>
                <a:prstGeom prst="leftBrace">
                  <a:avLst/>
                </a:prstGeom>
                <a:ln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3" name="Groupe 22">
                <a:extLst>
                  <a:ext uri="{FF2B5EF4-FFF2-40B4-BE49-F238E27FC236}">
                    <a16:creationId xmlns:a16="http://schemas.microsoft.com/office/drawing/2014/main" id="{4E9494B9-F13F-44C0-B642-2CEF60B049A9}"/>
                  </a:ext>
                </a:extLst>
              </p:cNvPr>
              <p:cNvGrpSpPr/>
              <p:nvPr/>
            </p:nvGrpSpPr>
            <p:grpSpPr>
              <a:xfrm>
                <a:off x="4887686" y="1262669"/>
                <a:ext cx="990600" cy="1782444"/>
                <a:chOff x="0" y="0"/>
                <a:chExt cx="990600" cy="1782873"/>
              </a:xfrm>
            </p:grpSpPr>
            <p:sp>
              <p:nvSpPr>
                <p:cNvPr id="24" name="Zone de texte 537">
                  <a:extLst>
                    <a:ext uri="{FF2B5EF4-FFF2-40B4-BE49-F238E27FC236}">
                      <a16:creationId xmlns:a16="http://schemas.microsoft.com/office/drawing/2014/main" id="{8C044789-329F-45EA-AB7C-34D444CF030F}"/>
                    </a:ext>
                  </a:extLst>
                </p:cNvPr>
                <p:cNvSpPr txBox="1"/>
                <p:nvPr/>
              </p:nvSpPr>
              <p:spPr>
                <a:xfrm>
                  <a:off x="0" y="0"/>
                  <a:ext cx="990600" cy="38219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50000"/>
                    </a:lnSpc>
                    <a:spcAft>
                      <a:spcPts val="600"/>
                    </a:spcAft>
                  </a:pPr>
                  <a:r>
                    <a:rPr lang="fr-FR" sz="1000" dirty="0">
                      <a:solidFill>
                        <a:srgbClr val="1F497D"/>
                      </a:solidFill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ΔF0=12,68 dT</a:t>
                  </a:r>
                  <a:endParaRPr lang="fr-FR" sz="1100" dirty="0">
                    <a:effectLst/>
                    <a:latin typeface="Calibri" panose="020F0502020204030204" pitchFamily="34" charset="0"/>
                    <a:ea typeface="Yu Mincho" panose="02020400000000000000" pitchFamily="18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Zone de texte 538">
                  <a:extLst>
                    <a:ext uri="{FF2B5EF4-FFF2-40B4-BE49-F238E27FC236}">
                      <a16:creationId xmlns:a16="http://schemas.microsoft.com/office/drawing/2014/main" id="{F6243AE2-5448-445C-9A33-223276A3DC33}"/>
                    </a:ext>
                  </a:extLst>
                </p:cNvPr>
                <p:cNvSpPr txBox="1"/>
                <p:nvPr/>
              </p:nvSpPr>
              <p:spPr>
                <a:xfrm>
                  <a:off x="0" y="952500"/>
                  <a:ext cx="600040" cy="382698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50000"/>
                    </a:lnSpc>
                    <a:spcAft>
                      <a:spcPts val="600"/>
                    </a:spcAft>
                  </a:pPr>
                  <a:r>
                    <a:rPr lang="es-CL" sz="1000"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Intsint</a:t>
                  </a:r>
                  <a:endParaRPr lang="fr-FR" sz="1100">
                    <a:effectLst/>
                    <a:latin typeface="Calibri" panose="020F0502020204030204" pitchFamily="34" charset="0"/>
                    <a:ea typeface="Yu Mincho" panose="02020400000000000000" pitchFamily="18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Zone de texte 539">
                  <a:extLst>
                    <a:ext uri="{FF2B5EF4-FFF2-40B4-BE49-F238E27FC236}">
                      <a16:creationId xmlns:a16="http://schemas.microsoft.com/office/drawing/2014/main" id="{B809CAA1-1E44-4B36-AF75-DEA5284A8BB3}"/>
                    </a:ext>
                  </a:extLst>
                </p:cNvPr>
                <p:cNvSpPr txBox="1"/>
                <p:nvPr/>
              </p:nvSpPr>
              <p:spPr>
                <a:xfrm>
                  <a:off x="9525" y="1400175"/>
                  <a:ext cx="591023" cy="382698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50000"/>
                    </a:lnSpc>
                    <a:spcAft>
                      <a:spcPts val="600"/>
                    </a:spcAft>
                  </a:pPr>
                  <a:r>
                    <a:rPr lang="es-CL" sz="1000"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ToBI</a:t>
                  </a:r>
                  <a:endParaRPr lang="fr-FR" sz="1100">
                    <a:effectLst/>
                    <a:latin typeface="Calibri" panose="020F0502020204030204" pitchFamily="34" charset="0"/>
                    <a:ea typeface="Yu Mincho" panose="02020400000000000000" pitchFamily="18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Zone de texte 498">
                  <a:extLst>
                    <a:ext uri="{FF2B5EF4-FFF2-40B4-BE49-F238E27FC236}">
                      <a16:creationId xmlns:a16="http://schemas.microsoft.com/office/drawing/2014/main" id="{6D8EF931-0533-4E4A-BCE4-171D44EEC772}"/>
                    </a:ext>
                  </a:extLst>
                </p:cNvPr>
                <p:cNvSpPr txBox="1"/>
                <p:nvPr/>
              </p:nvSpPr>
              <p:spPr>
                <a:xfrm>
                  <a:off x="19050" y="247650"/>
                  <a:ext cx="847725" cy="38163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ct val="150000"/>
                    </a:lnSpc>
                    <a:spcAft>
                      <a:spcPts val="600"/>
                    </a:spcAft>
                  </a:pPr>
                  <a:r>
                    <a:rPr lang="fr-FR" sz="100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Δt = 0,22 s</a:t>
                  </a:r>
                  <a:endParaRPr lang="fr-FR" sz="1100">
                    <a:effectLst/>
                    <a:latin typeface="Calibri" panose="020F0502020204030204" pitchFamily="34" charset="0"/>
                    <a:ea typeface="Yu Mincho" panose="02020400000000000000" pitchFamily="18" charset="-128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EDA908C0-4B8B-464A-9CF8-A2B7EB41923B}"/>
                </a:ext>
              </a:extLst>
            </p:cNvPr>
            <p:cNvSpPr txBox="1"/>
            <p:nvPr/>
          </p:nvSpPr>
          <p:spPr>
            <a:xfrm>
              <a:off x="2731531" y="3185938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L+H*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59B6C374-5855-4505-8277-7AB1571F9897}"/>
                </a:ext>
              </a:extLst>
            </p:cNvPr>
            <p:cNvSpPr txBox="1"/>
            <p:nvPr/>
          </p:nvSpPr>
          <p:spPr>
            <a:xfrm>
              <a:off x="8521286" y="3169886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L*+H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95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326424-6413-4991-A4DA-384FAB001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2 : analyse contrastive parallèle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022AE4-0A16-4740-8574-4DDF4CF39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Sélection de séquences tonales associées à divers types d’énoncés </a:t>
            </a:r>
            <a:r>
              <a:rPr lang="fr-FR" sz="2000" dirty="0"/>
              <a:t>(</a:t>
            </a:r>
            <a:r>
              <a:rPr lang="fr-FR" sz="2000" dirty="0" err="1"/>
              <a:t>Frota</a:t>
            </a:r>
            <a:r>
              <a:rPr lang="fr-FR" sz="2000" dirty="0"/>
              <a:t> &amp; </a:t>
            </a:r>
            <a:r>
              <a:rPr lang="fr-FR" sz="2000" dirty="0" err="1"/>
              <a:t>Prieto</a:t>
            </a:r>
            <a:r>
              <a:rPr lang="fr-FR" sz="2000" dirty="0"/>
              <a:t>, 2015 ; </a:t>
            </a:r>
            <a:r>
              <a:rPr lang="fr-FR" sz="2000" dirty="0" err="1"/>
              <a:t>Prieto</a:t>
            </a:r>
            <a:r>
              <a:rPr lang="fr-FR" sz="2000" dirty="0"/>
              <a:t> &amp; </a:t>
            </a:r>
            <a:r>
              <a:rPr lang="fr-FR" sz="2000" dirty="0" err="1"/>
              <a:t>Roseano</a:t>
            </a:r>
            <a:r>
              <a:rPr lang="fr-FR" sz="2000" dirty="0"/>
              <a:t>, 2010).</a:t>
            </a:r>
          </a:p>
          <a:p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dirty="0"/>
              <a:t>Classification des énoncés selon 3 traits pragmatiques :</a:t>
            </a:r>
          </a:p>
          <a:p>
            <a:pPr lvl="2"/>
            <a:r>
              <a:rPr lang="fr-FR" dirty="0"/>
              <a:t>[+/- interrogation]</a:t>
            </a:r>
          </a:p>
          <a:p>
            <a:pPr lvl="2"/>
            <a:r>
              <a:rPr lang="fr-FR" dirty="0"/>
              <a:t>[+/- focalisation]</a:t>
            </a:r>
          </a:p>
          <a:p>
            <a:pPr lvl="2"/>
            <a:r>
              <a:rPr lang="fr-FR" dirty="0"/>
              <a:t>[+/- neutre]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A69DA3-CF6F-4060-8DC8-BC061302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3F9722B-BF56-4E16-A95D-D8818DD2AFC1}"/>
              </a:ext>
            </a:extLst>
          </p:cNvPr>
          <p:cNvSpPr txBox="1"/>
          <p:nvPr/>
        </p:nvSpPr>
        <p:spPr>
          <a:xfrm>
            <a:off x="1732974" y="2208473"/>
            <a:ext cx="6699829" cy="294696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1200" dirty="0"/>
              <a:t>Énoncé de plusieurs unités tonales</a:t>
            </a:r>
          </a:p>
          <a:p>
            <a:pPr lvl="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fr-FR" sz="1200" dirty="0"/>
              <a:t>Question d’une unité tonale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1200" dirty="0"/>
              <a:t>Énoncé à focalisation contrastive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927100" algn="l"/>
              </a:tabLst>
            </a:pPr>
            <a:r>
              <a:rPr lang="fr-FR" sz="1200" dirty="0"/>
              <a:t>Question écho absolue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927100" algn="l"/>
              </a:tabLst>
            </a:pPr>
            <a:r>
              <a:rPr lang="fr-FR" sz="1200" dirty="0"/>
              <a:t>Question écho partielle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12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12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12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12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12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fr-FR" sz="12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1200" dirty="0"/>
              <a:t>Déclarative catégorielle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1200" dirty="0"/>
              <a:t>Déclarative d’évidence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1200" dirty="0"/>
              <a:t>Question écho absolue anti-expectative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fr-FR" sz="1200" dirty="0"/>
              <a:t>Question écho partielle anti-expectative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02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7E84E-A8A0-46B0-99D2-F1013613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 2 : analyse contrastive parallèle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1C8D6C-3668-4E5C-9A35-19293AC3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A7674-C067-490E-9CF4-B2DE9A41EC18}" type="slidenum">
              <a:rPr lang="fr-FR" smtClean="0"/>
              <a:pPr/>
              <a:t>9</a:t>
            </a:fld>
            <a:endParaRPr lang="fr-FR" dirty="0"/>
          </a:p>
        </p:txBody>
      </p:sp>
      <p:grpSp>
        <p:nvGrpSpPr>
          <p:cNvPr id="5" name="Zone de dessin 893">
            <a:extLst>
              <a:ext uri="{FF2B5EF4-FFF2-40B4-BE49-F238E27FC236}">
                <a16:creationId xmlns:a16="http://schemas.microsoft.com/office/drawing/2014/main" id="{49277F54-2715-472D-B855-303B4961E515}"/>
              </a:ext>
            </a:extLst>
          </p:cNvPr>
          <p:cNvGrpSpPr/>
          <p:nvPr/>
        </p:nvGrpSpPr>
        <p:grpSpPr>
          <a:xfrm>
            <a:off x="5158075" y="970344"/>
            <a:ext cx="7526216" cy="5705093"/>
            <a:chOff x="0" y="0"/>
            <a:chExt cx="5259070" cy="289357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08EE181-DB71-494B-BDEB-A07140224570}"/>
                </a:ext>
              </a:extLst>
            </p:cNvPr>
            <p:cNvSpPr/>
            <p:nvPr/>
          </p:nvSpPr>
          <p:spPr>
            <a:xfrm>
              <a:off x="0" y="0"/>
              <a:ext cx="5259070" cy="2893060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7" name="Zone de texte 894">
              <a:extLst>
                <a:ext uri="{FF2B5EF4-FFF2-40B4-BE49-F238E27FC236}">
                  <a16:creationId xmlns:a16="http://schemas.microsoft.com/office/drawing/2014/main" id="{BB192A9D-D507-4925-A7ED-AAADF97FF4B2}"/>
                </a:ext>
              </a:extLst>
            </p:cNvPr>
            <p:cNvSpPr txBox="1"/>
            <p:nvPr/>
          </p:nvSpPr>
          <p:spPr>
            <a:xfrm>
              <a:off x="452844" y="148621"/>
              <a:ext cx="701973" cy="2880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SN-AN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8" name="Zone de texte 894">
              <a:extLst>
                <a:ext uri="{FF2B5EF4-FFF2-40B4-BE49-F238E27FC236}">
                  <a16:creationId xmlns:a16="http://schemas.microsoft.com/office/drawing/2014/main" id="{085A5562-A54E-4DCE-A16F-3DB44C3930F0}"/>
                </a:ext>
              </a:extLst>
            </p:cNvPr>
            <p:cNvSpPr txBox="1"/>
            <p:nvPr/>
          </p:nvSpPr>
          <p:spPr>
            <a:xfrm>
              <a:off x="1612028" y="148620"/>
              <a:ext cx="635293" cy="2880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SN-ES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9" name="Zone de texte 894">
              <a:extLst>
                <a:ext uri="{FF2B5EF4-FFF2-40B4-BE49-F238E27FC236}">
                  <a16:creationId xmlns:a16="http://schemas.microsoft.com/office/drawing/2014/main" id="{1EDB9158-4288-48BB-B804-AD3FB1BEA893}"/>
                </a:ext>
              </a:extLst>
            </p:cNvPr>
            <p:cNvSpPr txBox="1"/>
            <p:nvPr/>
          </p:nvSpPr>
          <p:spPr>
            <a:xfrm>
              <a:off x="2765690" y="150154"/>
              <a:ext cx="595236" cy="2880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SN-FR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10" name="Zone de texte 894">
              <a:extLst>
                <a:ext uri="{FF2B5EF4-FFF2-40B4-BE49-F238E27FC236}">
                  <a16:creationId xmlns:a16="http://schemas.microsoft.com/office/drawing/2014/main" id="{67165446-7453-494B-964E-3BCE113ED790}"/>
                </a:ext>
              </a:extLst>
            </p:cNvPr>
            <p:cNvSpPr txBox="1"/>
            <p:nvPr/>
          </p:nvSpPr>
          <p:spPr>
            <a:xfrm>
              <a:off x="3861651" y="148620"/>
              <a:ext cx="669795" cy="2880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SN-AN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9AAB977E-B296-4381-BE06-DA687A50ED6B}"/>
                </a:ext>
              </a:extLst>
            </p:cNvPr>
            <p:cNvCxnSpPr>
              <a:cxnSpLocks/>
              <a:stCxn id="7" idx="3"/>
              <a:endCxn id="8" idx="1"/>
            </p:cNvCxnSpPr>
            <p:nvPr/>
          </p:nvCxnSpPr>
          <p:spPr>
            <a:xfrm flipV="1">
              <a:off x="1154817" y="292620"/>
              <a:ext cx="457211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C9AF6414-0428-485F-858B-269B10D8631B}"/>
                </a:ext>
              </a:extLst>
            </p:cNvPr>
            <p:cNvCxnSpPr>
              <a:cxnSpLocks/>
              <a:stCxn id="9" idx="3"/>
              <a:endCxn id="10" idx="1"/>
            </p:cNvCxnSpPr>
            <p:nvPr/>
          </p:nvCxnSpPr>
          <p:spPr>
            <a:xfrm flipV="1">
              <a:off x="3360926" y="292620"/>
              <a:ext cx="500725" cy="153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46D3E00C-37F2-4484-AB9F-3498F663A7ED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>
              <a:off x="2247321" y="292620"/>
              <a:ext cx="518369" cy="153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142D35F5-BD93-4D4F-BBC2-94901886619B}"/>
                </a:ext>
              </a:extLst>
            </p:cNvPr>
            <p:cNvCxnSpPr/>
            <p:nvPr/>
          </p:nvCxnSpPr>
          <p:spPr>
            <a:xfrm>
              <a:off x="1513506" y="292451"/>
              <a:ext cx="0" cy="6764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0B37F2CA-895A-4BDA-92C7-2ECF30772203}"/>
                </a:ext>
              </a:extLst>
            </p:cNvPr>
            <p:cNvCxnSpPr/>
            <p:nvPr/>
          </p:nvCxnSpPr>
          <p:spPr>
            <a:xfrm>
              <a:off x="2506505" y="292451"/>
              <a:ext cx="0" cy="676275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8D518773-3B5D-43B5-B63D-7A959F04003A}"/>
                </a:ext>
              </a:extLst>
            </p:cNvPr>
            <p:cNvCxnSpPr/>
            <p:nvPr/>
          </p:nvCxnSpPr>
          <p:spPr>
            <a:xfrm>
              <a:off x="3464018" y="292451"/>
              <a:ext cx="0" cy="676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Zone de texte 904">
              <a:extLst>
                <a:ext uri="{FF2B5EF4-FFF2-40B4-BE49-F238E27FC236}">
                  <a16:creationId xmlns:a16="http://schemas.microsoft.com/office/drawing/2014/main" id="{CC0288FB-C278-4682-8818-7FC3E664A4F5}"/>
                </a:ext>
              </a:extLst>
            </p:cNvPr>
            <p:cNvSpPr txBox="1"/>
            <p:nvPr/>
          </p:nvSpPr>
          <p:spPr>
            <a:xfrm>
              <a:off x="1394753" y="968726"/>
              <a:ext cx="2202873" cy="28520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i="1">
                  <a:effectLst/>
                  <a:latin typeface="+mj-lt"/>
                  <a:ea typeface="MS Mincho" panose="02020609040205080304" pitchFamily="49" charset="-128"/>
                </a:rPr>
                <a:t>prédictions</a:t>
              </a:r>
              <a:endParaRPr lang="fr-FR" sz="200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18" name="Zone de texte 894">
              <a:extLst>
                <a:ext uri="{FF2B5EF4-FFF2-40B4-BE49-F238E27FC236}">
                  <a16:creationId xmlns:a16="http://schemas.microsoft.com/office/drawing/2014/main" id="{C728FC4C-23F2-42F8-9FCC-3F3199A3709E}"/>
                </a:ext>
              </a:extLst>
            </p:cNvPr>
            <p:cNvSpPr txBox="1"/>
            <p:nvPr/>
          </p:nvSpPr>
          <p:spPr>
            <a:xfrm>
              <a:off x="475145" y="1515823"/>
              <a:ext cx="680370" cy="2880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SN-AN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19" name="Zone de texte 894">
              <a:extLst>
                <a:ext uri="{FF2B5EF4-FFF2-40B4-BE49-F238E27FC236}">
                  <a16:creationId xmlns:a16="http://schemas.microsoft.com/office/drawing/2014/main" id="{2ADC5EDF-E668-48B1-A55A-1D8FE5D90928}"/>
                </a:ext>
              </a:extLst>
            </p:cNvPr>
            <p:cNvSpPr txBox="1"/>
            <p:nvPr/>
          </p:nvSpPr>
          <p:spPr>
            <a:xfrm>
              <a:off x="1560923" y="1801726"/>
              <a:ext cx="846527" cy="28765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SNN</a:t>
              </a:r>
              <a:r>
                <a:rPr lang="es-CL" sz="2000" baseline="-25000" dirty="0">
                  <a:effectLst/>
                  <a:latin typeface="+mj-lt"/>
                  <a:ea typeface="MS Mincho" panose="02020609040205080304" pitchFamily="49" charset="-128"/>
                </a:rPr>
                <a:t>ES</a:t>
              </a:r>
              <a:r>
                <a:rPr lang="es-CL" sz="2000" baseline="-25000" dirty="0">
                  <a:effectLst/>
                  <a:latin typeface="+mj-lt"/>
                  <a:ea typeface="MS Mincho" panose="02020609040205080304" pitchFamily="49" charset="-128"/>
                  <a:sym typeface="Wingdings" panose="05000000000000000000" pitchFamily="2" charset="2"/>
                </a:rPr>
                <a:t></a:t>
              </a:r>
              <a:r>
                <a:rPr lang="es-CL" sz="2000" baseline="-25000" dirty="0">
                  <a:effectLst/>
                  <a:latin typeface="+mj-lt"/>
                  <a:ea typeface="MS Mincho" panose="02020609040205080304" pitchFamily="49" charset="-128"/>
                </a:rPr>
                <a:t>AN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20" name="Zone de texte 894">
              <a:extLst>
                <a:ext uri="{FF2B5EF4-FFF2-40B4-BE49-F238E27FC236}">
                  <a16:creationId xmlns:a16="http://schemas.microsoft.com/office/drawing/2014/main" id="{214CDFAD-BA1C-404E-A760-705D093A9CDE}"/>
                </a:ext>
              </a:extLst>
            </p:cNvPr>
            <p:cNvSpPr txBox="1"/>
            <p:nvPr/>
          </p:nvSpPr>
          <p:spPr>
            <a:xfrm>
              <a:off x="2658248" y="1803801"/>
              <a:ext cx="840568" cy="28829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SNN</a:t>
              </a:r>
              <a:r>
                <a:rPr lang="es-CL" sz="2000" baseline="-25000" dirty="0">
                  <a:effectLst/>
                  <a:latin typeface="+mj-lt"/>
                  <a:ea typeface="MS Mincho" panose="02020609040205080304" pitchFamily="49" charset="-128"/>
                </a:rPr>
                <a:t>FR</a:t>
              </a:r>
              <a:r>
                <a:rPr lang="es-CL" sz="2000" baseline="-25000" dirty="0">
                  <a:effectLst/>
                  <a:latin typeface="+mj-lt"/>
                  <a:ea typeface="MS Mincho" panose="02020609040205080304" pitchFamily="49" charset="-128"/>
                  <a:sym typeface="Wingdings" panose="05000000000000000000" pitchFamily="2" charset="2"/>
                </a:rPr>
                <a:t></a:t>
              </a:r>
              <a:r>
                <a:rPr lang="es-CL" sz="2000" baseline="-25000" dirty="0">
                  <a:effectLst/>
                  <a:latin typeface="+mj-lt"/>
                  <a:ea typeface="MS Mincho" panose="02020609040205080304" pitchFamily="49" charset="-128"/>
                </a:rPr>
                <a:t>EN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21" name="Zone de texte 894">
              <a:extLst>
                <a:ext uri="{FF2B5EF4-FFF2-40B4-BE49-F238E27FC236}">
                  <a16:creationId xmlns:a16="http://schemas.microsoft.com/office/drawing/2014/main" id="{7816510E-CF60-4A75-BF8D-7E90A12DF941}"/>
                </a:ext>
              </a:extLst>
            </p:cNvPr>
            <p:cNvSpPr txBox="1"/>
            <p:nvPr/>
          </p:nvSpPr>
          <p:spPr>
            <a:xfrm>
              <a:off x="3872290" y="1516582"/>
              <a:ext cx="642988" cy="2880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SN-AN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3266AED6-CCFA-4831-AA7D-24C2DC38E505}"/>
                </a:ext>
              </a:extLst>
            </p:cNvPr>
            <p:cNvCxnSpPr>
              <a:cxnSpLocks/>
              <a:stCxn id="18" idx="3"/>
              <a:endCxn id="19" idx="1"/>
            </p:cNvCxnSpPr>
            <p:nvPr/>
          </p:nvCxnSpPr>
          <p:spPr>
            <a:xfrm>
              <a:off x="1155514" y="1659823"/>
              <a:ext cx="405408" cy="2857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CA3C415A-8016-4FAB-BC2E-75713A045BC9}"/>
                </a:ext>
              </a:extLst>
            </p:cNvPr>
            <p:cNvCxnSpPr>
              <a:cxnSpLocks/>
              <a:stCxn id="20" idx="3"/>
              <a:endCxn id="21" idx="1"/>
            </p:cNvCxnSpPr>
            <p:nvPr/>
          </p:nvCxnSpPr>
          <p:spPr>
            <a:xfrm flipV="1">
              <a:off x="3498816" y="1660582"/>
              <a:ext cx="373473" cy="2873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C48AC9D6-72C4-4AED-92A6-7E8AA56BB157}"/>
                </a:ext>
              </a:extLst>
            </p:cNvPr>
            <p:cNvCxnSpPr>
              <a:cxnSpLocks/>
              <a:stCxn id="19" idx="3"/>
              <a:endCxn id="20" idx="1"/>
            </p:cNvCxnSpPr>
            <p:nvPr/>
          </p:nvCxnSpPr>
          <p:spPr>
            <a:xfrm>
              <a:off x="2407449" y="1945554"/>
              <a:ext cx="250799" cy="239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E0F25D37-FAD8-48CD-B5E8-AA28AF7A3841}"/>
                </a:ext>
              </a:extLst>
            </p:cNvPr>
            <p:cNvCxnSpPr/>
            <p:nvPr/>
          </p:nvCxnSpPr>
          <p:spPr>
            <a:xfrm>
              <a:off x="1559781" y="1944219"/>
              <a:ext cx="0" cy="6620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>
              <a:extLst>
                <a:ext uri="{FF2B5EF4-FFF2-40B4-BE49-F238E27FC236}">
                  <a16:creationId xmlns:a16="http://schemas.microsoft.com/office/drawing/2014/main" id="{834BCE88-1E53-4DE6-82E4-C5C6352B0222}"/>
                </a:ext>
              </a:extLst>
            </p:cNvPr>
            <p:cNvCxnSpPr/>
            <p:nvPr/>
          </p:nvCxnSpPr>
          <p:spPr>
            <a:xfrm>
              <a:off x="2506646" y="1947792"/>
              <a:ext cx="0" cy="65848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368C3C8F-D62C-465F-9421-5391F8DE6346}"/>
                </a:ext>
              </a:extLst>
            </p:cNvPr>
            <p:cNvCxnSpPr/>
            <p:nvPr/>
          </p:nvCxnSpPr>
          <p:spPr>
            <a:xfrm>
              <a:off x="3500365" y="1949977"/>
              <a:ext cx="208" cy="658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Zone de texte 904">
              <a:extLst>
                <a:ext uri="{FF2B5EF4-FFF2-40B4-BE49-F238E27FC236}">
                  <a16:creationId xmlns:a16="http://schemas.microsoft.com/office/drawing/2014/main" id="{947446AB-1FE7-4987-A825-DB119D1CFBC2}"/>
                </a:ext>
              </a:extLst>
            </p:cNvPr>
            <p:cNvSpPr txBox="1"/>
            <p:nvPr/>
          </p:nvSpPr>
          <p:spPr>
            <a:xfrm>
              <a:off x="1430028" y="2608457"/>
              <a:ext cx="2202815" cy="28511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i="1" dirty="0" err="1">
                  <a:effectLst/>
                  <a:latin typeface="+mj-lt"/>
                  <a:ea typeface="MS Mincho" panose="02020609040205080304" pitchFamily="49" charset="-128"/>
                </a:rPr>
                <a:t>indices</a:t>
              </a:r>
              <a:r>
                <a:rPr lang="es-CL" sz="2000" i="1" dirty="0">
                  <a:effectLst/>
                  <a:latin typeface="+mj-lt"/>
                  <a:ea typeface="MS Mincho" panose="02020609040205080304" pitchFamily="49" charset="-128"/>
                </a:rPr>
                <a:t> de </a:t>
              </a:r>
              <a:r>
                <a:rPr lang="es-CL" sz="2000" i="1" dirty="0" err="1">
                  <a:effectLst/>
                  <a:latin typeface="+mj-lt"/>
                  <a:ea typeface="MS Mincho" panose="02020609040205080304" pitchFamily="49" charset="-128"/>
                </a:rPr>
                <a:t>transfert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29" name="Zone de texte 894">
              <a:extLst>
                <a:ext uri="{FF2B5EF4-FFF2-40B4-BE49-F238E27FC236}">
                  <a16:creationId xmlns:a16="http://schemas.microsoft.com/office/drawing/2014/main" id="{0450569E-94D1-419A-89F3-006BCC2039E6}"/>
                </a:ext>
              </a:extLst>
            </p:cNvPr>
            <p:cNvSpPr txBox="1"/>
            <p:nvPr/>
          </p:nvSpPr>
          <p:spPr>
            <a:xfrm>
              <a:off x="1233293" y="36604"/>
              <a:ext cx="334010" cy="2876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vs.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30" name="Zone de texte 894">
              <a:extLst>
                <a:ext uri="{FF2B5EF4-FFF2-40B4-BE49-F238E27FC236}">
                  <a16:creationId xmlns:a16="http://schemas.microsoft.com/office/drawing/2014/main" id="{864A48BF-A2ED-4D49-9445-2CC8DBA22BAE}"/>
                </a:ext>
              </a:extLst>
            </p:cNvPr>
            <p:cNvSpPr txBox="1"/>
            <p:nvPr/>
          </p:nvSpPr>
          <p:spPr>
            <a:xfrm>
              <a:off x="3464018" y="50687"/>
              <a:ext cx="334010" cy="28702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>
                  <a:effectLst/>
                  <a:latin typeface="+mj-lt"/>
                  <a:ea typeface="MS Mincho" panose="02020609040205080304" pitchFamily="49" charset="-128"/>
                </a:rPr>
                <a:t>vs.</a:t>
              </a:r>
              <a:endParaRPr lang="fr-FR" sz="200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31" name="Zone de texte 894">
              <a:extLst>
                <a:ext uri="{FF2B5EF4-FFF2-40B4-BE49-F238E27FC236}">
                  <a16:creationId xmlns:a16="http://schemas.microsoft.com/office/drawing/2014/main" id="{825015DD-02D0-4D04-9774-3C14D47080A2}"/>
                </a:ext>
              </a:extLst>
            </p:cNvPr>
            <p:cNvSpPr txBox="1"/>
            <p:nvPr/>
          </p:nvSpPr>
          <p:spPr>
            <a:xfrm>
              <a:off x="1146626" y="1800346"/>
              <a:ext cx="334010" cy="28702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>
                  <a:effectLst/>
                  <a:latin typeface="+mj-lt"/>
                  <a:ea typeface="MS Mincho" panose="02020609040205080304" pitchFamily="49" charset="-128"/>
                </a:rPr>
                <a:t>vs.</a:t>
              </a:r>
              <a:endParaRPr lang="fr-FR" sz="200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32" name="Zone de texte 894">
              <a:extLst>
                <a:ext uri="{FF2B5EF4-FFF2-40B4-BE49-F238E27FC236}">
                  <a16:creationId xmlns:a16="http://schemas.microsoft.com/office/drawing/2014/main" id="{52523322-8D0D-4931-924F-DCEBD92846D2}"/>
                </a:ext>
              </a:extLst>
            </p:cNvPr>
            <p:cNvSpPr txBox="1"/>
            <p:nvPr/>
          </p:nvSpPr>
          <p:spPr>
            <a:xfrm>
              <a:off x="3547170" y="1800273"/>
              <a:ext cx="334010" cy="28702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>
                  <a:effectLst/>
                  <a:latin typeface="+mj-lt"/>
                  <a:ea typeface="MS Mincho" panose="02020609040205080304" pitchFamily="49" charset="-128"/>
                </a:rPr>
                <a:t>vs.</a:t>
              </a:r>
              <a:endParaRPr lang="fr-FR" sz="200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sp>
          <p:nvSpPr>
            <p:cNvPr id="33" name="Flèche : bas 32">
              <a:extLst>
                <a:ext uri="{FF2B5EF4-FFF2-40B4-BE49-F238E27FC236}">
                  <a16:creationId xmlns:a16="http://schemas.microsoft.com/office/drawing/2014/main" id="{C8F09866-BB5B-4DDD-BDBC-9F589CF8505B}"/>
                </a:ext>
              </a:extLst>
            </p:cNvPr>
            <p:cNvSpPr/>
            <p:nvPr/>
          </p:nvSpPr>
          <p:spPr>
            <a:xfrm>
              <a:off x="1974709" y="1432313"/>
              <a:ext cx="1067256" cy="312344"/>
            </a:xfrm>
            <a:prstGeom prst="downArrow">
              <a:avLst/>
            </a:prstGeom>
            <a:noFill/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2000">
                <a:latin typeface="+mj-lt"/>
              </a:endParaRPr>
            </a:p>
          </p:txBody>
        </p:sp>
        <p:sp>
          <p:nvSpPr>
            <p:cNvPr id="34" name="Zone de texte 894">
              <a:extLst>
                <a:ext uri="{FF2B5EF4-FFF2-40B4-BE49-F238E27FC236}">
                  <a16:creationId xmlns:a16="http://schemas.microsoft.com/office/drawing/2014/main" id="{CCE72846-1F77-48E3-9ABF-9A75F1AB5566}"/>
                </a:ext>
              </a:extLst>
            </p:cNvPr>
            <p:cNvSpPr txBox="1"/>
            <p:nvPr/>
          </p:nvSpPr>
          <p:spPr>
            <a:xfrm>
              <a:off x="493624" y="2035304"/>
              <a:ext cx="653002" cy="28765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SN-ES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7062E8F3-B1B8-4C48-9C22-BAF6B288C4DD}"/>
                </a:ext>
              </a:extLst>
            </p:cNvPr>
            <p:cNvCxnSpPr>
              <a:cxnSpLocks/>
              <a:stCxn id="34" idx="3"/>
              <a:endCxn id="19" idx="1"/>
            </p:cNvCxnSpPr>
            <p:nvPr/>
          </p:nvCxnSpPr>
          <p:spPr>
            <a:xfrm flipV="1">
              <a:off x="1146626" y="1945554"/>
              <a:ext cx="414297" cy="2335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Zone de texte 894">
              <a:extLst>
                <a:ext uri="{FF2B5EF4-FFF2-40B4-BE49-F238E27FC236}">
                  <a16:creationId xmlns:a16="http://schemas.microsoft.com/office/drawing/2014/main" id="{7E44D3DE-7F75-4624-816A-E80EB19F2EE7}"/>
                </a:ext>
              </a:extLst>
            </p:cNvPr>
            <p:cNvSpPr txBox="1"/>
            <p:nvPr/>
          </p:nvSpPr>
          <p:spPr>
            <a:xfrm>
              <a:off x="3881180" y="2035157"/>
              <a:ext cx="642988" cy="28765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s-CL" sz="2000" dirty="0">
                  <a:effectLst/>
                  <a:latin typeface="+mj-lt"/>
                  <a:ea typeface="MS Mincho" panose="02020609040205080304" pitchFamily="49" charset="-128"/>
                </a:rPr>
                <a:t>SN-FR</a:t>
              </a:r>
              <a:endParaRPr lang="fr-FR" sz="2000" dirty="0">
                <a:effectLst/>
                <a:latin typeface="+mj-lt"/>
                <a:ea typeface="MS Mincho" panose="02020609040205080304" pitchFamily="49" charset="-128"/>
              </a:endParaRP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89E87593-C002-4036-AF1F-322598EA8ACC}"/>
                </a:ext>
              </a:extLst>
            </p:cNvPr>
            <p:cNvCxnSpPr>
              <a:cxnSpLocks/>
              <a:stCxn id="20" idx="3"/>
              <a:endCxn id="36" idx="1"/>
            </p:cNvCxnSpPr>
            <p:nvPr/>
          </p:nvCxnSpPr>
          <p:spPr>
            <a:xfrm>
              <a:off x="3498816" y="1947946"/>
              <a:ext cx="382364" cy="2310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52F5138D-5BF4-489D-8214-2B639152DD82}"/>
              </a:ext>
            </a:extLst>
          </p:cNvPr>
          <p:cNvGrpSpPr/>
          <p:nvPr/>
        </p:nvGrpSpPr>
        <p:grpSpPr>
          <a:xfrm>
            <a:off x="1890579" y="1348096"/>
            <a:ext cx="2159946" cy="2159946"/>
            <a:chOff x="5744" y="1117451"/>
            <a:chExt cx="2381547" cy="2381547"/>
          </a:xfrm>
        </p:grpSpPr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CA419ABE-78BA-4ACF-AC04-46B9F9DFC444}"/>
                </a:ext>
              </a:extLst>
            </p:cNvPr>
            <p:cNvSpPr/>
            <p:nvPr/>
          </p:nvSpPr>
          <p:spPr>
            <a:xfrm>
              <a:off x="5744" y="1117451"/>
              <a:ext cx="2381547" cy="238154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Ellipse 4">
              <a:extLst>
                <a:ext uri="{FF2B5EF4-FFF2-40B4-BE49-F238E27FC236}">
                  <a16:creationId xmlns:a16="http://schemas.microsoft.com/office/drawing/2014/main" id="{5FFB5C09-1346-4553-A848-ACA6332DC0D0}"/>
                </a:ext>
              </a:extLst>
            </p:cNvPr>
            <p:cNvSpPr txBox="1"/>
            <p:nvPr/>
          </p:nvSpPr>
          <p:spPr>
            <a:xfrm>
              <a:off x="354513" y="1466220"/>
              <a:ext cx="1684009" cy="16840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kern="1200" dirty="0"/>
                <a:t>Comparaison préalable de la prosodie des SN</a:t>
              </a:r>
              <a:br>
                <a:rPr lang="fr-FR" kern="1200" dirty="0"/>
              </a:br>
              <a:r>
                <a:rPr lang="fr-FR" kern="1200" dirty="0"/>
                <a:t>[AN-FR-ES</a:t>
              </a:r>
              <a:r>
                <a:rPr lang="fr-FR" kern="1200" baseline="0" dirty="0"/>
                <a:t>]</a:t>
              </a:r>
              <a:endParaRPr lang="fr-FR" kern="1200" dirty="0"/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F2B44D0C-A181-4A41-BF86-4A1D3AF1F94B}"/>
              </a:ext>
            </a:extLst>
          </p:cNvPr>
          <p:cNvGrpSpPr/>
          <p:nvPr/>
        </p:nvGrpSpPr>
        <p:grpSpPr>
          <a:xfrm>
            <a:off x="763778" y="3848564"/>
            <a:ext cx="2160000" cy="2160000"/>
            <a:chOff x="6203960" y="1117451"/>
            <a:chExt cx="2381547" cy="2381547"/>
          </a:xfrm>
          <a:solidFill>
            <a:schemeClr val="accent4"/>
          </a:solidFill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E8C5D646-C9E3-4575-9D3B-785A37C3516A}"/>
                </a:ext>
              </a:extLst>
            </p:cNvPr>
            <p:cNvSpPr/>
            <p:nvPr/>
          </p:nvSpPr>
          <p:spPr>
            <a:xfrm>
              <a:off x="6203960" y="1117451"/>
              <a:ext cx="2381547" cy="238154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Ellipse 4">
              <a:extLst>
                <a:ext uri="{FF2B5EF4-FFF2-40B4-BE49-F238E27FC236}">
                  <a16:creationId xmlns:a16="http://schemas.microsoft.com/office/drawing/2014/main" id="{BEAF1F1F-30A6-49C0-8D34-40B9FB7DE1F9}"/>
                </a:ext>
              </a:extLst>
            </p:cNvPr>
            <p:cNvSpPr txBox="1"/>
            <p:nvPr/>
          </p:nvSpPr>
          <p:spPr>
            <a:xfrm>
              <a:off x="6552729" y="1466220"/>
              <a:ext cx="1684009" cy="16840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 dirty="0"/>
                <a:t>Analyse </a:t>
              </a:r>
              <a:r>
                <a:rPr lang="fr-FR" sz="2000" b="1" kern="1200" dirty="0"/>
                <a:t>descriptive</a:t>
              </a:r>
              <a:r>
                <a:rPr lang="fr-FR" sz="2000" kern="1200" dirty="0"/>
                <a:t> des SNN</a:t>
              </a:r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CD493EF6-1F94-4612-8F3C-C919AA8EC115}"/>
              </a:ext>
            </a:extLst>
          </p:cNvPr>
          <p:cNvGrpSpPr/>
          <p:nvPr/>
        </p:nvGrpSpPr>
        <p:grpSpPr>
          <a:xfrm>
            <a:off x="3032050" y="3848564"/>
            <a:ext cx="2160000" cy="2160000"/>
            <a:chOff x="8585507" y="1117451"/>
            <a:chExt cx="2160000" cy="2160000"/>
          </a:xfrm>
        </p:grpSpPr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1B302B1B-6361-46DE-88B8-BDC09C559B2C}"/>
                </a:ext>
              </a:extLst>
            </p:cNvPr>
            <p:cNvSpPr/>
            <p:nvPr/>
          </p:nvSpPr>
          <p:spPr>
            <a:xfrm>
              <a:off x="8585507" y="1117451"/>
              <a:ext cx="2160000" cy="2160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Ellipse 6">
              <a:extLst>
                <a:ext uri="{FF2B5EF4-FFF2-40B4-BE49-F238E27FC236}">
                  <a16:creationId xmlns:a16="http://schemas.microsoft.com/office/drawing/2014/main" id="{43A94C30-B204-4E63-8DD7-9F9064E72AF6}"/>
                </a:ext>
              </a:extLst>
            </p:cNvPr>
            <p:cNvSpPr txBox="1"/>
            <p:nvPr/>
          </p:nvSpPr>
          <p:spPr>
            <a:xfrm>
              <a:off x="8896600" y="1391173"/>
              <a:ext cx="1684009" cy="16840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000" kern="1200" dirty="0"/>
                <a:t>Analyse </a:t>
              </a:r>
              <a:r>
                <a:rPr lang="fr-FR" sz="2000" b="1" kern="1200" dirty="0"/>
                <a:t>phonétique</a:t>
              </a:r>
              <a:r>
                <a:rPr lang="fr-FR" sz="2000" kern="1200" dirty="0"/>
                <a:t> </a:t>
              </a:r>
              <a:r>
                <a:rPr lang="fr-FR" sz="2000" b="1" kern="1200" dirty="0"/>
                <a:t>quantitative</a:t>
              </a:r>
              <a:r>
                <a:rPr lang="fr-FR" sz="2000" kern="1200" dirty="0"/>
                <a:t> des SNN</a:t>
              </a:r>
            </a:p>
          </p:txBody>
        </p:sp>
      </p:grpSp>
      <p:sp>
        <p:nvSpPr>
          <p:cNvPr id="74" name="ZoneTexte 73">
            <a:extLst>
              <a:ext uri="{FF2B5EF4-FFF2-40B4-BE49-F238E27FC236}">
                <a16:creationId xmlns:a16="http://schemas.microsoft.com/office/drawing/2014/main" id="{A6573DA0-E5FD-4849-AD9D-5C9C3E38B3E4}"/>
              </a:ext>
            </a:extLst>
          </p:cNvPr>
          <p:cNvSpPr txBox="1"/>
          <p:nvPr/>
        </p:nvSpPr>
        <p:spPr>
          <a:xfrm>
            <a:off x="166888" y="1263370"/>
            <a:ext cx="461665" cy="2397947"/>
          </a:xfrm>
          <a:prstGeom prst="rect">
            <a:avLst/>
          </a:prstGeom>
          <a:solidFill>
            <a:schemeClr val="accent3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/>
              <a:t>Théorique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6C881F80-344A-4BA8-A546-7A82AEAC9BF8}"/>
              </a:ext>
            </a:extLst>
          </p:cNvPr>
          <p:cNvSpPr txBox="1"/>
          <p:nvPr/>
        </p:nvSpPr>
        <p:spPr>
          <a:xfrm>
            <a:off x="171291" y="3661997"/>
            <a:ext cx="461665" cy="2695637"/>
          </a:xfrm>
          <a:prstGeom prst="rect">
            <a:avLst/>
          </a:prstGeom>
          <a:solidFill>
            <a:schemeClr val="accent2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/>
              <a:t>Empirique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456C35B1-18BA-415F-B8EB-B326BFB6CC8C}"/>
              </a:ext>
            </a:extLst>
          </p:cNvPr>
          <p:cNvCxnSpPr>
            <a:cxnSpLocks/>
          </p:cNvCxnSpPr>
          <p:nvPr/>
        </p:nvCxnSpPr>
        <p:spPr>
          <a:xfrm>
            <a:off x="175694" y="3661317"/>
            <a:ext cx="11690991" cy="339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Ellipse 80">
            <a:extLst>
              <a:ext uri="{FF2B5EF4-FFF2-40B4-BE49-F238E27FC236}">
                <a16:creationId xmlns:a16="http://schemas.microsoft.com/office/drawing/2014/main" id="{452ABCD5-203F-4417-AEDE-A8D37944DAF5}"/>
              </a:ext>
            </a:extLst>
          </p:cNvPr>
          <p:cNvSpPr/>
          <p:nvPr/>
        </p:nvSpPr>
        <p:spPr>
          <a:xfrm>
            <a:off x="5791731" y="1917353"/>
            <a:ext cx="1221372" cy="12213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ToBI</a:t>
            </a: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0DC6470F-2CEB-477C-B6E6-1691B53807D3}"/>
              </a:ext>
            </a:extLst>
          </p:cNvPr>
          <p:cNvSpPr/>
          <p:nvPr/>
        </p:nvSpPr>
        <p:spPr>
          <a:xfrm>
            <a:off x="5750836" y="5611450"/>
            <a:ext cx="1184497" cy="11844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Intsint</a:t>
            </a:r>
          </a:p>
        </p:txBody>
      </p:sp>
    </p:spTree>
    <p:extLst>
      <p:ext uri="{BB962C8B-B14F-4D97-AF65-F5344CB8AC3E}">
        <p14:creationId xmlns:p14="http://schemas.microsoft.com/office/powerpoint/2010/main" val="4452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81" grpId="0" animBg="1"/>
      <p:bldP spid="82" grpId="0" animBg="1"/>
    </p:bldLst>
  </p:timing>
</p:sld>
</file>

<file path=ppt/theme/theme1.xml><?xml version="1.0" encoding="utf-8"?>
<a:theme xmlns:a="http://schemas.openxmlformats.org/drawingml/2006/main" name="Brin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3520</TotalTime>
  <Words>1085</Words>
  <Application>Microsoft Office PowerPoint</Application>
  <PresentationFormat>Grand écran</PresentationFormat>
  <Paragraphs>272</Paragraphs>
  <Slides>16</Slides>
  <Notes>0</Notes>
  <HiddenSlides>2</HiddenSlides>
  <MMClips>3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Wingdings 3</vt:lpstr>
      <vt:lpstr>Brin</vt:lpstr>
      <vt:lpstr>Prosodie et apprentissage des langues.  Étude contrastive de l’interlangue d’apprenants d’anglais francophones et hispanophones.</vt:lpstr>
      <vt:lpstr>Introduction</vt:lpstr>
      <vt:lpstr>Partie 1 : étude théorique</vt:lpstr>
      <vt:lpstr>Partie 1 : vérification expérimentale</vt:lpstr>
      <vt:lpstr>Partie 1 : vérification expérimentale</vt:lpstr>
      <vt:lpstr>Partie 1 : vérification expérimentale</vt:lpstr>
      <vt:lpstr>Partie 1 : vérification expérimentale</vt:lpstr>
      <vt:lpstr>Partie 2 : analyse contrastive parallèle</vt:lpstr>
      <vt:lpstr>Partie 2 : analyse contrastive parallèle</vt:lpstr>
      <vt:lpstr>Partie 2 : analyse contrastive parallèle</vt:lpstr>
      <vt:lpstr>Partie 2 : analyse contrastive parallèle</vt:lpstr>
      <vt:lpstr>Partie 2 : analyse contrastive parallèle</vt:lpstr>
      <vt:lpstr>Partie 2 : analyse contrastive parallèle</vt:lpstr>
      <vt:lpstr>Partie 2 : analyse contrastive parallèle</vt:lpstr>
      <vt:lpstr>Conclusions et perspectives de recherche</vt:lpstr>
      <vt:lpstr>Conclusions et perspectives de recherche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Prosodie et apprentissage des langues.  Étude contrastive de l’interlangue d’apprenants d’anglais francophones et hispanophones.</dc:title>
  <dc:creator>Leonardo Contreras</dc:creator>
  <cp:lastModifiedBy>Leonardo Contreras</cp:lastModifiedBy>
  <cp:revision>207</cp:revision>
  <dcterms:created xsi:type="dcterms:W3CDTF">2019-11-29T13:40:33Z</dcterms:created>
  <dcterms:modified xsi:type="dcterms:W3CDTF">2019-12-02T11:14:59Z</dcterms:modified>
</cp:coreProperties>
</file>