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99" r:id="rId4"/>
    <p:sldId id="300" r:id="rId5"/>
    <p:sldId id="258" r:id="rId6"/>
    <p:sldId id="259" r:id="rId7"/>
    <p:sldId id="268" r:id="rId8"/>
    <p:sldId id="275" r:id="rId9"/>
    <p:sldId id="298" r:id="rId10"/>
    <p:sldId id="278" r:id="rId11"/>
    <p:sldId id="266" r:id="rId12"/>
    <p:sldId id="291" r:id="rId13"/>
    <p:sldId id="262" r:id="rId14"/>
    <p:sldId id="263" r:id="rId15"/>
    <p:sldId id="271" r:id="rId16"/>
    <p:sldId id="281" r:id="rId17"/>
    <p:sldId id="264" r:id="rId18"/>
    <p:sldId id="261" r:id="rId19"/>
    <p:sldId id="273" r:id="rId20"/>
    <p:sldId id="282" r:id="rId21"/>
    <p:sldId id="283" r:id="rId22"/>
    <p:sldId id="284" r:id="rId23"/>
    <p:sldId id="285" r:id="rId24"/>
    <p:sldId id="287" r:id="rId25"/>
    <p:sldId id="286" r:id="rId26"/>
    <p:sldId id="289" r:id="rId27"/>
    <p:sldId id="290" r:id="rId28"/>
    <p:sldId id="294" r:id="rId29"/>
    <p:sldId id="279" r:id="rId30"/>
    <p:sldId id="297" r:id="rId31"/>
    <p:sldId id="296" r:id="rId32"/>
    <p:sldId id="267" r:id="rId33"/>
    <p:sldId id="265" r:id="rId34"/>
    <p:sldId id="260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69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E6CAFE-381D-4C75-A76C-AB188F90DB6D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41D4EE-70F3-4DD8-A490-FB8001790A53}" type="slidenum">
              <a:rPr lang="es-ES" smtClean="0"/>
              <a:t>‹N°›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CAFE-381D-4C75-A76C-AB188F90DB6D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D4EE-70F3-4DD8-A490-FB8001790A53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CAFE-381D-4C75-A76C-AB188F90DB6D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41D4EE-70F3-4DD8-A490-FB8001790A53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CAFE-381D-4C75-A76C-AB188F90DB6D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D4EE-70F3-4DD8-A490-FB8001790A53}" type="slidenum">
              <a:rPr lang="es-ES" smtClean="0"/>
              <a:t>‹N°›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E6CAFE-381D-4C75-A76C-AB188F90DB6D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41D4EE-70F3-4DD8-A490-FB8001790A53}" type="slidenum">
              <a:rPr lang="es-ES" smtClean="0"/>
              <a:t>‹N°›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CAFE-381D-4C75-A76C-AB188F90DB6D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D4EE-70F3-4DD8-A490-FB8001790A53}" type="slidenum">
              <a:rPr lang="es-ES" smtClean="0"/>
              <a:t>‹N°›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CAFE-381D-4C75-A76C-AB188F90DB6D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D4EE-70F3-4DD8-A490-FB8001790A53}" type="slidenum">
              <a:rPr lang="es-ES" smtClean="0"/>
              <a:t>‹N°›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CAFE-381D-4C75-A76C-AB188F90DB6D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D4EE-70F3-4DD8-A490-FB8001790A53}" type="slidenum">
              <a:rPr lang="es-ES" smtClean="0"/>
              <a:t>‹N°›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CAFE-381D-4C75-A76C-AB188F90DB6D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D4EE-70F3-4DD8-A490-FB8001790A53}" type="slidenum">
              <a:rPr lang="es-ES" smtClean="0"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CAFE-381D-4C75-A76C-AB188F90DB6D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41D4EE-70F3-4DD8-A490-FB8001790A53}" type="slidenum">
              <a:rPr lang="es-ES" smtClean="0"/>
              <a:t>‹N°›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CAFE-381D-4C75-A76C-AB188F90DB6D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1D4EE-70F3-4DD8-A490-FB8001790A53}" type="slidenum">
              <a:rPr lang="es-ES" smtClean="0"/>
              <a:t>‹N°›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EE6CAFE-381D-4C75-A76C-AB188F90DB6D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741D4EE-70F3-4DD8-A490-FB8001790A53}" type="slidenum">
              <a:rPr lang="es-ES" smtClean="0"/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8.png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err="1"/>
              <a:t>Analyse</a:t>
            </a:r>
            <a:r>
              <a:rPr lang="es-CL" dirty="0"/>
              <a:t> </a:t>
            </a:r>
            <a:r>
              <a:rPr lang="es-CL" dirty="0" err="1"/>
              <a:t>contrastive</a:t>
            </a:r>
            <a:r>
              <a:rPr lang="es-CL" dirty="0"/>
              <a:t> et </a:t>
            </a:r>
            <a:r>
              <a:rPr lang="es-CL" dirty="0" err="1"/>
              <a:t>enjeux</a:t>
            </a:r>
            <a:r>
              <a:rPr lang="es-CL" dirty="0"/>
              <a:t> </a:t>
            </a:r>
            <a:r>
              <a:rPr lang="es-CL" dirty="0" err="1"/>
              <a:t>pédagogiques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052960"/>
            <a:ext cx="6696744" cy="1828800"/>
          </a:xfrm>
        </p:spPr>
        <p:txBody>
          <a:bodyPr>
            <a:normAutofit fontScale="90000"/>
          </a:bodyPr>
          <a:lstStyle/>
          <a:p>
            <a:r>
              <a:rPr lang="es-CL" dirty="0"/>
              <a:t>La </a:t>
            </a:r>
            <a:r>
              <a:rPr lang="es-CL" dirty="0" err="1"/>
              <a:t>prosodie</a:t>
            </a:r>
            <a:r>
              <a:rPr lang="es-CL" dirty="0"/>
              <a:t> de </a:t>
            </a:r>
            <a:r>
              <a:rPr lang="es-CL" dirty="0" err="1"/>
              <a:t>l’interlangue</a:t>
            </a:r>
            <a:r>
              <a:rPr lang="es-CL" dirty="0"/>
              <a:t> </a:t>
            </a:r>
            <a:r>
              <a:rPr lang="es-CL" dirty="0" err="1"/>
              <a:t>d’apprenants</a:t>
            </a:r>
            <a:r>
              <a:rPr lang="es-CL" dirty="0"/>
              <a:t> </a:t>
            </a:r>
            <a:r>
              <a:rPr lang="es-CL" dirty="0" err="1"/>
              <a:t>d’anglais</a:t>
            </a:r>
            <a:r>
              <a:rPr lang="es-CL" dirty="0"/>
              <a:t> </a:t>
            </a:r>
            <a:r>
              <a:rPr lang="es-CL" dirty="0" err="1"/>
              <a:t>ayant</a:t>
            </a:r>
            <a:r>
              <a:rPr lang="es-CL" dirty="0"/>
              <a:t> </a:t>
            </a:r>
            <a:r>
              <a:rPr lang="es-CL" dirty="0" err="1"/>
              <a:t>comme</a:t>
            </a:r>
            <a:r>
              <a:rPr lang="es-CL" dirty="0"/>
              <a:t> L1 </a:t>
            </a:r>
            <a:br>
              <a:rPr lang="es-CL" dirty="0"/>
            </a:br>
            <a:r>
              <a:rPr lang="es-CL" dirty="0"/>
              <a:t>le </a:t>
            </a:r>
            <a:r>
              <a:rPr lang="es-CL" dirty="0" err="1"/>
              <a:t>français</a:t>
            </a:r>
            <a:r>
              <a:rPr lang="es-CL" dirty="0"/>
              <a:t> </a:t>
            </a:r>
            <a:r>
              <a:rPr lang="es-CL" dirty="0" err="1"/>
              <a:t>ou</a:t>
            </a:r>
            <a:r>
              <a:rPr lang="es-CL" dirty="0"/>
              <a:t> </a:t>
            </a:r>
            <a:r>
              <a:rPr lang="es-CL" dirty="0" err="1"/>
              <a:t>l’espagnol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23928" y="580526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solidFill>
                  <a:schemeClr val="bg1"/>
                </a:solidFill>
              </a:rPr>
              <a:t>Leonardo Contreras Roa</a:t>
            </a:r>
          </a:p>
          <a:p>
            <a:pPr algn="r"/>
            <a:r>
              <a:rPr lang="es-CL" dirty="0">
                <a:solidFill>
                  <a:schemeClr val="bg1"/>
                </a:solidFill>
              </a:rPr>
              <a:t>LIDILE (EA 3874)</a:t>
            </a:r>
          </a:p>
          <a:p>
            <a:pPr algn="r"/>
            <a:r>
              <a:rPr lang="es-CL" dirty="0" err="1">
                <a:solidFill>
                  <a:schemeClr val="bg1"/>
                </a:solidFill>
              </a:rPr>
              <a:t>Université</a:t>
            </a:r>
            <a:r>
              <a:rPr lang="es-CL" dirty="0">
                <a:solidFill>
                  <a:schemeClr val="bg1"/>
                </a:solidFill>
              </a:rPr>
              <a:t> Rennes 2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cnpao.univ-rennes1.fr/sites/cnpao.univ-rennes1.fr/files/pictures/partenaires/logorennes2noir070710-png24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34" y="5023017"/>
            <a:ext cx="1557514" cy="160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20272" y="2892277"/>
            <a:ext cx="1944215" cy="1645920"/>
          </a:xfrm>
        </p:spPr>
        <p:txBody>
          <a:bodyPr/>
          <a:lstStyle/>
          <a:p>
            <a:r>
              <a:rPr lang="es-CL" dirty="0" err="1"/>
              <a:t>méthodologie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Enregistrements</a:t>
            </a:r>
            <a:r>
              <a:rPr lang="es-CL" dirty="0"/>
              <a:t> et </a:t>
            </a:r>
            <a:r>
              <a:rPr lang="es-CL" dirty="0" err="1"/>
              <a:t>analyses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480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39949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1) </a:t>
            </a:r>
            <a:r>
              <a:rPr lang="es-CL" sz="2400" dirty="0" err="1"/>
              <a:t>Décrire</a:t>
            </a:r>
            <a:r>
              <a:rPr lang="es-CL" sz="2400" dirty="0"/>
              <a:t> les </a:t>
            </a:r>
            <a:r>
              <a:rPr lang="es-CL" sz="2400" dirty="0" err="1"/>
              <a:t>contours</a:t>
            </a:r>
            <a:r>
              <a:rPr lang="es-CL" sz="2400" dirty="0"/>
              <a:t> </a:t>
            </a:r>
            <a:r>
              <a:rPr lang="es-CL" sz="2400" dirty="0" err="1"/>
              <a:t>intonatifs</a:t>
            </a:r>
            <a:r>
              <a:rPr lang="es-CL" sz="2400" dirty="0"/>
              <a:t> de </a:t>
            </a:r>
            <a:r>
              <a:rPr lang="es-CL" sz="2400" dirty="0" err="1"/>
              <a:t>locuteurs</a:t>
            </a:r>
            <a:r>
              <a:rPr lang="es-CL" sz="2400" dirty="0"/>
              <a:t> </a:t>
            </a:r>
            <a:r>
              <a:rPr lang="es-CL" sz="2400" dirty="0" err="1"/>
              <a:t>natifs</a:t>
            </a:r>
            <a:r>
              <a:rPr lang="es-CL" sz="2400" dirty="0"/>
              <a:t> de </a:t>
            </a:r>
            <a:r>
              <a:rPr lang="es-CL" sz="2400" dirty="0" err="1"/>
              <a:t>l’anglais</a:t>
            </a:r>
            <a:r>
              <a:rPr lang="es-CL" sz="2400" dirty="0"/>
              <a:t> (</a:t>
            </a:r>
            <a:r>
              <a:rPr lang="es-CL" sz="2400" dirty="0" err="1"/>
              <a:t>d’Angleterre</a:t>
            </a:r>
            <a:r>
              <a:rPr lang="es-CL" sz="2400" dirty="0"/>
              <a:t>) et de </a:t>
            </a:r>
            <a:r>
              <a:rPr lang="es-CL" sz="2400" dirty="0" err="1"/>
              <a:t>deux</a:t>
            </a:r>
            <a:r>
              <a:rPr lang="es-CL" sz="2400" dirty="0"/>
              <a:t> </a:t>
            </a:r>
            <a:r>
              <a:rPr lang="es-CL" sz="2400" dirty="0" err="1"/>
              <a:t>groupes</a:t>
            </a:r>
            <a:r>
              <a:rPr lang="es-CL" sz="2400" dirty="0"/>
              <a:t> </a:t>
            </a:r>
            <a:r>
              <a:rPr lang="es-CL" sz="2400" dirty="0" err="1"/>
              <a:t>d’apprenants</a:t>
            </a:r>
            <a:r>
              <a:rPr lang="es-CL" sz="2400" dirty="0"/>
              <a:t> </a:t>
            </a:r>
            <a:r>
              <a:rPr lang="es-CL" sz="2400" dirty="0" err="1"/>
              <a:t>d’anglais</a:t>
            </a:r>
            <a:r>
              <a:rPr lang="es-CL" sz="2400" dirty="0"/>
              <a:t>:</a:t>
            </a:r>
          </a:p>
          <a:p>
            <a:pPr>
              <a:buFontTx/>
              <a:buChar char="-"/>
            </a:pPr>
            <a:r>
              <a:rPr lang="es-CL" sz="2400" dirty="0" err="1"/>
              <a:t>Étudiants</a:t>
            </a:r>
            <a:r>
              <a:rPr lang="es-CL" sz="2400" dirty="0"/>
              <a:t> </a:t>
            </a:r>
            <a:r>
              <a:rPr lang="es-CL" sz="2400" dirty="0" err="1"/>
              <a:t>dont</a:t>
            </a:r>
            <a:r>
              <a:rPr lang="es-CL" sz="2400" dirty="0"/>
              <a:t> la L1 </a:t>
            </a:r>
            <a:r>
              <a:rPr lang="es-CL" sz="2400" dirty="0" err="1"/>
              <a:t>est</a:t>
            </a:r>
            <a:r>
              <a:rPr lang="es-CL" sz="2400" dirty="0"/>
              <a:t> le </a:t>
            </a:r>
            <a:r>
              <a:rPr lang="es-CL" sz="2400" dirty="0" err="1"/>
              <a:t>français</a:t>
            </a:r>
            <a:r>
              <a:rPr lang="es-CL" sz="2400" dirty="0"/>
              <a:t> (de France)</a:t>
            </a:r>
          </a:p>
          <a:p>
            <a:pPr>
              <a:buFontTx/>
              <a:buChar char="-"/>
            </a:pPr>
            <a:r>
              <a:rPr lang="es-CL" sz="2400" dirty="0" err="1"/>
              <a:t>Étudiants</a:t>
            </a:r>
            <a:r>
              <a:rPr lang="es-CL" sz="2400" dirty="0"/>
              <a:t> </a:t>
            </a:r>
            <a:r>
              <a:rPr lang="es-CL" sz="2400" dirty="0" err="1"/>
              <a:t>dont</a:t>
            </a:r>
            <a:r>
              <a:rPr lang="es-CL" sz="2400" dirty="0"/>
              <a:t> la L1 </a:t>
            </a:r>
            <a:r>
              <a:rPr lang="es-CL" sz="2400" dirty="0" err="1"/>
              <a:t>est</a:t>
            </a:r>
            <a:r>
              <a:rPr lang="es-CL" sz="2400" dirty="0"/>
              <a:t> </a:t>
            </a:r>
            <a:r>
              <a:rPr lang="es-CL" sz="2400" dirty="0" err="1"/>
              <a:t>l’espagnol</a:t>
            </a:r>
            <a:r>
              <a:rPr lang="es-CL" sz="2400" dirty="0"/>
              <a:t> (du Chili)</a:t>
            </a:r>
          </a:p>
          <a:p>
            <a:pPr marL="0" indent="0">
              <a:buNone/>
            </a:pPr>
            <a:r>
              <a:rPr lang="es-CL" sz="2400" dirty="0"/>
              <a:t>2) </a:t>
            </a:r>
            <a:r>
              <a:rPr lang="es-CL" sz="2400" dirty="0" err="1"/>
              <a:t>Déterminer</a:t>
            </a:r>
            <a:r>
              <a:rPr lang="es-CL" sz="2400" dirty="0"/>
              <a:t> </a:t>
            </a:r>
            <a:r>
              <a:rPr lang="es-CL" sz="2400" dirty="0" err="1"/>
              <a:t>s’il</a:t>
            </a:r>
            <a:r>
              <a:rPr lang="es-CL" sz="2400" dirty="0"/>
              <a:t> existe des </a:t>
            </a:r>
            <a:r>
              <a:rPr lang="es-CL" sz="2400" dirty="0" err="1"/>
              <a:t>tendances</a:t>
            </a:r>
            <a:r>
              <a:rPr lang="es-CL" sz="2400" dirty="0"/>
              <a:t> </a:t>
            </a:r>
            <a:r>
              <a:rPr lang="es-CL" sz="2400" dirty="0" err="1"/>
              <a:t>intonatives</a:t>
            </a:r>
            <a:r>
              <a:rPr lang="es-CL" sz="2400" dirty="0"/>
              <a:t> (</a:t>
            </a:r>
            <a:r>
              <a:rPr lang="es-CL" sz="2400" i="1" dirty="0"/>
              <a:t>f0</a:t>
            </a:r>
            <a:r>
              <a:rPr lang="es-CL" sz="2400" dirty="0"/>
              <a:t>, </a:t>
            </a:r>
            <a:r>
              <a:rPr lang="es-CL" sz="2400" i="1" dirty="0" err="1"/>
              <a:t>dur</a:t>
            </a:r>
            <a:r>
              <a:rPr lang="es-CL" sz="2400" dirty="0"/>
              <a:t>) </a:t>
            </a:r>
            <a:r>
              <a:rPr lang="es-CL" sz="2400" dirty="0" err="1"/>
              <a:t>caractéristiques</a:t>
            </a:r>
            <a:r>
              <a:rPr lang="es-CL" sz="2400" dirty="0"/>
              <a:t> à </a:t>
            </a:r>
            <a:r>
              <a:rPr lang="es-CL" sz="2400" dirty="0" err="1"/>
              <a:t>chaque</a:t>
            </a:r>
            <a:r>
              <a:rPr lang="es-CL" sz="2400" dirty="0"/>
              <a:t> </a:t>
            </a:r>
            <a:r>
              <a:rPr lang="es-CL" sz="2400" dirty="0" err="1"/>
              <a:t>groupe</a:t>
            </a:r>
            <a:r>
              <a:rPr lang="es-CL" sz="2400" dirty="0"/>
              <a:t>. </a:t>
            </a:r>
          </a:p>
          <a:p>
            <a:pPr marL="0" indent="0">
              <a:buNone/>
            </a:pPr>
            <a:r>
              <a:rPr lang="es-CL" sz="2400" dirty="0">
                <a:sym typeface="Wingdings" panose="05000000000000000000" pitchFamily="2" charset="2"/>
              </a:rPr>
              <a:t>3) </a:t>
            </a:r>
            <a:r>
              <a:rPr lang="es-CL" sz="2400" dirty="0" err="1">
                <a:sym typeface="Wingdings" panose="05000000000000000000" pitchFamily="2" charset="2"/>
              </a:rPr>
              <a:t>Déterminer</a:t>
            </a:r>
            <a:r>
              <a:rPr lang="es-CL" sz="2400" dirty="0">
                <a:sym typeface="Wingdings" panose="05000000000000000000" pitchFamily="2" charset="2"/>
              </a:rPr>
              <a:t> </a:t>
            </a:r>
            <a:r>
              <a:rPr lang="es-CL" sz="2400" dirty="0" err="1">
                <a:sym typeface="Wingdings" panose="05000000000000000000" pitchFamily="2" charset="2"/>
              </a:rPr>
              <a:t>quels</a:t>
            </a:r>
            <a:r>
              <a:rPr lang="es-CL" sz="2400" dirty="0">
                <a:sym typeface="Wingdings" panose="05000000000000000000" pitchFamily="2" charset="2"/>
              </a:rPr>
              <a:t> </a:t>
            </a:r>
            <a:r>
              <a:rPr lang="es-CL" sz="2400" dirty="0" err="1">
                <a:sym typeface="Wingdings" panose="05000000000000000000" pitchFamily="2" charset="2"/>
              </a:rPr>
              <a:t>énoncés</a:t>
            </a:r>
            <a:r>
              <a:rPr lang="es-CL" sz="2400" dirty="0">
                <a:sym typeface="Wingdings" panose="05000000000000000000" pitchFamily="2" charset="2"/>
              </a:rPr>
              <a:t> </a:t>
            </a:r>
            <a:r>
              <a:rPr lang="es-CL" sz="2400" dirty="0" err="1">
                <a:sym typeface="Wingdings" panose="05000000000000000000" pitchFamily="2" charset="2"/>
              </a:rPr>
              <a:t>présentent</a:t>
            </a:r>
            <a:r>
              <a:rPr lang="es-CL" sz="2400" dirty="0">
                <a:sym typeface="Wingdings" panose="05000000000000000000" pitchFamily="2" charset="2"/>
              </a:rPr>
              <a:t> des </a:t>
            </a:r>
            <a:r>
              <a:rPr lang="es-CL" sz="2400" dirty="0" err="1">
                <a:sym typeface="Wingdings" panose="05000000000000000000" pitchFamily="2" charset="2"/>
              </a:rPr>
              <a:t>différences</a:t>
            </a:r>
            <a:r>
              <a:rPr lang="es-CL" sz="2400" dirty="0">
                <a:sym typeface="Wingdings" panose="05000000000000000000" pitchFamily="2" charset="2"/>
              </a:rPr>
              <a:t> </a:t>
            </a:r>
            <a:r>
              <a:rPr lang="es-CL" sz="2400" dirty="0" err="1">
                <a:sym typeface="Wingdings" panose="05000000000000000000" pitchFamily="2" charset="2"/>
              </a:rPr>
              <a:t>intonatives</a:t>
            </a:r>
            <a:r>
              <a:rPr lang="es-CL" sz="2400" dirty="0">
                <a:sym typeface="Wingdings" panose="05000000000000000000" pitchFamily="2" charset="2"/>
              </a:rPr>
              <a:t> </a:t>
            </a:r>
            <a:r>
              <a:rPr lang="es-CL" sz="2400" dirty="0" err="1">
                <a:sym typeface="Wingdings" panose="05000000000000000000" pitchFamily="2" charset="2"/>
              </a:rPr>
              <a:t>marquées</a:t>
            </a:r>
            <a:r>
              <a:rPr lang="es-CL" sz="2400" dirty="0">
                <a:sym typeface="Wingdings" panose="05000000000000000000" pitchFamily="2" charset="2"/>
              </a:rPr>
              <a:t> entre les </a:t>
            </a:r>
            <a:r>
              <a:rPr lang="es-CL" sz="2400" dirty="0" err="1">
                <a:sym typeface="Wingdings" panose="05000000000000000000" pitchFamily="2" charset="2"/>
              </a:rPr>
              <a:t>trois</a:t>
            </a:r>
            <a:r>
              <a:rPr lang="es-CL" sz="2400" dirty="0">
                <a:sym typeface="Wingdings" panose="05000000000000000000" pitchFamily="2" charset="2"/>
              </a:rPr>
              <a:t> </a:t>
            </a:r>
            <a:r>
              <a:rPr lang="es-CL" sz="2400" dirty="0" err="1">
                <a:sym typeface="Wingdings" panose="05000000000000000000" pitchFamily="2" charset="2"/>
              </a:rPr>
              <a:t>groupes</a:t>
            </a:r>
            <a:r>
              <a:rPr lang="es-CL" sz="2400" dirty="0">
                <a:sym typeface="Wingdings" panose="05000000000000000000" pitchFamily="2" charset="2"/>
              </a:rPr>
              <a:t>.</a:t>
            </a:r>
            <a:endParaRPr lang="es-CL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Objectifs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286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600" dirty="0"/>
              <a:t>H1: Les </a:t>
            </a:r>
            <a:r>
              <a:rPr lang="es-CL" sz="2600" dirty="0" err="1"/>
              <a:t>contours</a:t>
            </a:r>
            <a:r>
              <a:rPr lang="es-CL" sz="2600" dirty="0"/>
              <a:t> </a:t>
            </a:r>
            <a:r>
              <a:rPr lang="es-CL" sz="2600" dirty="0" err="1"/>
              <a:t>intonatifs</a:t>
            </a:r>
            <a:r>
              <a:rPr lang="es-CL" sz="2600" dirty="0"/>
              <a:t> des </a:t>
            </a:r>
            <a:r>
              <a:rPr lang="es-CL" sz="2600" dirty="0" err="1"/>
              <a:t>apprenants</a:t>
            </a:r>
            <a:r>
              <a:rPr lang="es-CL" sz="2600" dirty="0"/>
              <a:t> </a:t>
            </a:r>
            <a:r>
              <a:rPr lang="es-CL" sz="2600" dirty="0" err="1"/>
              <a:t>diffèrent</a:t>
            </a:r>
            <a:r>
              <a:rPr lang="es-CL" sz="2600" dirty="0"/>
              <a:t> de </a:t>
            </a:r>
            <a:r>
              <a:rPr lang="es-CL" sz="2600" dirty="0" err="1"/>
              <a:t>ceux</a:t>
            </a:r>
            <a:r>
              <a:rPr lang="es-CL" sz="2600" dirty="0"/>
              <a:t> des </a:t>
            </a:r>
            <a:r>
              <a:rPr lang="es-CL" sz="2600" dirty="0" err="1"/>
              <a:t>locuteurs</a:t>
            </a:r>
            <a:r>
              <a:rPr lang="es-CL" sz="2600" dirty="0"/>
              <a:t> </a:t>
            </a:r>
            <a:r>
              <a:rPr lang="es-CL" sz="2600" dirty="0" err="1"/>
              <a:t>natifs</a:t>
            </a:r>
            <a:endParaRPr lang="es-CL" sz="2600" dirty="0"/>
          </a:p>
          <a:p>
            <a:pPr marL="0" indent="0">
              <a:buNone/>
            </a:pPr>
            <a:endParaRPr lang="es-CL" sz="2600" dirty="0"/>
          </a:p>
          <a:p>
            <a:pPr marL="0" indent="0">
              <a:buNone/>
            </a:pPr>
            <a:r>
              <a:rPr lang="es-CL" sz="2600" dirty="0"/>
              <a:t>H2: </a:t>
            </a:r>
            <a:r>
              <a:rPr lang="es-CL" sz="2600" dirty="0" err="1"/>
              <a:t>Il</a:t>
            </a:r>
            <a:r>
              <a:rPr lang="es-CL" sz="2600" dirty="0"/>
              <a:t> existe des </a:t>
            </a:r>
            <a:r>
              <a:rPr lang="es-CL" sz="2600" dirty="0" err="1"/>
              <a:t>tendances</a:t>
            </a:r>
            <a:r>
              <a:rPr lang="es-CL" sz="2600" dirty="0"/>
              <a:t> </a:t>
            </a:r>
            <a:r>
              <a:rPr lang="es-CL" sz="2600" dirty="0" err="1"/>
              <a:t>intonatives</a:t>
            </a:r>
            <a:r>
              <a:rPr lang="es-CL" sz="2600" dirty="0"/>
              <a:t> </a:t>
            </a:r>
            <a:r>
              <a:rPr lang="es-CL" sz="2600" dirty="0" err="1"/>
              <a:t>communes</a:t>
            </a:r>
            <a:r>
              <a:rPr lang="es-CL" sz="2600" dirty="0"/>
              <a:t> </a:t>
            </a:r>
            <a:r>
              <a:rPr lang="es-CL" sz="2600" dirty="0" err="1"/>
              <a:t>aux</a:t>
            </a:r>
            <a:r>
              <a:rPr lang="es-CL" sz="2600" dirty="0"/>
              <a:t> </a:t>
            </a:r>
            <a:r>
              <a:rPr lang="es-CL" sz="2600" dirty="0" err="1"/>
              <a:t>apprenants</a:t>
            </a:r>
            <a:r>
              <a:rPr lang="es-CL" sz="2600" dirty="0"/>
              <a:t> </a:t>
            </a:r>
            <a:r>
              <a:rPr lang="es-CL" sz="2600" dirty="0" err="1"/>
              <a:t>ayant</a:t>
            </a:r>
            <a:r>
              <a:rPr lang="es-CL" sz="2600" dirty="0"/>
              <a:t> la </a:t>
            </a:r>
            <a:r>
              <a:rPr lang="es-CL" sz="2600" dirty="0" err="1"/>
              <a:t>même</a:t>
            </a:r>
            <a:r>
              <a:rPr lang="es-CL" sz="2600" dirty="0"/>
              <a:t> L1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Hypothèses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232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M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168967"/>
            <a:ext cx="7963829" cy="45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Momel</a:t>
            </a:r>
            <a:r>
              <a:rPr lang="es-CL" dirty="0"/>
              <a:t>: </a:t>
            </a:r>
            <a:r>
              <a:rPr lang="es-CL" dirty="0" err="1"/>
              <a:t>Modelling</a:t>
            </a:r>
            <a:r>
              <a:rPr lang="es-CL" dirty="0"/>
              <a:t> </a:t>
            </a:r>
            <a:r>
              <a:rPr lang="es-CL" dirty="0" err="1"/>
              <a:t>Melody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03848" y="16915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Hirst</a:t>
            </a:r>
            <a:r>
              <a:rPr lang="es-CL" dirty="0"/>
              <a:t> &amp; </a:t>
            </a:r>
            <a:r>
              <a:rPr lang="es-CL" dirty="0" err="1"/>
              <a:t>Espesser</a:t>
            </a:r>
            <a:r>
              <a:rPr lang="es-CL" dirty="0"/>
              <a:t>, 1993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83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s-CL" sz="2600" dirty="0"/>
              <a:t>Les </a:t>
            </a:r>
            <a:r>
              <a:rPr lang="es-CL" sz="2600" i="1" dirty="0"/>
              <a:t>anchor </a:t>
            </a:r>
            <a:r>
              <a:rPr lang="es-CL" sz="2600" i="1" dirty="0" err="1"/>
              <a:t>points</a:t>
            </a:r>
            <a:r>
              <a:rPr lang="es-CL" sz="2600" i="1" dirty="0"/>
              <a:t> </a:t>
            </a:r>
            <a:r>
              <a:rPr lang="es-CL" sz="2600" dirty="0" err="1"/>
              <a:t>représentent</a:t>
            </a:r>
            <a:r>
              <a:rPr lang="es-CL" sz="2600" dirty="0"/>
              <a:t> des </a:t>
            </a:r>
            <a:r>
              <a:rPr lang="es-CL" sz="2600" b="1" dirty="0" err="1"/>
              <a:t>valeurs</a:t>
            </a:r>
            <a:r>
              <a:rPr lang="es-CL" sz="2600" b="1" dirty="0"/>
              <a:t> </a:t>
            </a:r>
            <a:r>
              <a:rPr lang="es-CL" sz="2600" b="1" dirty="0" err="1"/>
              <a:t>quantitatives</a:t>
            </a:r>
            <a:r>
              <a:rPr lang="es-CL" sz="2600" b="1" dirty="0"/>
              <a:t> </a:t>
            </a:r>
            <a:r>
              <a:rPr lang="es-CL" sz="2600" dirty="0"/>
              <a:t>(en Hz) à partir </a:t>
            </a:r>
            <a:r>
              <a:rPr lang="es-CL" sz="2600" dirty="0" err="1"/>
              <a:t>desquelles</a:t>
            </a:r>
            <a:r>
              <a:rPr lang="es-CL" sz="2600" dirty="0"/>
              <a:t> </a:t>
            </a:r>
            <a:r>
              <a:rPr lang="es-CL" sz="2600" dirty="0" err="1"/>
              <a:t>nous</a:t>
            </a:r>
            <a:r>
              <a:rPr lang="es-CL" sz="2600" dirty="0"/>
              <a:t> </a:t>
            </a:r>
            <a:r>
              <a:rPr lang="es-CL" sz="2600" dirty="0" err="1"/>
              <a:t>pouvons</a:t>
            </a:r>
            <a:r>
              <a:rPr lang="es-CL" sz="2600" dirty="0"/>
              <a:t> </a:t>
            </a:r>
            <a:r>
              <a:rPr lang="es-CL" sz="2600" dirty="0" err="1"/>
              <a:t>recréer</a:t>
            </a:r>
            <a:r>
              <a:rPr lang="es-CL" sz="2600" dirty="0"/>
              <a:t> la </a:t>
            </a:r>
            <a:r>
              <a:rPr lang="es-CL" sz="2600" dirty="0" err="1"/>
              <a:t>courbe</a:t>
            </a:r>
            <a:r>
              <a:rPr lang="es-CL" sz="2600" dirty="0"/>
              <a:t> </a:t>
            </a:r>
            <a:r>
              <a:rPr lang="es-CL" sz="2600" dirty="0" err="1"/>
              <a:t>originale</a:t>
            </a:r>
            <a:r>
              <a:rPr lang="es-CL" sz="2600" dirty="0"/>
              <a:t> </a:t>
            </a:r>
            <a:r>
              <a:rPr lang="es-CL" sz="2600" dirty="0" err="1"/>
              <a:t>avec</a:t>
            </a:r>
            <a:r>
              <a:rPr lang="es-CL" sz="2600" dirty="0"/>
              <a:t> </a:t>
            </a:r>
            <a:r>
              <a:rPr lang="es-CL" sz="2600" dirty="0" err="1"/>
              <a:t>très</a:t>
            </a:r>
            <a:r>
              <a:rPr lang="es-CL" sz="2600" dirty="0"/>
              <a:t> </a:t>
            </a:r>
            <a:r>
              <a:rPr lang="es-CL" sz="2600" dirty="0" err="1"/>
              <a:t>peu</a:t>
            </a:r>
            <a:r>
              <a:rPr lang="es-CL" sz="2600" dirty="0"/>
              <a:t> de </a:t>
            </a:r>
            <a:r>
              <a:rPr lang="es-CL" sz="2600" dirty="0" err="1"/>
              <a:t>perte</a:t>
            </a:r>
            <a:r>
              <a:rPr lang="es-CL" sz="2600" dirty="0"/>
              <a:t> </a:t>
            </a:r>
            <a:r>
              <a:rPr lang="es-CL" sz="2600" dirty="0" err="1"/>
              <a:t>d’information</a:t>
            </a:r>
            <a:r>
              <a:rPr lang="es-CL" sz="2600" dirty="0"/>
              <a:t>.</a:t>
            </a:r>
          </a:p>
          <a:p>
            <a:pPr marL="45720" indent="0">
              <a:buNone/>
            </a:pPr>
            <a:endParaRPr lang="es-CL" sz="2600" dirty="0"/>
          </a:p>
          <a:p>
            <a:pPr marL="45720" indent="0">
              <a:buNone/>
            </a:pPr>
            <a:r>
              <a:rPr lang="es-CL" sz="2600" dirty="0" err="1"/>
              <a:t>L’algorithme</a:t>
            </a:r>
            <a:r>
              <a:rPr lang="es-CL" sz="2600" dirty="0"/>
              <a:t> </a:t>
            </a:r>
            <a:r>
              <a:rPr lang="es-CL" sz="2600" dirty="0" err="1"/>
              <a:t>crée</a:t>
            </a:r>
            <a:r>
              <a:rPr lang="es-CL" sz="2600" dirty="0"/>
              <a:t> une </a:t>
            </a:r>
            <a:r>
              <a:rPr lang="es-CL" sz="2600" dirty="0" err="1"/>
              <a:t>resynthèse</a:t>
            </a:r>
            <a:r>
              <a:rPr lang="es-CL" sz="2600" dirty="0"/>
              <a:t> du </a:t>
            </a:r>
            <a:r>
              <a:rPr lang="es-CL" sz="2600" dirty="0" err="1"/>
              <a:t>fichier</a:t>
            </a:r>
            <a:r>
              <a:rPr lang="es-CL" sz="2600" dirty="0"/>
              <a:t> audio original </a:t>
            </a:r>
            <a:r>
              <a:rPr lang="es-CL" sz="2600" dirty="0" err="1"/>
              <a:t>avec</a:t>
            </a:r>
            <a:r>
              <a:rPr lang="es-CL" sz="2600" dirty="0"/>
              <a:t> les </a:t>
            </a:r>
            <a:r>
              <a:rPr lang="es-CL" sz="2600" dirty="0" err="1"/>
              <a:t>valeurs</a:t>
            </a:r>
            <a:r>
              <a:rPr lang="es-CL" sz="2600" dirty="0"/>
              <a:t> de f0 </a:t>
            </a:r>
            <a:r>
              <a:rPr lang="es-CL" sz="2600" dirty="0" err="1"/>
              <a:t>modélisées</a:t>
            </a:r>
            <a:r>
              <a:rPr lang="es-CL" sz="2600" dirty="0"/>
              <a:t> </a:t>
            </a:r>
            <a:r>
              <a:rPr lang="es-CL" sz="2600" dirty="0" err="1"/>
              <a:t>afin</a:t>
            </a:r>
            <a:r>
              <a:rPr lang="es-CL" sz="2600" dirty="0"/>
              <a:t> de </a:t>
            </a:r>
            <a:r>
              <a:rPr lang="es-CL" sz="2600" dirty="0" err="1"/>
              <a:t>réaliser</a:t>
            </a:r>
            <a:r>
              <a:rPr lang="es-CL" sz="2600" dirty="0"/>
              <a:t> une </a:t>
            </a:r>
            <a:r>
              <a:rPr lang="es-CL" sz="2600" b="1" dirty="0" err="1"/>
              <a:t>validation</a:t>
            </a:r>
            <a:r>
              <a:rPr lang="es-CL" sz="2600" b="1" dirty="0"/>
              <a:t> </a:t>
            </a:r>
            <a:r>
              <a:rPr lang="es-CL" sz="2600" b="1" dirty="0" err="1"/>
              <a:t>perceptive</a:t>
            </a:r>
            <a:r>
              <a:rPr lang="es-CL" sz="2600" dirty="0"/>
              <a:t>. </a:t>
            </a:r>
          </a:p>
          <a:p>
            <a:pPr marL="45720" indent="0">
              <a:buNone/>
            </a:pPr>
            <a:endParaRPr lang="es-CL" sz="2600" dirty="0"/>
          </a:p>
          <a:p>
            <a:pPr marL="45720" indent="0">
              <a:buNone/>
            </a:pPr>
            <a:r>
              <a:rPr lang="es-CL" sz="2600" dirty="0" err="1"/>
              <a:t>S’il</a:t>
            </a:r>
            <a:r>
              <a:rPr lang="es-CL" sz="2600" dirty="0"/>
              <a:t> y a des </a:t>
            </a:r>
            <a:r>
              <a:rPr lang="es-CL" sz="2600" dirty="0" err="1"/>
              <a:t>pertes</a:t>
            </a:r>
            <a:r>
              <a:rPr lang="es-CL" sz="2600" dirty="0"/>
              <a:t> </a:t>
            </a:r>
            <a:r>
              <a:rPr lang="es-CL" sz="2600" dirty="0" err="1"/>
              <a:t>d’information</a:t>
            </a:r>
            <a:r>
              <a:rPr lang="es-CL" sz="2600" dirty="0"/>
              <a:t> </a:t>
            </a:r>
            <a:r>
              <a:rPr lang="es-CL" sz="2600" dirty="0" err="1"/>
              <a:t>ou</a:t>
            </a:r>
            <a:r>
              <a:rPr lang="es-CL" sz="2600" dirty="0"/>
              <a:t> des </a:t>
            </a:r>
            <a:r>
              <a:rPr lang="es-CL" sz="2600" i="1" dirty="0"/>
              <a:t>anchor </a:t>
            </a:r>
            <a:r>
              <a:rPr lang="es-CL" sz="2600" i="1" dirty="0" err="1"/>
              <a:t>points</a:t>
            </a:r>
            <a:r>
              <a:rPr lang="es-CL" sz="2600" i="1" dirty="0"/>
              <a:t> </a:t>
            </a:r>
            <a:r>
              <a:rPr lang="es-CL" sz="2600" dirty="0" err="1"/>
              <a:t>superflus</a:t>
            </a:r>
            <a:r>
              <a:rPr lang="es-CL" sz="2600" dirty="0"/>
              <a:t>, le </a:t>
            </a:r>
            <a:r>
              <a:rPr lang="es-CL" sz="2600" dirty="0" err="1"/>
              <a:t>chercheur</a:t>
            </a:r>
            <a:r>
              <a:rPr lang="es-CL" sz="2600" dirty="0"/>
              <a:t> </a:t>
            </a:r>
            <a:r>
              <a:rPr lang="es-CL" sz="2600" dirty="0" err="1"/>
              <a:t>peut</a:t>
            </a:r>
            <a:r>
              <a:rPr lang="es-CL" sz="2600" dirty="0"/>
              <a:t> en </a:t>
            </a:r>
            <a:r>
              <a:rPr lang="es-CL" sz="2600" dirty="0" err="1"/>
              <a:t>supprimer</a:t>
            </a:r>
            <a:r>
              <a:rPr lang="es-CL" sz="2600" dirty="0"/>
              <a:t>, </a:t>
            </a:r>
            <a:r>
              <a:rPr lang="es-CL" sz="2600" dirty="0" err="1"/>
              <a:t>rajouter</a:t>
            </a:r>
            <a:r>
              <a:rPr lang="es-CL" sz="2600" dirty="0"/>
              <a:t> </a:t>
            </a:r>
            <a:r>
              <a:rPr lang="es-CL" sz="2600" dirty="0" err="1"/>
              <a:t>ou</a:t>
            </a:r>
            <a:r>
              <a:rPr lang="es-CL" sz="2600" dirty="0"/>
              <a:t> les </a:t>
            </a:r>
            <a:r>
              <a:rPr lang="es-CL" sz="2600" dirty="0" err="1"/>
              <a:t>déplacer</a:t>
            </a:r>
            <a:r>
              <a:rPr lang="es-CL" sz="2600" dirty="0"/>
              <a:t>. </a:t>
            </a:r>
            <a:endParaRPr lang="es-ES" sz="2600" b="1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Momel</a:t>
            </a:r>
            <a:r>
              <a:rPr lang="es-CL" dirty="0"/>
              <a:t>: </a:t>
            </a:r>
            <a:r>
              <a:rPr lang="es-CL" dirty="0" err="1"/>
              <a:t>Modelling</a:t>
            </a:r>
            <a:r>
              <a:rPr lang="es-CL" dirty="0"/>
              <a:t> </a:t>
            </a:r>
            <a:r>
              <a:rPr lang="es-CL" dirty="0" err="1"/>
              <a:t>Melody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82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Marcador de contenido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407408"/>
          </a:xfrm>
        </p:spPr>
        <p:txBody>
          <a:bodyPr>
            <a:normAutofit lnSpcReduction="10000"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45720" indent="0">
              <a:buNone/>
            </a:pPr>
            <a:r>
              <a:rPr lang="es-CL" dirty="0"/>
              <a:t>		   M        S     H      L      U     T      D     B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/>
              <a:t>Intsint</a:t>
            </a:r>
            <a:r>
              <a:rPr lang="es-CL" dirty="0"/>
              <a:t>: International </a:t>
            </a:r>
            <a:r>
              <a:rPr lang="es-CL" dirty="0" err="1"/>
              <a:t>transcription</a:t>
            </a:r>
            <a:r>
              <a:rPr lang="es-CL" dirty="0"/>
              <a:t> </a:t>
            </a:r>
            <a:r>
              <a:rPr lang="es-CL" dirty="0" err="1"/>
              <a:t>system</a:t>
            </a:r>
            <a:r>
              <a:rPr lang="es-CL" dirty="0"/>
              <a:t> </a:t>
            </a:r>
            <a:r>
              <a:rPr lang="es-CL" dirty="0" err="1"/>
              <a:t>for</a:t>
            </a:r>
            <a:r>
              <a:rPr lang="es-CL" dirty="0"/>
              <a:t> </a:t>
            </a:r>
            <a:r>
              <a:rPr lang="es-CL" dirty="0" err="1"/>
              <a:t>intonation</a:t>
            </a:r>
            <a:endParaRPr lang="es-ES" dirty="0"/>
          </a:p>
        </p:txBody>
      </p:sp>
      <p:pic>
        <p:nvPicPr>
          <p:cNvPr id="8" name="Picture 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19"/>
          <a:stretch/>
        </p:blipFill>
        <p:spPr bwMode="auto">
          <a:xfrm>
            <a:off x="1499938" y="2204864"/>
            <a:ext cx="6506638" cy="322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043608" y="3501008"/>
            <a:ext cx="87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>
                <a:latin typeface="Cambria" panose="02040503050406030204" pitchFamily="18" charset="0"/>
              </a:rPr>
              <a:t>Espace</a:t>
            </a:r>
            <a:endParaRPr lang="es-CL" dirty="0">
              <a:latin typeface="Cambria" panose="02040503050406030204" pitchFamily="18" charset="0"/>
            </a:endParaRPr>
          </a:p>
          <a:p>
            <a:r>
              <a:rPr lang="es-CL" dirty="0">
                <a:latin typeface="Cambria" panose="02040503050406030204" pitchFamily="18" charset="0"/>
              </a:rPr>
              <a:t>tonal</a:t>
            </a:r>
            <a:endParaRPr lang="es-E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1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Marcador de contenid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298" r="1974" b="1504"/>
          <a:stretch/>
        </p:blipFill>
        <p:spPr>
          <a:xfrm>
            <a:off x="3801663" y="457200"/>
            <a:ext cx="5018809" cy="597477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51520" y="548902"/>
            <a:ext cx="3600000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sz="1600" dirty="0" err="1"/>
              <a:t>Niveau</a:t>
            </a:r>
            <a:r>
              <a:rPr lang="es-CL" sz="1600" dirty="0"/>
              <a:t> de </a:t>
            </a:r>
            <a:r>
              <a:rPr lang="es-CL" sz="1600" dirty="0" err="1"/>
              <a:t>représentation</a:t>
            </a:r>
            <a:r>
              <a:rPr lang="es-CL" sz="1600" dirty="0"/>
              <a:t> </a:t>
            </a:r>
            <a:r>
              <a:rPr lang="es-CL" sz="1600" dirty="0" err="1"/>
              <a:t>phonologique</a:t>
            </a:r>
            <a:r>
              <a:rPr lang="es-CL" sz="1600" dirty="0"/>
              <a:t> </a:t>
            </a:r>
            <a:r>
              <a:rPr lang="es-CL" sz="1600" dirty="0" err="1"/>
              <a:t>profond</a:t>
            </a:r>
            <a:r>
              <a:rPr lang="es-CL" sz="1600" dirty="0"/>
              <a:t> (</a:t>
            </a:r>
            <a:r>
              <a:rPr lang="es-CL" sz="1600" dirty="0" err="1"/>
              <a:t>sous-jacent</a:t>
            </a:r>
            <a:r>
              <a:rPr lang="es-CL" sz="1600" dirty="0"/>
              <a:t>)</a:t>
            </a:r>
          </a:p>
          <a:p>
            <a:endParaRPr lang="es-CL" sz="1600" dirty="0"/>
          </a:p>
          <a:p>
            <a:endParaRPr lang="es-CL" sz="1600" dirty="0"/>
          </a:p>
          <a:p>
            <a:endParaRPr lang="es-ES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51520" y="2420888"/>
            <a:ext cx="3600400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550" dirty="0" err="1"/>
              <a:t>Niveau</a:t>
            </a:r>
            <a:r>
              <a:rPr lang="es-CL" sz="1550" dirty="0"/>
              <a:t> de </a:t>
            </a:r>
            <a:r>
              <a:rPr lang="es-CL" sz="1550" dirty="0" err="1"/>
              <a:t>représentation</a:t>
            </a:r>
            <a:r>
              <a:rPr lang="es-CL" sz="1550" dirty="0"/>
              <a:t> </a:t>
            </a:r>
            <a:r>
              <a:rPr lang="es-CL" sz="1550" dirty="0" err="1"/>
              <a:t>phonologique</a:t>
            </a:r>
            <a:r>
              <a:rPr lang="es-CL" sz="1550" dirty="0"/>
              <a:t> de </a:t>
            </a:r>
            <a:r>
              <a:rPr lang="es-CL" sz="1550" dirty="0" err="1"/>
              <a:t>surface</a:t>
            </a:r>
            <a:r>
              <a:rPr lang="es-CL" sz="1550" dirty="0"/>
              <a:t> (INTSINT)</a:t>
            </a:r>
            <a:endParaRPr lang="es-ES" sz="155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1520" y="2924999"/>
            <a:ext cx="3600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s-CL" sz="1600" dirty="0"/>
          </a:p>
          <a:p>
            <a:endParaRPr lang="es-CL" sz="1600" dirty="0"/>
          </a:p>
          <a:p>
            <a:r>
              <a:rPr lang="es-CL" sz="1600" dirty="0" err="1"/>
              <a:t>Niveau</a:t>
            </a:r>
            <a:r>
              <a:rPr lang="es-CL" sz="1600" dirty="0"/>
              <a:t> de </a:t>
            </a:r>
            <a:r>
              <a:rPr lang="es-CL" sz="1600" dirty="0" err="1"/>
              <a:t>représentation</a:t>
            </a:r>
            <a:r>
              <a:rPr lang="es-CL" sz="1600" dirty="0"/>
              <a:t> </a:t>
            </a:r>
            <a:r>
              <a:rPr lang="es-CL" sz="1600" dirty="0" err="1"/>
              <a:t>phonétique</a:t>
            </a:r>
            <a:r>
              <a:rPr lang="es-CL" sz="1600" dirty="0"/>
              <a:t> (MOMEL)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4113208"/>
            <a:ext cx="3600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s-CL" sz="1600" dirty="0"/>
          </a:p>
          <a:p>
            <a:endParaRPr lang="es-CL" sz="1600" dirty="0"/>
          </a:p>
          <a:p>
            <a:endParaRPr lang="es-CL" sz="1600" dirty="0"/>
          </a:p>
          <a:p>
            <a:r>
              <a:rPr lang="es-CL" sz="1600" dirty="0" err="1"/>
              <a:t>Signal</a:t>
            </a:r>
            <a:r>
              <a:rPr lang="es-CL" sz="1600" dirty="0"/>
              <a:t> </a:t>
            </a:r>
            <a:r>
              <a:rPr lang="es-CL" sz="1600" dirty="0" err="1"/>
              <a:t>sonore</a:t>
            </a:r>
            <a:r>
              <a:rPr lang="es-CL" sz="1600" dirty="0"/>
              <a:t> </a:t>
            </a:r>
            <a:r>
              <a:rPr lang="es-CL" sz="1600" dirty="0" err="1"/>
              <a:t>brut</a:t>
            </a:r>
            <a:r>
              <a:rPr lang="es-CL" sz="1600" dirty="0"/>
              <a:t> (</a:t>
            </a:r>
            <a:r>
              <a:rPr lang="es-CL" sz="1600" dirty="0" err="1"/>
              <a:t>oscillograme</a:t>
            </a:r>
            <a:r>
              <a:rPr lang="es-CL" sz="1600" dirty="0"/>
              <a:t> et f0)</a:t>
            </a:r>
            <a:endParaRPr lang="es-ES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987537" y="6381328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Di Cristo (2013:110)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9464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s-CL" sz="3000" dirty="0" err="1"/>
              <a:t>Pourquoi</a:t>
            </a:r>
            <a:r>
              <a:rPr lang="es-CL" sz="3000" dirty="0"/>
              <a:t> </a:t>
            </a:r>
            <a:r>
              <a:rPr lang="es-CL" sz="3000" dirty="0" err="1"/>
              <a:t>utiliser</a:t>
            </a:r>
            <a:r>
              <a:rPr lang="es-CL" sz="3000" dirty="0"/>
              <a:t> </a:t>
            </a:r>
            <a:r>
              <a:rPr lang="es-CL" sz="3000" dirty="0" err="1"/>
              <a:t>Momel</a:t>
            </a:r>
            <a:r>
              <a:rPr lang="es-CL" sz="3000" dirty="0"/>
              <a:t> et </a:t>
            </a:r>
            <a:r>
              <a:rPr lang="es-CL" sz="3000" dirty="0" err="1"/>
              <a:t>Intsint</a:t>
            </a:r>
            <a:r>
              <a:rPr lang="es-CL" sz="3000" dirty="0"/>
              <a:t> ?</a:t>
            </a:r>
          </a:p>
          <a:p>
            <a:pPr marL="45720" indent="0">
              <a:buNone/>
            </a:pPr>
            <a:endParaRPr lang="es-CL" sz="3000" dirty="0"/>
          </a:p>
          <a:p>
            <a:pPr>
              <a:buFontTx/>
              <a:buChar char="-"/>
            </a:pPr>
            <a:r>
              <a:rPr lang="es-CL" sz="3000" b="1" dirty="0" err="1"/>
              <a:t>Indépendant</a:t>
            </a:r>
            <a:r>
              <a:rPr lang="es-CL" sz="3000" dirty="0"/>
              <a:t> du </a:t>
            </a:r>
            <a:r>
              <a:rPr lang="es-CL" sz="3000" dirty="0" err="1"/>
              <a:t>système</a:t>
            </a:r>
            <a:r>
              <a:rPr lang="es-CL" sz="3000" dirty="0"/>
              <a:t> </a:t>
            </a:r>
            <a:r>
              <a:rPr lang="es-CL" sz="3000" dirty="0" err="1"/>
              <a:t>linguistique</a:t>
            </a:r>
            <a:r>
              <a:rPr lang="es-CL" sz="3000" dirty="0"/>
              <a:t> </a:t>
            </a:r>
            <a:br>
              <a:rPr lang="es-CL" sz="3000" dirty="0"/>
            </a:br>
            <a:r>
              <a:rPr lang="es-CL" sz="3000" dirty="0"/>
              <a:t>			</a:t>
            </a:r>
            <a:r>
              <a:rPr lang="es-CL" sz="3000" dirty="0">
                <a:sym typeface="Wingdings" panose="05000000000000000000" pitchFamily="2" charset="2"/>
              </a:rPr>
              <a:t> </a:t>
            </a:r>
            <a:r>
              <a:rPr lang="es-CL" sz="2600" dirty="0" err="1">
                <a:sym typeface="Wingdings" panose="05000000000000000000" pitchFamily="2" charset="2"/>
              </a:rPr>
              <a:t>Interlangue</a:t>
            </a:r>
            <a:endParaRPr lang="es-CL" sz="2600" dirty="0"/>
          </a:p>
          <a:p>
            <a:pPr>
              <a:buFontTx/>
              <a:buChar char="-"/>
            </a:pPr>
            <a:r>
              <a:rPr lang="es-CL" sz="3000" b="1" dirty="0" err="1"/>
              <a:t>Phonétique</a:t>
            </a:r>
            <a:r>
              <a:rPr lang="es-CL" sz="3000" dirty="0"/>
              <a:t> </a:t>
            </a:r>
            <a:r>
              <a:rPr lang="es-CL" sz="3000" dirty="0" err="1"/>
              <a:t>puis</a:t>
            </a:r>
            <a:r>
              <a:rPr lang="es-CL" sz="3000" dirty="0"/>
              <a:t> </a:t>
            </a:r>
            <a:r>
              <a:rPr lang="es-CL" sz="3000" b="1" dirty="0" err="1"/>
              <a:t>phonologique</a:t>
            </a:r>
            <a:r>
              <a:rPr lang="es-CL" sz="3000" dirty="0"/>
              <a:t> </a:t>
            </a:r>
            <a:br>
              <a:rPr lang="es-CL" sz="3000" dirty="0"/>
            </a:br>
            <a:r>
              <a:rPr lang="es-CL" sz="3000" dirty="0"/>
              <a:t>			</a:t>
            </a:r>
            <a:r>
              <a:rPr lang="es-CL" sz="3000" dirty="0">
                <a:sym typeface="Wingdings" panose="05000000000000000000" pitchFamily="2" charset="2"/>
              </a:rPr>
              <a:t> </a:t>
            </a:r>
            <a:r>
              <a:rPr lang="es-CL" sz="2600" dirty="0" err="1">
                <a:sym typeface="Wingdings" panose="05000000000000000000" pitchFamily="2" charset="2"/>
              </a:rPr>
              <a:t>Données</a:t>
            </a:r>
            <a:r>
              <a:rPr lang="es-CL" sz="3000" dirty="0">
                <a:sym typeface="Wingdings" panose="05000000000000000000" pitchFamily="2" charset="2"/>
              </a:rPr>
              <a:t> </a:t>
            </a:r>
            <a:r>
              <a:rPr lang="es-CL" sz="2600" dirty="0" err="1">
                <a:sym typeface="Wingdings" panose="05000000000000000000" pitchFamily="2" charset="2"/>
              </a:rPr>
              <a:t>puis</a:t>
            </a:r>
            <a:r>
              <a:rPr lang="es-CL" sz="3000" dirty="0">
                <a:sym typeface="Wingdings" panose="05000000000000000000" pitchFamily="2" charset="2"/>
              </a:rPr>
              <a:t> </a:t>
            </a:r>
            <a:r>
              <a:rPr lang="es-CL" sz="2600" dirty="0" err="1">
                <a:sym typeface="Wingdings" panose="05000000000000000000" pitchFamily="2" charset="2"/>
              </a:rPr>
              <a:t>validation</a:t>
            </a:r>
            <a:endParaRPr lang="es-CL" sz="2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s-CL" sz="3000" dirty="0">
                <a:sym typeface="Wingdings" panose="05000000000000000000" pitchFamily="2" charset="2"/>
              </a:rPr>
              <a:t>			 </a:t>
            </a:r>
            <a:r>
              <a:rPr lang="es-CL" sz="2600" dirty="0" err="1">
                <a:sym typeface="Wingdings" panose="05000000000000000000" pitchFamily="2" charset="2"/>
              </a:rPr>
              <a:t>Analyses</a:t>
            </a:r>
            <a:r>
              <a:rPr lang="es-CL" sz="3000" dirty="0">
                <a:sym typeface="Wingdings" panose="05000000000000000000" pitchFamily="2" charset="2"/>
              </a:rPr>
              <a:t> </a:t>
            </a:r>
            <a:r>
              <a:rPr lang="es-CL" sz="2600" dirty="0" err="1">
                <a:sym typeface="Wingdings" panose="05000000000000000000" pitchFamily="2" charset="2"/>
              </a:rPr>
              <a:t>statistiques</a:t>
            </a:r>
            <a:r>
              <a:rPr lang="es-CL" sz="3000" dirty="0">
                <a:sym typeface="Wingdings" panose="05000000000000000000" pitchFamily="2" charset="2"/>
              </a:rPr>
              <a:t> </a:t>
            </a:r>
            <a:r>
              <a:rPr lang="es-CL" sz="2600" dirty="0">
                <a:sym typeface="Wingdings" panose="05000000000000000000" pitchFamily="2" charset="2"/>
              </a:rPr>
              <a:t>et</a:t>
            </a:r>
            <a:r>
              <a:rPr lang="es-CL" sz="3000" dirty="0">
                <a:sym typeface="Wingdings" panose="05000000000000000000" pitchFamily="2" charset="2"/>
              </a:rPr>
              <a:t> 					</a:t>
            </a:r>
            <a:r>
              <a:rPr lang="es-CL" sz="2600" dirty="0" err="1">
                <a:sym typeface="Wingdings" panose="05000000000000000000" pitchFamily="2" charset="2"/>
              </a:rPr>
              <a:t>descriptives</a:t>
            </a:r>
            <a:endParaRPr lang="es-CL" sz="2600" dirty="0"/>
          </a:p>
          <a:p>
            <a:pPr>
              <a:buFontTx/>
              <a:buChar char="-"/>
            </a:pPr>
            <a:r>
              <a:rPr lang="es-CL" sz="3000" b="1" dirty="0" err="1"/>
              <a:t>Automatisé</a:t>
            </a:r>
            <a:endParaRPr lang="es-CL" sz="3000" b="1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Momel</a:t>
            </a:r>
            <a:r>
              <a:rPr lang="es-CL" dirty="0"/>
              <a:t>: </a:t>
            </a:r>
            <a:r>
              <a:rPr lang="es-CL" dirty="0" err="1"/>
              <a:t>Modelling</a:t>
            </a:r>
            <a:r>
              <a:rPr lang="es-CL" dirty="0"/>
              <a:t> </a:t>
            </a:r>
            <a:r>
              <a:rPr lang="es-CL" dirty="0" err="1"/>
              <a:t>Melody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472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sz="3100" u="sng" dirty="0"/>
              <a:t>Test </a:t>
            </a:r>
            <a:r>
              <a:rPr lang="es-CL" sz="3100" u="sng" dirty="0" err="1"/>
              <a:t>d’élicitation</a:t>
            </a:r>
            <a:endParaRPr lang="es-CL" sz="3100" u="sng" dirty="0"/>
          </a:p>
          <a:p>
            <a:pPr lvl="1"/>
            <a:r>
              <a:rPr lang="es-CL" sz="3100" dirty="0" err="1"/>
              <a:t>Discours</a:t>
            </a:r>
            <a:r>
              <a:rPr lang="es-CL" sz="3100" dirty="0"/>
              <a:t> </a:t>
            </a:r>
            <a:r>
              <a:rPr lang="es-CL" sz="3100" dirty="0" err="1"/>
              <a:t>semi-spontané</a:t>
            </a:r>
            <a:endParaRPr lang="es-CL" sz="3100" dirty="0"/>
          </a:p>
          <a:p>
            <a:pPr lvl="1"/>
            <a:r>
              <a:rPr lang="es-CL" sz="3100" dirty="0" err="1"/>
              <a:t>Méthodologie</a:t>
            </a:r>
            <a:r>
              <a:rPr lang="es-CL" sz="3100" dirty="0"/>
              <a:t> de Prieto (2010): </a:t>
            </a:r>
            <a:r>
              <a:rPr lang="es-CL" sz="3100" dirty="0" err="1"/>
              <a:t>phrases</a:t>
            </a:r>
            <a:r>
              <a:rPr lang="es-CL" sz="3100" dirty="0"/>
              <a:t> </a:t>
            </a:r>
            <a:r>
              <a:rPr lang="es-CL" sz="3100" dirty="0" err="1"/>
              <a:t>déclaratives</a:t>
            </a:r>
            <a:r>
              <a:rPr lang="es-CL" sz="3100" dirty="0"/>
              <a:t>, </a:t>
            </a:r>
            <a:r>
              <a:rPr lang="es-CL" sz="3100" dirty="0" err="1"/>
              <a:t>interrogatives</a:t>
            </a:r>
            <a:r>
              <a:rPr lang="es-CL" sz="3100" dirty="0"/>
              <a:t>, </a:t>
            </a:r>
            <a:r>
              <a:rPr lang="es-CL" sz="3100" dirty="0" err="1"/>
              <a:t>exclamatives</a:t>
            </a:r>
            <a:r>
              <a:rPr lang="es-CL" sz="3100" dirty="0"/>
              <a:t>…</a:t>
            </a:r>
          </a:p>
          <a:p>
            <a:pPr lvl="1"/>
            <a:r>
              <a:rPr lang="es-CL" sz="3100" dirty="0" err="1"/>
              <a:t>Analyse</a:t>
            </a:r>
            <a:r>
              <a:rPr lang="es-CL" sz="3100" dirty="0"/>
              <a:t> </a:t>
            </a:r>
            <a:r>
              <a:rPr lang="es-CL" sz="3100" dirty="0" err="1"/>
              <a:t>exploratoire</a:t>
            </a:r>
            <a:r>
              <a:rPr lang="es-CL" sz="3100" dirty="0"/>
              <a:t>, </a:t>
            </a:r>
            <a:r>
              <a:rPr lang="es-CL" sz="3100" dirty="0" err="1"/>
              <a:t>descriptive</a:t>
            </a:r>
            <a:endParaRPr lang="es-CL" sz="3100" dirty="0"/>
          </a:p>
          <a:p>
            <a:pPr marL="365760" lvl="1" indent="0">
              <a:buNone/>
            </a:pPr>
            <a:endParaRPr lang="es-CL" sz="3100" b="1" dirty="0"/>
          </a:p>
          <a:p>
            <a:pPr marL="365760" lvl="1" indent="0">
              <a:buNone/>
            </a:pPr>
            <a:r>
              <a:rPr lang="es-CL" sz="3100" b="1" dirty="0"/>
              <a:t>Corpus</a:t>
            </a:r>
          </a:p>
          <a:p>
            <a:pPr lvl="1"/>
            <a:r>
              <a:rPr lang="es-CL" sz="3100" dirty="0"/>
              <a:t>5 </a:t>
            </a:r>
            <a:r>
              <a:rPr lang="es-CL" sz="3100" dirty="0" err="1"/>
              <a:t>locuteurs</a:t>
            </a:r>
            <a:r>
              <a:rPr lang="es-CL" sz="3100" dirty="0"/>
              <a:t> </a:t>
            </a:r>
            <a:r>
              <a:rPr lang="es-CL" sz="3100" dirty="0" err="1"/>
              <a:t>anglais</a:t>
            </a:r>
            <a:r>
              <a:rPr lang="es-CL" sz="3100" dirty="0"/>
              <a:t> L1</a:t>
            </a:r>
          </a:p>
          <a:p>
            <a:pPr lvl="1"/>
            <a:r>
              <a:rPr lang="es-CL" sz="3100" dirty="0"/>
              <a:t>10 </a:t>
            </a:r>
            <a:r>
              <a:rPr lang="es-CL" sz="3100" dirty="0" err="1"/>
              <a:t>locuteurs</a:t>
            </a:r>
            <a:r>
              <a:rPr lang="es-CL" sz="3100" dirty="0"/>
              <a:t> </a:t>
            </a:r>
            <a:r>
              <a:rPr lang="es-CL" sz="3100" dirty="0" err="1"/>
              <a:t>espagnol</a:t>
            </a:r>
            <a:r>
              <a:rPr lang="es-CL" sz="3100" dirty="0"/>
              <a:t> L1, </a:t>
            </a:r>
            <a:r>
              <a:rPr lang="es-CL" sz="3100" dirty="0" err="1"/>
              <a:t>anglais</a:t>
            </a:r>
            <a:r>
              <a:rPr lang="es-CL" sz="3100" dirty="0"/>
              <a:t> L2</a:t>
            </a:r>
          </a:p>
          <a:p>
            <a:pPr lvl="1"/>
            <a:r>
              <a:rPr lang="es-CL" sz="3100" dirty="0"/>
              <a:t>10 </a:t>
            </a:r>
            <a:r>
              <a:rPr lang="es-CL" sz="3100" dirty="0" err="1"/>
              <a:t>locuteurs</a:t>
            </a:r>
            <a:r>
              <a:rPr lang="es-CL" sz="3100" dirty="0"/>
              <a:t> </a:t>
            </a:r>
            <a:r>
              <a:rPr lang="es-CL" sz="3100" dirty="0" err="1"/>
              <a:t>français</a:t>
            </a:r>
            <a:r>
              <a:rPr lang="es-CL" sz="3100" dirty="0"/>
              <a:t> L1, </a:t>
            </a:r>
            <a:r>
              <a:rPr lang="es-CL" sz="3100" dirty="0" err="1"/>
              <a:t>anglais</a:t>
            </a:r>
            <a:r>
              <a:rPr lang="es-CL" sz="3100" dirty="0"/>
              <a:t> L2</a:t>
            </a:r>
          </a:p>
          <a:p>
            <a:pPr marL="365760" lvl="1" indent="0">
              <a:buNone/>
            </a:pPr>
            <a:r>
              <a:rPr lang="es-CL" sz="3100" dirty="0"/>
              <a:t>   x 29 </a:t>
            </a:r>
            <a:r>
              <a:rPr lang="es-CL" sz="3100" dirty="0" err="1"/>
              <a:t>énoncés</a:t>
            </a:r>
            <a:r>
              <a:rPr lang="es-CL" sz="3100" dirty="0"/>
              <a:t> par </a:t>
            </a:r>
            <a:r>
              <a:rPr lang="es-CL" sz="3100" dirty="0" err="1"/>
              <a:t>locuteur</a:t>
            </a:r>
            <a:endParaRPr lang="es-CL" sz="3100" dirty="0"/>
          </a:p>
          <a:p>
            <a:pPr marL="365760" lvl="1" indent="0">
              <a:buNone/>
            </a:pPr>
            <a:r>
              <a:rPr lang="es-CL" sz="3100" dirty="0"/>
              <a:t>			= </a:t>
            </a:r>
            <a:r>
              <a:rPr lang="es-CL" sz="3100" b="1" dirty="0"/>
              <a:t>725 </a:t>
            </a:r>
            <a:r>
              <a:rPr lang="es-CL" sz="3100" b="1" dirty="0" err="1"/>
              <a:t>énoncés</a:t>
            </a:r>
            <a:r>
              <a:rPr lang="es-CL" sz="3100" b="1" dirty="0"/>
              <a:t> </a:t>
            </a:r>
            <a:r>
              <a:rPr lang="es-CL" sz="3100" b="1" dirty="0" err="1"/>
              <a:t>enregistrés</a:t>
            </a:r>
            <a:endParaRPr lang="es-CL" sz="3100" b="1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Test 1</a:t>
            </a:r>
            <a:endParaRPr lang="es-ES" dirty="0"/>
          </a:p>
        </p:txBody>
      </p:sp>
      <p:sp>
        <p:nvSpPr>
          <p:cNvPr id="5" name="4 Cerrar llave"/>
          <p:cNvSpPr/>
          <p:nvPr/>
        </p:nvSpPr>
        <p:spPr>
          <a:xfrm>
            <a:off x="6300192" y="4653136"/>
            <a:ext cx="216024" cy="57606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732240" y="475650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Non-</a:t>
            </a:r>
            <a:r>
              <a:rPr lang="es-CL" dirty="0" err="1"/>
              <a:t>spécialistes</a:t>
            </a:r>
            <a:endParaRPr lang="es-E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971600" y="5661248"/>
            <a:ext cx="53285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76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13533"/>
            <a:ext cx="8407400" cy="381836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Résultats</a:t>
            </a:r>
            <a:r>
              <a:rPr lang="es-CL" dirty="0"/>
              <a:t> </a:t>
            </a:r>
            <a:r>
              <a:rPr lang="es-CL" dirty="0" err="1"/>
              <a:t>préliminaires</a:t>
            </a:r>
            <a:r>
              <a:rPr lang="es-CL" dirty="0"/>
              <a:t>: Test 1</a:t>
            </a:r>
            <a:endParaRPr lang="es-ES" dirty="0"/>
          </a:p>
        </p:txBody>
      </p:sp>
      <p:pic>
        <p:nvPicPr>
          <p:cNvPr id="7" name="4_1_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729681" cy="1645920"/>
          </a:xfrm>
        </p:spPr>
        <p:txBody>
          <a:bodyPr/>
          <a:lstStyle/>
          <a:p>
            <a:r>
              <a:rPr lang="es-CL" dirty="0" err="1"/>
              <a:t>introduction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</a:t>
            </a:r>
            <a:r>
              <a:rPr lang="es-CL" dirty="0" err="1"/>
              <a:t>prosodie</a:t>
            </a:r>
            <a:r>
              <a:rPr lang="es-CL" dirty="0"/>
              <a:t> de </a:t>
            </a:r>
            <a:r>
              <a:rPr lang="es-CL" dirty="0" err="1"/>
              <a:t>l’interlangue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810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13533"/>
            <a:ext cx="8407400" cy="381836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Résultats</a:t>
            </a:r>
            <a:r>
              <a:rPr lang="es-CL" dirty="0"/>
              <a:t> </a:t>
            </a:r>
            <a:r>
              <a:rPr lang="es-CL" dirty="0" err="1"/>
              <a:t>préliminaires</a:t>
            </a:r>
            <a:r>
              <a:rPr lang="es-CL" dirty="0"/>
              <a:t>: Test 1</a:t>
            </a:r>
            <a:endParaRPr lang="es-ES" dirty="0"/>
          </a:p>
        </p:txBody>
      </p:sp>
      <p:pic>
        <p:nvPicPr>
          <p:cNvPr id="7" name="4_1_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6041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8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22123"/>
            <a:ext cx="8407400" cy="3801180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Résultats</a:t>
            </a:r>
            <a:r>
              <a:rPr lang="es-CL" dirty="0"/>
              <a:t> </a:t>
            </a:r>
            <a:r>
              <a:rPr lang="es-CL" dirty="0" err="1"/>
              <a:t>préliminaires</a:t>
            </a:r>
            <a:r>
              <a:rPr lang="es-CL" dirty="0"/>
              <a:t>: Test 1</a:t>
            </a:r>
            <a:endParaRPr lang="es-ES" dirty="0"/>
          </a:p>
        </p:txBody>
      </p:sp>
      <p:pic>
        <p:nvPicPr>
          <p:cNvPr id="6" name="4_1_2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73409"/>
            <a:ext cx="8407400" cy="4098607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Résultats</a:t>
            </a:r>
            <a:r>
              <a:rPr lang="es-CL" dirty="0"/>
              <a:t> </a:t>
            </a:r>
            <a:r>
              <a:rPr lang="es-CL" dirty="0" err="1"/>
              <a:t>préliminaires</a:t>
            </a:r>
            <a:r>
              <a:rPr lang="es-CL" dirty="0"/>
              <a:t>: Test 1</a:t>
            </a:r>
            <a:endParaRPr lang="es-ES" dirty="0"/>
          </a:p>
        </p:txBody>
      </p:sp>
      <p:pic>
        <p:nvPicPr>
          <p:cNvPr id="6" name="4_1_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5844"/>
            <a:ext cx="8407400" cy="3933737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Résultats</a:t>
            </a:r>
            <a:r>
              <a:rPr lang="es-CL" dirty="0"/>
              <a:t> </a:t>
            </a:r>
            <a:r>
              <a:rPr lang="es-CL" dirty="0" err="1"/>
              <a:t>préliminaires</a:t>
            </a:r>
            <a:r>
              <a:rPr lang="es-CL" dirty="0"/>
              <a:t>: Test 1</a:t>
            </a:r>
            <a:endParaRPr lang="es-ES" dirty="0"/>
          </a:p>
        </p:txBody>
      </p:sp>
      <p:pic>
        <p:nvPicPr>
          <p:cNvPr id="5" name="4_1_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0477"/>
            <a:ext cx="8407400" cy="3944471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Résultats</a:t>
            </a:r>
            <a:r>
              <a:rPr lang="es-CL" dirty="0"/>
              <a:t> </a:t>
            </a:r>
            <a:r>
              <a:rPr lang="es-CL" dirty="0" err="1"/>
              <a:t>préliminaires</a:t>
            </a:r>
            <a:r>
              <a:rPr lang="es-CL" dirty="0"/>
              <a:t>: Test 1</a:t>
            </a:r>
            <a:endParaRPr lang="es-ES" dirty="0"/>
          </a:p>
        </p:txBody>
      </p:sp>
      <p:pic>
        <p:nvPicPr>
          <p:cNvPr id="5" name="4_1_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8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6070"/>
            <a:ext cx="8407400" cy="3933286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Résultats</a:t>
            </a:r>
            <a:r>
              <a:rPr lang="es-CL" dirty="0"/>
              <a:t> </a:t>
            </a:r>
            <a:r>
              <a:rPr lang="es-CL" dirty="0" err="1"/>
              <a:t>préliminaires</a:t>
            </a:r>
            <a:r>
              <a:rPr lang="es-CL" dirty="0"/>
              <a:t>: Test 1</a:t>
            </a:r>
            <a:endParaRPr lang="es-ES" dirty="0"/>
          </a:p>
        </p:txBody>
      </p:sp>
      <p:pic>
        <p:nvPicPr>
          <p:cNvPr id="5" name="4_1_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94674"/>
            <a:ext cx="8407400" cy="4056078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Résultats</a:t>
            </a:r>
            <a:r>
              <a:rPr lang="es-CL" dirty="0"/>
              <a:t> </a:t>
            </a:r>
            <a:r>
              <a:rPr lang="es-CL" dirty="0" err="1"/>
              <a:t>préliminaires</a:t>
            </a:r>
            <a:r>
              <a:rPr lang="es-CL" dirty="0"/>
              <a:t>: Test 1</a:t>
            </a:r>
            <a:endParaRPr lang="es-ES" dirty="0"/>
          </a:p>
        </p:txBody>
      </p:sp>
      <p:pic>
        <p:nvPicPr>
          <p:cNvPr id="5" name="4_1_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99880"/>
            <a:ext cx="8407400" cy="4045666"/>
          </a:xfr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Résultats</a:t>
            </a:r>
            <a:r>
              <a:rPr lang="es-CL" dirty="0"/>
              <a:t> </a:t>
            </a:r>
            <a:r>
              <a:rPr lang="es-CL" dirty="0" err="1"/>
              <a:t>préliminaires</a:t>
            </a:r>
            <a:r>
              <a:rPr lang="es-CL" dirty="0"/>
              <a:t>: Test 1</a:t>
            </a:r>
            <a:endParaRPr lang="es-ES" dirty="0"/>
          </a:p>
        </p:txBody>
      </p:sp>
      <p:pic>
        <p:nvPicPr>
          <p:cNvPr id="5" name="4_1_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/>
              <a:t>Les </a:t>
            </a:r>
            <a:r>
              <a:rPr lang="es-CL" dirty="0" err="1"/>
              <a:t>locuteurs</a:t>
            </a:r>
            <a:r>
              <a:rPr lang="es-CL" dirty="0"/>
              <a:t> </a:t>
            </a:r>
            <a:r>
              <a:rPr lang="es-CL" dirty="0" err="1"/>
              <a:t>natifs</a:t>
            </a:r>
            <a:r>
              <a:rPr lang="es-CL" dirty="0"/>
              <a:t> </a:t>
            </a:r>
            <a:r>
              <a:rPr lang="es-CL" dirty="0" err="1"/>
              <a:t>produisent</a:t>
            </a:r>
            <a:r>
              <a:rPr lang="es-CL" dirty="0"/>
              <a:t> des </a:t>
            </a:r>
            <a:r>
              <a:rPr lang="es-CL" dirty="0" err="1"/>
              <a:t>contours</a:t>
            </a:r>
            <a:r>
              <a:rPr lang="es-CL" dirty="0"/>
              <a:t> </a:t>
            </a:r>
            <a:r>
              <a:rPr lang="es-CL" dirty="0" err="1"/>
              <a:t>intonatifs</a:t>
            </a:r>
            <a:r>
              <a:rPr lang="es-CL" dirty="0"/>
              <a:t> </a:t>
            </a:r>
            <a:r>
              <a:rPr lang="es-CL" dirty="0" err="1"/>
              <a:t>complexes</a:t>
            </a:r>
            <a:r>
              <a:rPr lang="es-CL" dirty="0"/>
              <a:t> (</a:t>
            </a:r>
            <a:r>
              <a:rPr lang="es-CL" dirty="0" err="1"/>
              <a:t>rise-falls</a:t>
            </a:r>
            <a:r>
              <a:rPr lang="es-CL" dirty="0"/>
              <a:t>, </a:t>
            </a:r>
            <a:r>
              <a:rPr lang="es-CL" dirty="0" err="1"/>
              <a:t>fall-rises</a:t>
            </a:r>
            <a:r>
              <a:rPr lang="es-CL" dirty="0"/>
              <a:t>) plus </a:t>
            </a:r>
            <a:r>
              <a:rPr lang="es-CL" dirty="0" err="1"/>
              <a:t>souvent</a:t>
            </a:r>
            <a:r>
              <a:rPr lang="es-CL" dirty="0"/>
              <a:t> que les </a:t>
            </a:r>
            <a:r>
              <a:rPr lang="es-CL" dirty="0" err="1"/>
              <a:t>apprenants</a:t>
            </a:r>
            <a:endParaRPr lang="es-CL" dirty="0"/>
          </a:p>
          <a:p>
            <a:r>
              <a:rPr lang="es-CL" dirty="0"/>
              <a:t>Les </a:t>
            </a:r>
            <a:r>
              <a:rPr lang="es-CL" dirty="0" err="1"/>
              <a:t>apprenants</a:t>
            </a:r>
            <a:r>
              <a:rPr lang="es-CL" dirty="0"/>
              <a:t> </a:t>
            </a:r>
            <a:r>
              <a:rPr lang="es-CL" dirty="0" err="1"/>
              <a:t>privilégient</a:t>
            </a:r>
            <a:r>
              <a:rPr lang="es-CL" dirty="0"/>
              <a:t> les </a:t>
            </a:r>
            <a:r>
              <a:rPr lang="es-CL" dirty="0" err="1"/>
              <a:t>contours</a:t>
            </a:r>
            <a:r>
              <a:rPr lang="es-CL" dirty="0"/>
              <a:t> </a:t>
            </a:r>
            <a:r>
              <a:rPr lang="es-CL" dirty="0" err="1"/>
              <a:t>ascendants</a:t>
            </a:r>
            <a:r>
              <a:rPr lang="es-CL" dirty="0"/>
              <a:t> </a:t>
            </a:r>
            <a:r>
              <a:rPr lang="es-CL" dirty="0" err="1"/>
              <a:t>pour</a:t>
            </a:r>
            <a:r>
              <a:rPr lang="es-CL" dirty="0"/>
              <a:t> </a:t>
            </a:r>
            <a:r>
              <a:rPr lang="es-CL" dirty="0" err="1"/>
              <a:t>mettre</a:t>
            </a:r>
            <a:r>
              <a:rPr lang="es-CL" dirty="0"/>
              <a:t> en </a:t>
            </a:r>
            <a:r>
              <a:rPr lang="es-CL" dirty="0" err="1"/>
              <a:t>valeur</a:t>
            </a:r>
            <a:r>
              <a:rPr lang="es-CL" dirty="0"/>
              <a:t> un </a:t>
            </a:r>
            <a:r>
              <a:rPr lang="es-CL" dirty="0" err="1"/>
              <a:t>élément</a:t>
            </a:r>
            <a:r>
              <a:rPr lang="es-CL" dirty="0"/>
              <a:t>, </a:t>
            </a:r>
            <a:r>
              <a:rPr lang="es-CL" dirty="0" err="1"/>
              <a:t>surtout</a:t>
            </a:r>
            <a:r>
              <a:rPr lang="es-CL" dirty="0"/>
              <a:t> </a:t>
            </a:r>
            <a:r>
              <a:rPr lang="es-CL" dirty="0" err="1"/>
              <a:t>dans</a:t>
            </a:r>
            <a:r>
              <a:rPr lang="es-CL" dirty="0"/>
              <a:t> des </a:t>
            </a:r>
            <a:r>
              <a:rPr lang="es-CL" dirty="0" err="1"/>
              <a:t>phrases</a:t>
            </a:r>
            <a:r>
              <a:rPr lang="es-CL" dirty="0"/>
              <a:t> </a:t>
            </a:r>
            <a:r>
              <a:rPr lang="es-CL" dirty="0" err="1"/>
              <a:t>interrogatives</a:t>
            </a:r>
            <a:endParaRPr lang="es-CL" dirty="0"/>
          </a:p>
          <a:p>
            <a:r>
              <a:rPr lang="es-CL" dirty="0"/>
              <a:t>Les </a:t>
            </a:r>
            <a:r>
              <a:rPr lang="es-CL" dirty="0" err="1"/>
              <a:t>apprenants</a:t>
            </a:r>
            <a:r>
              <a:rPr lang="es-CL" dirty="0"/>
              <a:t> </a:t>
            </a:r>
            <a:r>
              <a:rPr lang="es-CL" dirty="0" err="1"/>
              <a:t>placent</a:t>
            </a:r>
            <a:r>
              <a:rPr lang="es-CL" dirty="0"/>
              <a:t> la </a:t>
            </a:r>
            <a:r>
              <a:rPr lang="es-CL" dirty="0" err="1"/>
              <a:t>focalisation</a:t>
            </a:r>
            <a:r>
              <a:rPr lang="es-CL" dirty="0"/>
              <a:t> sur des </a:t>
            </a:r>
            <a:r>
              <a:rPr lang="es-CL" dirty="0" err="1"/>
              <a:t>éléments</a:t>
            </a:r>
            <a:r>
              <a:rPr lang="es-CL" dirty="0"/>
              <a:t> (</a:t>
            </a:r>
            <a:r>
              <a:rPr lang="es-CL" dirty="0" err="1"/>
              <a:t>mots</a:t>
            </a:r>
            <a:r>
              <a:rPr lang="es-CL" dirty="0"/>
              <a:t>, </a:t>
            </a:r>
            <a:r>
              <a:rPr lang="es-CL" dirty="0" err="1"/>
              <a:t>syllabes</a:t>
            </a:r>
            <a:r>
              <a:rPr lang="es-CL" dirty="0"/>
              <a:t>) </a:t>
            </a:r>
            <a:r>
              <a:rPr lang="es-CL" dirty="0" err="1"/>
              <a:t>différents</a:t>
            </a:r>
            <a:r>
              <a:rPr lang="es-CL" dirty="0"/>
              <a:t> de </a:t>
            </a:r>
            <a:r>
              <a:rPr lang="es-CL" dirty="0" err="1"/>
              <a:t>ceux</a:t>
            </a:r>
            <a:r>
              <a:rPr lang="es-CL" dirty="0"/>
              <a:t> </a:t>
            </a:r>
            <a:r>
              <a:rPr lang="es-CL" dirty="0" err="1"/>
              <a:t>focalisés</a:t>
            </a:r>
            <a:r>
              <a:rPr lang="es-CL" dirty="0"/>
              <a:t> par les </a:t>
            </a:r>
            <a:r>
              <a:rPr lang="es-CL" dirty="0" err="1"/>
              <a:t>locuteurs</a:t>
            </a:r>
            <a:r>
              <a:rPr lang="es-CL" dirty="0"/>
              <a:t> </a:t>
            </a:r>
            <a:r>
              <a:rPr lang="es-CL" dirty="0" err="1"/>
              <a:t>natifs</a:t>
            </a: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Résultats</a:t>
            </a:r>
            <a:r>
              <a:rPr lang="es-CL" dirty="0"/>
              <a:t> </a:t>
            </a:r>
            <a:r>
              <a:rPr lang="es-CL" dirty="0" err="1"/>
              <a:t>préliminaires</a:t>
            </a:r>
            <a:r>
              <a:rPr lang="es-CL" dirty="0"/>
              <a:t>: Test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225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662257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s-CL" sz="2400" u="sng" dirty="0" err="1"/>
              <a:t>Lecture</a:t>
            </a:r>
            <a:r>
              <a:rPr lang="es-CL" sz="2400" u="sng" dirty="0"/>
              <a:t> à </a:t>
            </a:r>
            <a:r>
              <a:rPr lang="es-CL" sz="2400" u="sng" dirty="0" err="1"/>
              <a:t>voix</a:t>
            </a:r>
            <a:r>
              <a:rPr lang="es-CL" sz="2400" u="sng" dirty="0"/>
              <a:t> haute </a:t>
            </a:r>
            <a:r>
              <a:rPr lang="es-CL" sz="2400" u="sng" dirty="0" err="1"/>
              <a:t>contextualisée</a:t>
            </a:r>
            <a:endParaRPr lang="es-CL" sz="2400" u="sng" dirty="0"/>
          </a:p>
          <a:p>
            <a:pPr lvl="1"/>
            <a:r>
              <a:rPr lang="es-CL" sz="2400" dirty="0" err="1"/>
              <a:t>Texte</a:t>
            </a:r>
            <a:r>
              <a:rPr lang="es-CL" sz="2400" dirty="0"/>
              <a:t> </a:t>
            </a:r>
            <a:r>
              <a:rPr lang="es-CL" sz="2400" dirty="0" err="1"/>
              <a:t>lu</a:t>
            </a:r>
            <a:r>
              <a:rPr lang="es-CL" sz="2400" dirty="0"/>
              <a:t> </a:t>
            </a:r>
            <a:r>
              <a:rPr lang="es-CL" sz="2400" dirty="0">
                <a:sym typeface="Wingdings" panose="05000000000000000000" pitchFamily="2" charset="2"/>
              </a:rPr>
              <a:t> </a:t>
            </a:r>
            <a:r>
              <a:rPr lang="es-CL" sz="2400" dirty="0" err="1">
                <a:sym typeface="Wingdings" panose="05000000000000000000" pitchFamily="2" charset="2"/>
              </a:rPr>
              <a:t>nécessaire</a:t>
            </a:r>
            <a:r>
              <a:rPr lang="es-CL" sz="2400" dirty="0">
                <a:sym typeface="Wingdings" panose="05000000000000000000" pitchFamily="2" charset="2"/>
              </a:rPr>
              <a:t> </a:t>
            </a:r>
            <a:r>
              <a:rPr lang="es-CL" sz="2400" dirty="0" err="1">
                <a:sym typeface="Wingdings" panose="05000000000000000000" pitchFamily="2" charset="2"/>
              </a:rPr>
              <a:t>pour</a:t>
            </a:r>
            <a:r>
              <a:rPr lang="es-CL" sz="2400" dirty="0">
                <a:sym typeface="Wingdings" panose="05000000000000000000" pitchFamily="2" charset="2"/>
              </a:rPr>
              <a:t> la </a:t>
            </a:r>
            <a:r>
              <a:rPr lang="es-CL" sz="2400" dirty="0" err="1">
                <a:sym typeface="Wingdings" panose="05000000000000000000" pitchFamily="2" charset="2"/>
              </a:rPr>
              <a:t>comparaison</a:t>
            </a:r>
            <a:endParaRPr lang="es-CL" sz="2400" dirty="0"/>
          </a:p>
          <a:p>
            <a:pPr lvl="1"/>
            <a:r>
              <a:rPr lang="es-CL" sz="2400" dirty="0" err="1"/>
              <a:t>Focalisation</a:t>
            </a:r>
            <a:r>
              <a:rPr lang="es-CL" sz="2400" dirty="0"/>
              <a:t> (</a:t>
            </a:r>
            <a:r>
              <a:rPr lang="es-CL" sz="2400" i="1" dirty="0" err="1"/>
              <a:t>focus</a:t>
            </a:r>
            <a:r>
              <a:rPr lang="es-CL" sz="2400" dirty="0"/>
              <a:t>)</a:t>
            </a:r>
          </a:p>
          <a:p>
            <a:pPr lvl="1"/>
            <a:r>
              <a:rPr lang="es-CL" sz="2400" dirty="0" err="1"/>
              <a:t>Analyse</a:t>
            </a:r>
            <a:r>
              <a:rPr lang="es-CL" sz="2400" dirty="0"/>
              <a:t> </a:t>
            </a:r>
            <a:r>
              <a:rPr lang="es-CL" sz="2400" dirty="0" err="1"/>
              <a:t>statistique</a:t>
            </a:r>
            <a:r>
              <a:rPr lang="es-CL" sz="2400" dirty="0"/>
              <a:t>,</a:t>
            </a:r>
            <a:br>
              <a:rPr lang="es-CL" sz="2400" dirty="0"/>
            </a:br>
            <a:r>
              <a:rPr lang="es-CL" sz="2400" dirty="0" err="1"/>
              <a:t>contrastive</a:t>
            </a:r>
            <a:endParaRPr lang="es-CL" sz="2400" dirty="0"/>
          </a:p>
          <a:p>
            <a:pPr marL="365760" lvl="1" indent="0">
              <a:buNone/>
            </a:pPr>
            <a:endParaRPr lang="es-CL" sz="2400" dirty="0"/>
          </a:p>
          <a:p>
            <a:pPr marL="365760" lvl="1" indent="0">
              <a:buNone/>
            </a:pPr>
            <a:r>
              <a:rPr lang="es-CL" sz="2400" b="1" dirty="0"/>
              <a:t>Corpus</a:t>
            </a:r>
          </a:p>
          <a:p>
            <a:pPr lvl="1"/>
            <a:r>
              <a:rPr lang="es-CL" sz="2400" dirty="0"/>
              <a:t>10 </a:t>
            </a:r>
            <a:r>
              <a:rPr lang="es-CL" sz="2400" dirty="0" err="1"/>
              <a:t>locuteurs</a:t>
            </a:r>
            <a:r>
              <a:rPr lang="es-CL" sz="2400" dirty="0"/>
              <a:t> </a:t>
            </a:r>
            <a:r>
              <a:rPr lang="es-CL" sz="2400" dirty="0" err="1"/>
              <a:t>anglais</a:t>
            </a:r>
            <a:r>
              <a:rPr lang="es-CL" sz="2400" dirty="0"/>
              <a:t> L1</a:t>
            </a:r>
          </a:p>
          <a:p>
            <a:pPr lvl="1"/>
            <a:r>
              <a:rPr lang="es-CL" sz="2400" dirty="0"/>
              <a:t>20 </a:t>
            </a:r>
            <a:r>
              <a:rPr lang="es-CL" sz="2400" dirty="0" err="1"/>
              <a:t>locuteurs</a:t>
            </a:r>
            <a:r>
              <a:rPr lang="es-CL" sz="2400" dirty="0"/>
              <a:t> </a:t>
            </a:r>
            <a:r>
              <a:rPr lang="es-CL" sz="2400" dirty="0" err="1"/>
              <a:t>espagnol</a:t>
            </a:r>
            <a:r>
              <a:rPr lang="es-CL" sz="2400" dirty="0"/>
              <a:t> L1, </a:t>
            </a:r>
            <a:r>
              <a:rPr lang="es-CL" sz="2400" dirty="0" err="1"/>
              <a:t>anglais</a:t>
            </a:r>
            <a:r>
              <a:rPr lang="es-CL" sz="2400" dirty="0"/>
              <a:t> L2</a:t>
            </a:r>
          </a:p>
          <a:p>
            <a:pPr lvl="1"/>
            <a:r>
              <a:rPr lang="es-CL" sz="2400" dirty="0"/>
              <a:t>20 </a:t>
            </a:r>
            <a:r>
              <a:rPr lang="es-CL" sz="2400" dirty="0" err="1"/>
              <a:t>locuteurs</a:t>
            </a:r>
            <a:r>
              <a:rPr lang="es-CL" sz="2400" dirty="0"/>
              <a:t> </a:t>
            </a:r>
            <a:r>
              <a:rPr lang="es-CL" sz="2400" dirty="0" err="1"/>
              <a:t>français</a:t>
            </a:r>
            <a:r>
              <a:rPr lang="es-CL" sz="2400" dirty="0"/>
              <a:t> L1, </a:t>
            </a:r>
            <a:r>
              <a:rPr lang="es-CL" sz="2400" dirty="0" err="1"/>
              <a:t>anglais</a:t>
            </a:r>
            <a:r>
              <a:rPr lang="es-CL" sz="2400" dirty="0"/>
              <a:t> L2</a:t>
            </a:r>
          </a:p>
          <a:p>
            <a:pPr marL="365760" lvl="1" indent="0">
              <a:buNone/>
            </a:pPr>
            <a:r>
              <a:rPr lang="es-CL" sz="2400" dirty="0"/>
              <a:t>   x 30 </a:t>
            </a:r>
            <a:r>
              <a:rPr lang="es-CL" sz="2400" dirty="0" err="1"/>
              <a:t>énoncés</a:t>
            </a:r>
            <a:r>
              <a:rPr lang="es-CL" sz="2400" dirty="0"/>
              <a:t> par </a:t>
            </a:r>
            <a:r>
              <a:rPr lang="es-CL" sz="2400" dirty="0" err="1"/>
              <a:t>locuteur</a:t>
            </a:r>
            <a:endParaRPr lang="es-CL" sz="2400" dirty="0"/>
          </a:p>
          <a:p>
            <a:pPr marL="365760" lvl="1" indent="0">
              <a:buNone/>
            </a:pPr>
            <a:r>
              <a:rPr lang="es-CL" sz="2400" dirty="0"/>
              <a:t>			= </a:t>
            </a:r>
            <a:r>
              <a:rPr lang="es-CL" sz="2400" b="1" dirty="0"/>
              <a:t>1500 </a:t>
            </a:r>
            <a:r>
              <a:rPr lang="es-CL" sz="2400" b="1" dirty="0" err="1"/>
              <a:t>énoncés</a:t>
            </a:r>
            <a:r>
              <a:rPr lang="es-CL" sz="2400" b="1" dirty="0"/>
              <a:t> </a:t>
            </a:r>
            <a:r>
              <a:rPr lang="es-CL" sz="2400" b="1" dirty="0" err="1"/>
              <a:t>enregistrés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Test 2</a:t>
            </a:r>
            <a:endParaRPr lang="es-ES" dirty="0"/>
          </a:p>
        </p:txBody>
      </p:sp>
      <p:sp>
        <p:nvSpPr>
          <p:cNvPr id="4" name="3 Cerrar llave"/>
          <p:cNvSpPr/>
          <p:nvPr/>
        </p:nvSpPr>
        <p:spPr>
          <a:xfrm>
            <a:off x="5940152" y="4725144"/>
            <a:ext cx="216024" cy="57606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6300192" y="47971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/>
              <a:t>Spécialistes</a:t>
            </a:r>
            <a:endParaRPr lang="es-ES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971600" y="5733256"/>
            <a:ext cx="532859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Llamada con línea 1"/>
          <p:cNvSpPr/>
          <p:nvPr/>
        </p:nvSpPr>
        <p:spPr>
          <a:xfrm>
            <a:off x="5076056" y="2492896"/>
            <a:ext cx="4032448" cy="2016224"/>
          </a:xfrm>
          <a:prstGeom prst="borderCallout1">
            <a:avLst>
              <a:gd name="adj1" fmla="val 32493"/>
              <a:gd name="adj2" fmla="val -1584"/>
              <a:gd name="adj3" fmla="val 18647"/>
              <a:gd name="adj4" fmla="val -315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From a functional perspective, focus refers to an emphasis on some part of a sentence as motivated by a particular discourse situation […] focus is a discourse function serving to highlight a particular piece of information against information already shared by the conversation participants. (Xu &amp; Xu, 2005:161-162)</a:t>
            </a:r>
            <a:endParaRPr lang="es-E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8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2474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 err="1"/>
              <a:t>Introduction</a:t>
            </a:r>
            <a:endParaRPr lang="es-CL" sz="3200" dirty="0"/>
          </a:p>
          <a:p>
            <a:r>
              <a:rPr lang="es-CL" sz="3200" dirty="0"/>
              <a:t>	</a:t>
            </a:r>
            <a:r>
              <a:rPr lang="es-CL" sz="2400" dirty="0" err="1"/>
              <a:t>Prosodie</a:t>
            </a:r>
            <a:r>
              <a:rPr lang="es-CL" sz="2400" dirty="0"/>
              <a:t> de </a:t>
            </a:r>
            <a:r>
              <a:rPr lang="es-CL" sz="2400" dirty="0" err="1"/>
              <a:t>l’interlangue</a:t>
            </a:r>
            <a:r>
              <a:rPr lang="es-CL" sz="2400" dirty="0"/>
              <a:t>, </a:t>
            </a:r>
            <a:r>
              <a:rPr lang="es-CL" sz="2400" dirty="0" err="1"/>
              <a:t>connaissances</a:t>
            </a:r>
            <a:r>
              <a:rPr lang="es-CL" sz="2400" dirty="0"/>
              <a:t> et </a:t>
            </a:r>
            <a:r>
              <a:rPr lang="es-CL" sz="2400" dirty="0" err="1"/>
              <a:t>usages</a:t>
            </a:r>
            <a:endParaRPr lang="es-CL" sz="2400" dirty="0"/>
          </a:p>
          <a:p>
            <a:r>
              <a:rPr lang="es-CL" sz="3200" dirty="0" err="1"/>
              <a:t>Enregistrements</a:t>
            </a:r>
            <a:r>
              <a:rPr lang="es-CL" sz="3200" dirty="0"/>
              <a:t> et </a:t>
            </a:r>
            <a:r>
              <a:rPr lang="es-CL" sz="3200" dirty="0" err="1"/>
              <a:t>analyses</a:t>
            </a:r>
            <a:endParaRPr lang="es-CL" sz="3200" dirty="0"/>
          </a:p>
          <a:p>
            <a:r>
              <a:rPr lang="es-CL" sz="3200" dirty="0"/>
              <a:t>	</a:t>
            </a:r>
            <a:r>
              <a:rPr lang="es-CL" sz="2400" dirty="0" err="1"/>
              <a:t>Objectifs</a:t>
            </a:r>
            <a:r>
              <a:rPr lang="es-CL" sz="2400" dirty="0"/>
              <a:t>, </a:t>
            </a:r>
            <a:r>
              <a:rPr lang="es-CL" sz="2400" dirty="0" err="1"/>
              <a:t>méthodologie</a:t>
            </a:r>
            <a:r>
              <a:rPr lang="es-CL" sz="2400" dirty="0"/>
              <a:t>, </a:t>
            </a:r>
            <a:r>
              <a:rPr lang="es-CL" sz="2400" dirty="0" err="1"/>
              <a:t>résultats</a:t>
            </a:r>
            <a:r>
              <a:rPr lang="es-CL" sz="2400" dirty="0"/>
              <a:t> </a:t>
            </a:r>
            <a:r>
              <a:rPr lang="es-CL" sz="2400" dirty="0" err="1"/>
              <a:t>préliminaires</a:t>
            </a:r>
            <a:endParaRPr lang="es-CL" sz="2400" dirty="0"/>
          </a:p>
          <a:p>
            <a:r>
              <a:rPr lang="es-CL" sz="3200" dirty="0" err="1"/>
              <a:t>Enjeux</a:t>
            </a:r>
            <a:r>
              <a:rPr lang="es-CL" sz="3200" dirty="0"/>
              <a:t> </a:t>
            </a:r>
            <a:r>
              <a:rPr lang="es-CL" sz="3200" dirty="0" err="1"/>
              <a:t>pédagogiques</a:t>
            </a:r>
            <a:endParaRPr lang="es-CL" sz="3200" dirty="0"/>
          </a:p>
          <a:p>
            <a:r>
              <a:rPr lang="es-CL" sz="3200" dirty="0"/>
              <a:t>	</a:t>
            </a:r>
            <a:r>
              <a:rPr lang="es-CL" sz="2400" dirty="0" err="1"/>
              <a:t>Pourquoi</a:t>
            </a:r>
            <a:r>
              <a:rPr lang="es-CL" sz="2400" dirty="0"/>
              <a:t> </a:t>
            </a:r>
            <a:r>
              <a:rPr lang="es-CL" sz="2400" dirty="0" err="1"/>
              <a:t>enseigner</a:t>
            </a:r>
            <a:r>
              <a:rPr lang="es-CL" sz="2400" dirty="0"/>
              <a:t> la </a:t>
            </a:r>
            <a:r>
              <a:rPr lang="es-CL" sz="2400" dirty="0" err="1"/>
              <a:t>prosodie</a:t>
            </a:r>
            <a:r>
              <a:rPr lang="es-CL" sz="2400" dirty="0"/>
              <a:t>? </a:t>
            </a:r>
            <a:r>
              <a:rPr lang="es-CL" sz="2400" dirty="0" err="1"/>
              <a:t>Quelle</a:t>
            </a:r>
            <a:r>
              <a:rPr lang="es-CL" sz="2400" dirty="0"/>
              <a:t> </a:t>
            </a:r>
            <a:r>
              <a:rPr lang="es-CL" sz="2400" dirty="0" err="1"/>
              <a:t>prosodie</a:t>
            </a:r>
            <a:r>
              <a:rPr lang="es-CL" sz="2400" dirty="0"/>
              <a:t> 	</a:t>
            </a:r>
            <a:r>
              <a:rPr lang="es-CL" sz="2400" dirty="0" err="1"/>
              <a:t>enseigner</a:t>
            </a:r>
            <a:r>
              <a:rPr lang="es-CL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64633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 err="1"/>
              <a:t>Analyse</a:t>
            </a:r>
            <a:r>
              <a:rPr lang="es-CL" b="1" dirty="0"/>
              <a:t> </a:t>
            </a:r>
            <a:r>
              <a:rPr lang="es-CL" b="1" dirty="0" err="1"/>
              <a:t>contrastive</a:t>
            </a:r>
            <a:endParaRPr lang="es-ES" b="1" dirty="0"/>
          </a:p>
          <a:p>
            <a:pPr marL="342900" indent="-342900">
              <a:buFontTx/>
              <a:buChar char="-"/>
            </a:pPr>
            <a:r>
              <a:rPr lang="es-CL" dirty="0" err="1"/>
              <a:t>Contrôle</a:t>
            </a:r>
            <a:r>
              <a:rPr lang="es-CL" dirty="0"/>
              <a:t> de variables: </a:t>
            </a:r>
            <a:r>
              <a:rPr lang="es-CL" dirty="0" err="1"/>
              <a:t>même</a:t>
            </a:r>
            <a:r>
              <a:rPr lang="es-CL" dirty="0"/>
              <a:t> </a:t>
            </a:r>
            <a:r>
              <a:rPr lang="es-CL" dirty="0" err="1"/>
              <a:t>contenu</a:t>
            </a:r>
            <a:r>
              <a:rPr lang="es-CL" dirty="0"/>
              <a:t> lexical, </a:t>
            </a:r>
            <a:r>
              <a:rPr lang="es-CL" dirty="0" err="1"/>
              <a:t>structure</a:t>
            </a:r>
            <a:r>
              <a:rPr lang="es-CL" dirty="0"/>
              <a:t> </a:t>
            </a:r>
            <a:r>
              <a:rPr lang="es-CL" dirty="0" err="1"/>
              <a:t>syntaxique</a:t>
            </a:r>
            <a:endParaRPr lang="es-CL" dirty="0"/>
          </a:p>
          <a:p>
            <a:pPr marL="342900" indent="-342900">
              <a:buFontTx/>
              <a:buChar char="-"/>
            </a:pPr>
            <a:r>
              <a:rPr lang="es-CL" dirty="0" err="1">
                <a:sym typeface="Wingdings" panose="05000000000000000000" pitchFamily="2" charset="2"/>
              </a:rPr>
              <a:t>Syllabe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comme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unité</a:t>
            </a:r>
            <a:r>
              <a:rPr lang="es-CL" dirty="0">
                <a:sym typeface="Wingdings" panose="05000000000000000000" pitchFamily="2" charset="2"/>
              </a:rPr>
              <a:t> de </a:t>
            </a:r>
            <a:r>
              <a:rPr lang="es-CL" dirty="0" err="1">
                <a:sym typeface="Wingdings" panose="05000000000000000000" pitchFamily="2" charset="2"/>
              </a:rPr>
              <a:t>comparaison</a:t>
            </a:r>
            <a:endParaRPr lang="es-CL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s-CL" dirty="0" err="1">
                <a:sym typeface="Wingdings" panose="05000000000000000000" pitchFamily="2" charset="2"/>
              </a:rPr>
              <a:t>Analyse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contrastive</a:t>
            </a:r>
            <a:r>
              <a:rPr lang="es-CL" dirty="0">
                <a:sym typeface="Wingdings" panose="05000000000000000000" pitchFamily="2" charset="2"/>
              </a:rPr>
              <a:t> de la </a:t>
            </a:r>
            <a:r>
              <a:rPr lang="es-CL" dirty="0" err="1">
                <a:sym typeface="Wingdings" panose="05000000000000000000" pitchFamily="2" charset="2"/>
              </a:rPr>
              <a:t>durée</a:t>
            </a:r>
            <a:r>
              <a:rPr lang="es-CL" dirty="0">
                <a:sym typeface="Wingdings" panose="05000000000000000000" pitchFamily="2" charset="2"/>
              </a:rPr>
              <a:t> et de la f0 des </a:t>
            </a:r>
            <a:r>
              <a:rPr lang="es-CL" dirty="0" err="1">
                <a:sym typeface="Wingdings" panose="05000000000000000000" pitchFamily="2" charset="2"/>
              </a:rPr>
              <a:t>syllabes</a:t>
            </a:r>
            <a:endParaRPr lang="es-CL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s-CL" dirty="0" err="1">
                <a:sym typeface="Wingdings" panose="05000000000000000000" pitchFamily="2" charset="2"/>
              </a:rPr>
              <a:t>Création</a:t>
            </a:r>
            <a:r>
              <a:rPr lang="es-CL" dirty="0">
                <a:sym typeface="Wingdings" panose="05000000000000000000" pitchFamily="2" charset="2"/>
              </a:rPr>
              <a:t> de “</a:t>
            </a:r>
            <a:r>
              <a:rPr lang="es-CL" dirty="0" err="1">
                <a:sym typeface="Wingdings" panose="05000000000000000000" pitchFamily="2" charset="2"/>
              </a:rPr>
              <a:t>profils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intonatifs</a:t>
            </a:r>
            <a:r>
              <a:rPr lang="es-CL" dirty="0">
                <a:sym typeface="Wingdings" panose="05000000000000000000" pitchFamily="2" charset="2"/>
              </a:rPr>
              <a:t>” de </a:t>
            </a:r>
            <a:r>
              <a:rPr lang="es-CL" dirty="0" err="1">
                <a:sym typeface="Wingdings" panose="05000000000000000000" pitchFamily="2" charset="2"/>
              </a:rPr>
              <a:t>chaque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groupe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d’apprenants</a:t>
            </a:r>
            <a:r>
              <a:rPr lang="es-CL" dirty="0">
                <a:sym typeface="Wingdings" panose="05000000000000000000" pitchFamily="2" charset="2"/>
              </a:rPr>
              <a:t> </a:t>
            </a:r>
            <a:r>
              <a:rPr lang="es-CL" dirty="0" err="1">
                <a:sym typeface="Wingdings" panose="05000000000000000000" pitchFamily="2" charset="2"/>
              </a:rPr>
              <a:t>pour</a:t>
            </a:r>
            <a:r>
              <a:rPr lang="es-CL" dirty="0">
                <a:sym typeface="Wingdings" panose="05000000000000000000" pitchFamily="2" charset="2"/>
              </a:rPr>
              <a:t> la </a:t>
            </a:r>
            <a:r>
              <a:rPr lang="es-CL" dirty="0" err="1">
                <a:sym typeface="Wingdings" panose="05000000000000000000" pitchFamily="2" charset="2"/>
              </a:rPr>
              <a:t>production</a:t>
            </a:r>
            <a:r>
              <a:rPr lang="es-CL" dirty="0">
                <a:sym typeface="Wingdings" panose="05000000000000000000" pitchFamily="2" charset="2"/>
              </a:rPr>
              <a:t> de la </a:t>
            </a:r>
            <a:r>
              <a:rPr lang="es-CL" dirty="0" err="1">
                <a:sym typeface="Wingdings" panose="05000000000000000000" pitchFamily="2" charset="2"/>
              </a:rPr>
              <a:t>focalisation</a:t>
            </a:r>
            <a:r>
              <a:rPr lang="es-CL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Tx/>
              <a:buChar char="-"/>
            </a:pPr>
            <a:endParaRPr lang="es-CL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endParaRPr lang="es-CL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s-CL" sz="3000" dirty="0">
                <a:sym typeface="Wingdings" panose="05000000000000000000" pitchFamily="2" charset="2"/>
              </a:rPr>
              <a:t>Are </a:t>
            </a:r>
            <a:r>
              <a:rPr lang="es-CL" sz="3000" dirty="0" err="1">
                <a:sym typeface="Wingdings" panose="05000000000000000000" pitchFamily="2" charset="2"/>
              </a:rPr>
              <a:t>you</a:t>
            </a:r>
            <a:r>
              <a:rPr lang="es-CL" sz="3000" dirty="0">
                <a:sym typeface="Wingdings" panose="05000000000000000000" pitchFamily="2" charset="2"/>
              </a:rPr>
              <a:t> </a:t>
            </a:r>
            <a:r>
              <a:rPr lang="es-CL" sz="3000" dirty="0" err="1">
                <a:sym typeface="Wingdings" panose="05000000000000000000" pitchFamily="2" charset="2"/>
              </a:rPr>
              <a:t>going</a:t>
            </a:r>
            <a:r>
              <a:rPr lang="es-CL" sz="3000" dirty="0">
                <a:sym typeface="Wingdings" panose="05000000000000000000" pitchFamily="2" charset="2"/>
              </a:rPr>
              <a:t> </a:t>
            </a:r>
            <a:r>
              <a:rPr lang="es-CL" sz="3000" dirty="0" err="1">
                <a:sym typeface="Wingdings" panose="05000000000000000000" pitchFamily="2" charset="2"/>
              </a:rPr>
              <a:t>tomorrow</a:t>
            </a:r>
            <a:r>
              <a:rPr lang="es-CL" sz="3000" dirty="0">
                <a:sym typeface="Wingdings" panose="05000000000000000000" pitchFamily="2" charset="2"/>
              </a:rPr>
              <a:t>?</a:t>
            </a:r>
            <a:endParaRPr lang="es-CL" sz="3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Test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608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20272" y="2892277"/>
            <a:ext cx="1944215" cy="1645920"/>
          </a:xfrm>
        </p:spPr>
        <p:txBody>
          <a:bodyPr/>
          <a:lstStyle/>
          <a:p>
            <a:r>
              <a:rPr lang="es-CL" dirty="0" err="1"/>
              <a:t>enjeux</a:t>
            </a:r>
            <a:r>
              <a:rPr lang="es-ES" dirty="0"/>
              <a:t> </a:t>
            </a:r>
            <a:r>
              <a:rPr lang="es-ES" dirty="0" err="1"/>
              <a:t>pédagogiques</a:t>
            </a:r>
            <a:endParaRPr lang="es-C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Discussion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190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s-CL" sz="2800" dirty="0" err="1"/>
              <a:t>Comprendre</a:t>
            </a:r>
            <a:r>
              <a:rPr lang="es-CL" sz="2800" dirty="0"/>
              <a:t>, à </a:t>
            </a:r>
            <a:r>
              <a:rPr lang="es-CL" sz="2800" dirty="0" err="1"/>
              <a:t>travers</a:t>
            </a:r>
            <a:r>
              <a:rPr lang="es-CL" sz="2800" dirty="0"/>
              <a:t> </a:t>
            </a:r>
            <a:r>
              <a:rPr lang="es-CL" sz="2800" dirty="0" err="1"/>
              <a:t>l’analyse</a:t>
            </a:r>
            <a:r>
              <a:rPr lang="es-CL" sz="2800" dirty="0"/>
              <a:t> </a:t>
            </a:r>
            <a:r>
              <a:rPr lang="es-CL" sz="2800" dirty="0" err="1"/>
              <a:t>systématique</a:t>
            </a:r>
            <a:r>
              <a:rPr lang="es-CL" sz="2800" dirty="0"/>
              <a:t>, </a:t>
            </a:r>
            <a:r>
              <a:rPr lang="es-CL" sz="2800" dirty="0" err="1"/>
              <a:t>l’origine</a:t>
            </a:r>
            <a:r>
              <a:rPr lang="es-CL" sz="2800" dirty="0"/>
              <a:t> et le </a:t>
            </a:r>
            <a:r>
              <a:rPr lang="es-CL" sz="2800" dirty="0" err="1"/>
              <a:t>comportement</a:t>
            </a:r>
            <a:r>
              <a:rPr lang="es-CL" sz="2800" dirty="0"/>
              <a:t> des </a:t>
            </a:r>
            <a:r>
              <a:rPr lang="es-CL" sz="2800" dirty="0" err="1"/>
              <a:t>difficultés</a:t>
            </a:r>
            <a:r>
              <a:rPr lang="es-CL" sz="2800" dirty="0"/>
              <a:t> des </a:t>
            </a:r>
            <a:r>
              <a:rPr lang="es-CL" sz="2800" dirty="0" err="1"/>
              <a:t>apprenants</a:t>
            </a:r>
            <a:endParaRPr lang="es-CL" sz="2800" dirty="0"/>
          </a:p>
          <a:p>
            <a:pPr>
              <a:buFontTx/>
              <a:buChar char="-"/>
            </a:pPr>
            <a:r>
              <a:rPr lang="es-CL" sz="2800" dirty="0" err="1"/>
              <a:t>Justifier</a:t>
            </a:r>
            <a:r>
              <a:rPr lang="es-CL" sz="2800" dirty="0"/>
              <a:t> </a:t>
            </a:r>
            <a:r>
              <a:rPr lang="es-CL" sz="2800" dirty="0" err="1"/>
              <a:t>l’enseignement</a:t>
            </a:r>
            <a:r>
              <a:rPr lang="es-CL" sz="2800" dirty="0"/>
              <a:t>/</a:t>
            </a:r>
            <a:r>
              <a:rPr lang="es-CL" sz="2800" dirty="0" err="1"/>
              <a:t>entrainement</a:t>
            </a:r>
            <a:r>
              <a:rPr lang="es-CL" sz="2800" dirty="0"/>
              <a:t> de </a:t>
            </a:r>
            <a:r>
              <a:rPr lang="es-CL" sz="2800" dirty="0" err="1"/>
              <a:t>l’intonation</a:t>
            </a:r>
            <a:r>
              <a:rPr lang="es-CL" sz="2800" dirty="0"/>
              <a:t> en </a:t>
            </a:r>
            <a:r>
              <a:rPr lang="es-CL" sz="2800" dirty="0" err="1"/>
              <a:t>cours</a:t>
            </a:r>
            <a:r>
              <a:rPr lang="es-CL" sz="2800" dirty="0"/>
              <a:t> </a:t>
            </a:r>
            <a:r>
              <a:rPr lang="es-CL" sz="2800" dirty="0" err="1"/>
              <a:t>d’anglais</a:t>
            </a:r>
            <a:r>
              <a:rPr lang="es-CL" sz="2800" dirty="0"/>
              <a:t> </a:t>
            </a:r>
          </a:p>
          <a:p>
            <a:pPr>
              <a:buFontTx/>
              <a:buChar char="-"/>
            </a:pPr>
            <a:r>
              <a:rPr lang="es-CL" sz="2800" dirty="0" err="1"/>
              <a:t>Développer</a:t>
            </a:r>
            <a:r>
              <a:rPr lang="es-CL" sz="2800" dirty="0"/>
              <a:t> de </a:t>
            </a:r>
            <a:r>
              <a:rPr lang="es-CL" sz="2800" dirty="0" err="1"/>
              <a:t>nouvelles</a:t>
            </a:r>
            <a:r>
              <a:rPr lang="es-CL" sz="2800" dirty="0"/>
              <a:t> </a:t>
            </a:r>
            <a:r>
              <a:rPr lang="es-CL" sz="2800" dirty="0" err="1"/>
              <a:t>techniques</a:t>
            </a:r>
            <a:r>
              <a:rPr lang="es-CL" sz="2800" dirty="0"/>
              <a:t> </a:t>
            </a:r>
            <a:r>
              <a:rPr lang="es-CL" sz="2800" dirty="0" err="1"/>
              <a:t>d’enseignement</a:t>
            </a:r>
            <a:r>
              <a:rPr lang="es-CL" sz="2800" dirty="0"/>
              <a:t>.</a:t>
            </a:r>
          </a:p>
          <a:p>
            <a:pPr lvl="1">
              <a:buFontTx/>
              <a:buChar char="-"/>
            </a:pPr>
            <a:r>
              <a:rPr lang="es-CL" sz="2600" dirty="0" err="1"/>
              <a:t>Outils</a:t>
            </a:r>
            <a:r>
              <a:rPr lang="es-CL" sz="2600" dirty="0"/>
              <a:t> </a:t>
            </a:r>
            <a:r>
              <a:rPr lang="es-CL" sz="2600" dirty="0" err="1"/>
              <a:t>didactiques</a:t>
            </a:r>
            <a:r>
              <a:rPr lang="es-CL" sz="2600" dirty="0"/>
              <a:t> </a:t>
            </a:r>
            <a:r>
              <a:rPr lang="es-CL" sz="2600" dirty="0" err="1"/>
              <a:t>numériques</a:t>
            </a:r>
            <a:endParaRPr lang="es-CL" sz="2600" dirty="0"/>
          </a:p>
          <a:p>
            <a:pPr>
              <a:buFontTx/>
              <a:buChar char="-"/>
            </a:pPr>
            <a:r>
              <a:rPr lang="es-CL" sz="2800" dirty="0" err="1"/>
              <a:t>Déterminer</a:t>
            </a:r>
            <a:r>
              <a:rPr lang="es-CL" sz="2800" dirty="0"/>
              <a:t> le </a:t>
            </a:r>
            <a:r>
              <a:rPr lang="es-CL" sz="2800" dirty="0" err="1"/>
              <a:t>rôle</a:t>
            </a:r>
            <a:r>
              <a:rPr lang="es-CL" sz="2800" dirty="0"/>
              <a:t> que </a:t>
            </a:r>
            <a:r>
              <a:rPr lang="es-CL" sz="2800" dirty="0" err="1"/>
              <a:t>joue</a:t>
            </a:r>
            <a:r>
              <a:rPr lang="es-CL" sz="2800" dirty="0"/>
              <a:t> </a:t>
            </a:r>
            <a:r>
              <a:rPr lang="es-CL" sz="2800" dirty="0" err="1"/>
              <a:t>l’intonation</a:t>
            </a:r>
            <a:r>
              <a:rPr lang="es-CL" sz="2800" dirty="0"/>
              <a:t> </a:t>
            </a:r>
            <a:r>
              <a:rPr lang="es-CL" sz="2800" dirty="0" err="1"/>
              <a:t>dans</a:t>
            </a:r>
            <a:r>
              <a:rPr lang="es-CL" sz="2800" dirty="0"/>
              <a:t> :</a:t>
            </a:r>
          </a:p>
          <a:p>
            <a:pPr lvl="1">
              <a:buFontTx/>
              <a:buChar char="-"/>
            </a:pPr>
            <a:r>
              <a:rPr lang="es-CL" sz="2400" dirty="0" err="1"/>
              <a:t>L’intelligibilité</a:t>
            </a:r>
            <a:r>
              <a:rPr lang="es-CL" sz="2400" dirty="0"/>
              <a:t> du </a:t>
            </a:r>
            <a:r>
              <a:rPr lang="es-CL" sz="2400" dirty="0" err="1"/>
              <a:t>discours</a:t>
            </a:r>
            <a:r>
              <a:rPr lang="es-CL" sz="2400" dirty="0"/>
              <a:t> des </a:t>
            </a:r>
            <a:r>
              <a:rPr lang="es-CL" sz="2400" dirty="0" err="1"/>
              <a:t>apprenants</a:t>
            </a:r>
            <a:endParaRPr lang="es-CL" sz="2400" dirty="0"/>
          </a:p>
          <a:p>
            <a:pPr lvl="1">
              <a:buFontTx/>
              <a:buChar char="-"/>
            </a:pPr>
            <a:r>
              <a:rPr lang="es-CL" sz="2400" dirty="0" err="1"/>
              <a:t>L’expression</a:t>
            </a:r>
            <a:r>
              <a:rPr lang="es-CL" sz="2400" dirty="0"/>
              <a:t>/</a:t>
            </a:r>
            <a:r>
              <a:rPr lang="es-CL" sz="2400" dirty="0" err="1"/>
              <a:t>perception</a:t>
            </a:r>
            <a:r>
              <a:rPr lang="es-CL" sz="2400" dirty="0"/>
              <a:t> </a:t>
            </a:r>
            <a:r>
              <a:rPr lang="es-CL" sz="2400" dirty="0" err="1"/>
              <a:t>d’un</a:t>
            </a:r>
            <a:r>
              <a:rPr lang="es-CL" sz="2400" dirty="0"/>
              <a:t> </a:t>
            </a:r>
            <a:r>
              <a:rPr lang="es-CL" sz="2400" dirty="0" err="1"/>
              <a:t>accent</a:t>
            </a:r>
            <a:r>
              <a:rPr lang="es-CL" sz="2400" dirty="0"/>
              <a:t> </a:t>
            </a:r>
            <a:r>
              <a:rPr lang="es-CL" sz="2400" dirty="0" err="1"/>
              <a:t>étranger</a:t>
            </a:r>
            <a:endParaRPr lang="es-ES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/>
              <a:t>Intérêt</a:t>
            </a:r>
            <a:r>
              <a:rPr lang="es-CL" dirty="0"/>
              <a:t> de </a:t>
            </a:r>
            <a:r>
              <a:rPr lang="es-CL" dirty="0" err="1"/>
              <a:t>l’étude</a:t>
            </a:r>
            <a:r>
              <a:rPr lang="es-CL" dirty="0"/>
              <a:t> de </a:t>
            </a:r>
            <a:r>
              <a:rPr lang="es-CL" dirty="0" err="1"/>
              <a:t>l’interlangue</a:t>
            </a:r>
            <a:r>
              <a:rPr lang="es-CL" dirty="0"/>
              <a:t> </a:t>
            </a:r>
            <a:r>
              <a:rPr lang="es-CL" dirty="0" err="1"/>
              <a:t>prosodique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4776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 err="1"/>
              <a:t>Quelle</a:t>
            </a:r>
            <a:r>
              <a:rPr lang="es-CL" sz="2800" dirty="0"/>
              <a:t> </a:t>
            </a:r>
            <a:r>
              <a:rPr lang="es-CL" sz="2800" dirty="0" err="1"/>
              <a:t>variété</a:t>
            </a:r>
            <a:r>
              <a:rPr lang="es-CL" sz="2800" dirty="0"/>
              <a:t> </a:t>
            </a:r>
            <a:r>
              <a:rPr lang="es-CL" sz="2800" dirty="0" err="1"/>
              <a:t>d’anglais</a:t>
            </a:r>
            <a:r>
              <a:rPr lang="es-CL" sz="2800" dirty="0"/>
              <a:t> </a:t>
            </a:r>
            <a:r>
              <a:rPr lang="es-CL" sz="2800" dirty="0" err="1"/>
              <a:t>enseigner</a:t>
            </a:r>
            <a:r>
              <a:rPr lang="es-CL" sz="2800" dirty="0"/>
              <a:t>?</a:t>
            </a:r>
          </a:p>
          <a:p>
            <a:pPr marL="0" indent="0">
              <a:buNone/>
            </a:pPr>
            <a:endParaRPr lang="es-CL" sz="2800" dirty="0"/>
          </a:p>
          <a:p>
            <a:pPr marL="0" indent="0">
              <a:buNone/>
            </a:pPr>
            <a:r>
              <a:rPr lang="es-CL" sz="2800" dirty="0" err="1"/>
              <a:t>Quelle</a:t>
            </a:r>
            <a:r>
              <a:rPr lang="es-CL" sz="2800" dirty="0"/>
              <a:t> </a:t>
            </a:r>
            <a:r>
              <a:rPr lang="es-CL" sz="2800" dirty="0" err="1"/>
              <a:t>variété</a:t>
            </a:r>
            <a:r>
              <a:rPr lang="es-CL" sz="2800" dirty="0"/>
              <a:t> </a:t>
            </a:r>
            <a:r>
              <a:rPr lang="es-CL" sz="2800" dirty="0" err="1"/>
              <a:t>d’anglais</a:t>
            </a:r>
            <a:r>
              <a:rPr lang="es-CL" sz="2800" dirty="0"/>
              <a:t> </a:t>
            </a:r>
            <a:r>
              <a:rPr lang="es-CL" sz="2800" dirty="0" err="1"/>
              <a:t>utiliser</a:t>
            </a:r>
            <a:r>
              <a:rPr lang="es-CL" sz="2800" dirty="0"/>
              <a:t> </a:t>
            </a:r>
            <a:r>
              <a:rPr lang="es-CL" sz="2800" dirty="0" err="1"/>
              <a:t>pour</a:t>
            </a:r>
            <a:r>
              <a:rPr lang="es-CL" sz="2800" dirty="0"/>
              <a:t> les </a:t>
            </a:r>
            <a:r>
              <a:rPr lang="es-CL" sz="2800" dirty="0" err="1"/>
              <a:t>analyses</a:t>
            </a:r>
            <a:r>
              <a:rPr lang="es-CL" sz="2800" dirty="0"/>
              <a:t> </a:t>
            </a:r>
            <a:r>
              <a:rPr lang="es-CL" sz="2800" dirty="0" err="1"/>
              <a:t>contrastives</a:t>
            </a:r>
            <a:r>
              <a:rPr lang="es-CL" sz="2800" dirty="0"/>
              <a:t>?</a:t>
            </a:r>
          </a:p>
          <a:p>
            <a:pPr marL="0" indent="0">
              <a:buNone/>
            </a:pPr>
            <a:endParaRPr lang="es-CL" sz="2800" dirty="0"/>
          </a:p>
          <a:p>
            <a:pPr marL="0" indent="0">
              <a:buNone/>
            </a:pPr>
            <a:r>
              <a:rPr lang="es-CL" sz="2800" dirty="0" err="1"/>
              <a:t>Pourquoi</a:t>
            </a:r>
            <a:r>
              <a:rPr lang="es-CL" sz="2800" dirty="0"/>
              <a:t> </a:t>
            </a:r>
            <a:r>
              <a:rPr lang="es-CL" sz="2800" dirty="0" err="1"/>
              <a:t>utiliser</a:t>
            </a:r>
            <a:r>
              <a:rPr lang="es-CL" sz="2800" dirty="0"/>
              <a:t> des </a:t>
            </a:r>
            <a:r>
              <a:rPr lang="es-CL" sz="2800" dirty="0" err="1"/>
              <a:t>locuteurs</a:t>
            </a:r>
            <a:r>
              <a:rPr lang="es-CL" sz="2800" dirty="0"/>
              <a:t> </a:t>
            </a:r>
            <a:r>
              <a:rPr lang="es-CL" sz="2800" dirty="0" err="1"/>
              <a:t>natifs</a:t>
            </a:r>
            <a:r>
              <a:rPr lang="es-CL" sz="2800" dirty="0"/>
              <a:t> </a:t>
            </a:r>
            <a:r>
              <a:rPr lang="es-CL" sz="2800" dirty="0" err="1"/>
              <a:t>pour</a:t>
            </a:r>
            <a:r>
              <a:rPr lang="es-CL" sz="2800" dirty="0"/>
              <a:t> </a:t>
            </a:r>
            <a:r>
              <a:rPr lang="es-CL" sz="2800" dirty="0" err="1"/>
              <a:t>l’analyse</a:t>
            </a:r>
            <a:r>
              <a:rPr lang="es-CL" sz="2800" dirty="0"/>
              <a:t> </a:t>
            </a:r>
            <a:r>
              <a:rPr lang="es-CL" sz="2800" dirty="0" err="1"/>
              <a:t>contrastive</a:t>
            </a:r>
            <a:r>
              <a:rPr lang="es-CL" sz="2800" dirty="0"/>
              <a:t>?</a:t>
            </a:r>
          </a:p>
          <a:p>
            <a:pPr marL="0" indent="0">
              <a:buNone/>
            </a:pPr>
            <a:endParaRPr lang="es-CL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Enjeux</a:t>
            </a:r>
            <a:r>
              <a:rPr lang="es-CL" dirty="0"/>
              <a:t> </a:t>
            </a:r>
            <a:r>
              <a:rPr lang="es-CL" dirty="0" err="1"/>
              <a:t>pédagogiques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4480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0222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100" dirty="0"/>
              <a:t>Best, C.T. (1995). “A direct realist view of </a:t>
            </a:r>
            <a:r>
              <a:rPr lang="en-US" sz="1100" dirty="0" err="1"/>
              <a:t>crosslanguage</a:t>
            </a:r>
            <a:r>
              <a:rPr lang="en-US" sz="1100" dirty="0"/>
              <a:t> speech per- </a:t>
            </a:r>
            <a:r>
              <a:rPr lang="en-US" sz="1100" dirty="0" err="1"/>
              <a:t>ception</a:t>
            </a:r>
            <a:r>
              <a:rPr lang="en-US" sz="1100" dirty="0"/>
              <a:t>”, </a:t>
            </a:r>
            <a:r>
              <a:rPr lang="en-US" sz="1100" dirty="0" err="1"/>
              <a:t>dans</a:t>
            </a:r>
            <a:r>
              <a:rPr lang="en-US" sz="1100" dirty="0"/>
              <a:t> Strange, W. (</a:t>
            </a:r>
            <a:r>
              <a:rPr lang="en-US" sz="1100" dirty="0" err="1"/>
              <a:t>ed</a:t>
            </a:r>
            <a:r>
              <a:rPr lang="en-US" sz="1100" dirty="0"/>
              <a:t>), Speech perception and linguistic experience: theoretical and methodological issues, Timonium: York Press, 171-204.</a:t>
            </a:r>
          </a:p>
          <a:p>
            <a:pPr marL="0" indent="0" algn="just">
              <a:buNone/>
            </a:pPr>
            <a:r>
              <a:rPr lang="en-US" sz="1100" dirty="0" err="1"/>
              <a:t>Corder</a:t>
            </a:r>
            <a:r>
              <a:rPr lang="en-US" sz="1100" dirty="0"/>
              <a:t>, P. (1992). “A Role for the Mother Tongue” </a:t>
            </a:r>
            <a:r>
              <a:rPr lang="en-US" sz="1100" dirty="0" err="1"/>
              <a:t>dans</a:t>
            </a:r>
            <a:r>
              <a:rPr lang="en-US" sz="1100" dirty="0"/>
              <a:t> </a:t>
            </a:r>
            <a:r>
              <a:rPr lang="en-US" sz="1100" dirty="0" err="1"/>
              <a:t>Gass</a:t>
            </a:r>
            <a:r>
              <a:rPr lang="en-US" sz="1100" dirty="0"/>
              <a:t> et </a:t>
            </a:r>
            <a:r>
              <a:rPr lang="en-US" sz="1100" dirty="0" err="1"/>
              <a:t>Selinker</a:t>
            </a:r>
            <a:r>
              <a:rPr lang="en-US" sz="1100" dirty="0"/>
              <a:t> (1992), Language Transfer in Language Learning, p. 18-31.</a:t>
            </a:r>
          </a:p>
          <a:p>
            <a:pPr marL="0" indent="0" algn="just">
              <a:buNone/>
            </a:pPr>
            <a:r>
              <a:rPr lang="en-US" sz="1100" dirty="0" err="1"/>
              <a:t>Flege</a:t>
            </a:r>
            <a:r>
              <a:rPr lang="en-US" sz="1100" dirty="0"/>
              <a:t>, J.E. &amp; Hillenbrand, J. (1984). “Limits on phonetic accuracy in foreign language speech production (French &amp; English)”, Journal of the acoustical society of America 76-3, 708-721.</a:t>
            </a:r>
          </a:p>
          <a:p>
            <a:pPr marL="0" indent="0" algn="just">
              <a:buNone/>
            </a:pPr>
            <a:r>
              <a:rPr lang="en-US" sz="1100" dirty="0" err="1">
                <a:effectLst/>
              </a:rPr>
              <a:t>Hirst</a:t>
            </a:r>
            <a:r>
              <a:rPr lang="en-US" sz="1100" dirty="0">
                <a:effectLst/>
              </a:rPr>
              <a:t>, D., &amp; Di Cristo, A. (1998). </a:t>
            </a:r>
            <a:r>
              <a:rPr lang="en-US" sz="1100" i="1" dirty="0">
                <a:effectLst/>
              </a:rPr>
              <a:t>Intonation Systems</a:t>
            </a:r>
            <a:r>
              <a:rPr lang="en-US" sz="1100" dirty="0">
                <a:effectLst/>
              </a:rPr>
              <a:t>. Cambridge: Cambridge University Press.</a:t>
            </a:r>
          </a:p>
          <a:p>
            <a:pPr marL="0" indent="0" algn="just">
              <a:buNone/>
            </a:pPr>
            <a:r>
              <a:rPr lang="en-US" sz="1100" dirty="0" err="1"/>
              <a:t>Hirst</a:t>
            </a:r>
            <a:r>
              <a:rPr lang="en-US" sz="1100" dirty="0"/>
              <a:t>, D. &amp; </a:t>
            </a:r>
            <a:r>
              <a:rPr lang="en-US" sz="1100" dirty="0" err="1"/>
              <a:t>Espesser</a:t>
            </a:r>
            <a:r>
              <a:rPr lang="en-US" sz="1100" dirty="0"/>
              <a:t>, R. (1993). Automatic modelling of fundamental frequency using a quadratic spline function. </a:t>
            </a:r>
            <a:r>
              <a:rPr lang="en-US" sz="1100" dirty="0" err="1"/>
              <a:t>Travaux</a:t>
            </a:r>
            <a:r>
              <a:rPr lang="en-US" sz="1100" dirty="0"/>
              <a:t> de </a:t>
            </a:r>
            <a:r>
              <a:rPr lang="en-US" sz="1100" dirty="0" err="1"/>
              <a:t>l'Institut</a:t>
            </a:r>
            <a:r>
              <a:rPr lang="en-US" sz="1100" dirty="0"/>
              <a:t> de </a:t>
            </a:r>
            <a:r>
              <a:rPr lang="en-US" sz="1100" dirty="0" err="1"/>
              <a:t>Phonétique</a:t>
            </a:r>
            <a:r>
              <a:rPr lang="en-US" sz="1100" dirty="0"/>
              <a:t> </a:t>
            </a:r>
            <a:r>
              <a:rPr lang="en-US" sz="1100" dirty="0" err="1"/>
              <a:t>d'Aix</a:t>
            </a:r>
            <a:r>
              <a:rPr lang="en-US" sz="1100" dirty="0"/>
              <a:t> 15, 71-85.</a:t>
            </a:r>
            <a:endParaRPr lang="en-US" sz="1100" dirty="0">
              <a:effectLst/>
            </a:endParaRPr>
          </a:p>
          <a:p>
            <a:pPr marL="0" indent="0" algn="just">
              <a:buNone/>
            </a:pPr>
            <a:r>
              <a:rPr lang="en-US" sz="1100" dirty="0" err="1">
                <a:effectLst/>
              </a:rPr>
              <a:t>Hirst</a:t>
            </a:r>
            <a:r>
              <a:rPr lang="en-US" sz="1100" dirty="0">
                <a:effectLst/>
              </a:rPr>
              <a:t>, D. (2002). Automatic Analysis of Prosody for Multi-lingual Speech Corpora. In E. Keller, G. </a:t>
            </a:r>
            <a:r>
              <a:rPr lang="en-US" sz="1100" dirty="0" err="1">
                <a:effectLst/>
              </a:rPr>
              <a:t>Bailly</a:t>
            </a:r>
            <a:r>
              <a:rPr lang="en-US" sz="1100" dirty="0">
                <a:effectLst/>
              </a:rPr>
              <a:t>, A. Monaghan, J. </a:t>
            </a:r>
            <a:r>
              <a:rPr lang="en-US" sz="1100" dirty="0" err="1">
                <a:effectLst/>
              </a:rPr>
              <a:t>Terken</a:t>
            </a:r>
            <a:r>
              <a:rPr lang="en-US" sz="1100" dirty="0">
                <a:effectLst/>
              </a:rPr>
              <a:t>, &amp; M. </a:t>
            </a:r>
            <a:r>
              <a:rPr lang="en-US" sz="1100" dirty="0" err="1">
                <a:effectLst/>
              </a:rPr>
              <a:t>Huckvale</a:t>
            </a:r>
            <a:r>
              <a:rPr lang="en-US" sz="1100" dirty="0">
                <a:effectLst/>
              </a:rPr>
              <a:t> (Eds.), </a:t>
            </a:r>
            <a:r>
              <a:rPr lang="en-US" sz="1100" i="1" dirty="0">
                <a:effectLst/>
              </a:rPr>
              <a:t>Improvements in Speech Synthesis</a:t>
            </a:r>
            <a:r>
              <a:rPr lang="en-US" sz="1100" dirty="0">
                <a:effectLst/>
              </a:rPr>
              <a:t>. New York: Wiley.</a:t>
            </a:r>
          </a:p>
          <a:p>
            <a:pPr marL="0" indent="0" algn="just">
              <a:buNone/>
            </a:pPr>
            <a:r>
              <a:rPr lang="fr-FR" sz="1100" dirty="0" err="1">
                <a:effectLst/>
              </a:rPr>
              <a:t>Horgues</a:t>
            </a:r>
            <a:r>
              <a:rPr lang="fr-FR" sz="1100" dirty="0">
                <a:effectLst/>
              </a:rPr>
              <a:t>, C. (2010). </a:t>
            </a:r>
            <a:r>
              <a:rPr lang="fr-FR" sz="1100" i="1" dirty="0">
                <a:effectLst/>
              </a:rPr>
              <a:t>Prosodie de l’accent français en anglais et perception par des auditeurs anglophones</a:t>
            </a:r>
            <a:r>
              <a:rPr lang="fr-FR" sz="1100" dirty="0">
                <a:effectLst/>
              </a:rPr>
              <a:t>. </a:t>
            </a:r>
            <a:r>
              <a:rPr lang="fr-FR" sz="1100" dirty="0" err="1">
                <a:effectLst/>
              </a:rPr>
              <a:t>Universite</a:t>
            </a:r>
            <a:r>
              <a:rPr lang="fr-FR" sz="1100" dirty="0">
                <a:effectLst/>
              </a:rPr>
              <a:t> Paris 7.</a:t>
            </a:r>
          </a:p>
          <a:p>
            <a:pPr marL="0" indent="0" algn="just">
              <a:buNone/>
            </a:pPr>
            <a:r>
              <a:rPr lang="en-US" sz="1100" dirty="0" err="1">
                <a:effectLst/>
              </a:rPr>
              <a:t>Kuhl</a:t>
            </a:r>
            <a:r>
              <a:rPr lang="en-US" sz="1100" dirty="0">
                <a:effectLst/>
              </a:rPr>
              <a:t>, P.K. &amp; Iverson, P. (1995). “Linguistic experience and the ‘Perceptual Magnet Effect’”, </a:t>
            </a:r>
            <a:r>
              <a:rPr lang="en-US" sz="1100" dirty="0" err="1">
                <a:effectLst/>
              </a:rPr>
              <a:t>dans</a:t>
            </a:r>
            <a:r>
              <a:rPr lang="en-US" sz="1100" dirty="0">
                <a:effectLst/>
              </a:rPr>
              <a:t> Strange, W. (</a:t>
            </a:r>
            <a:r>
              <a:rPr lang="en-US" sz="1100" dirty="0" err="1">
                <a:effectLst/>
              </a:rPr>
              <a:t>ed</a:t>
            </a:r>
            <a:r>
              <a:rPr lang="en-US" sz="1100" dirty="0">
                <a:effectLst/>
              </a:rPr>
              <a:t>), Speech perception and linguistic experience: theoretical and methodological issues, Timonium: York Press, 121-154.</a:t>
            </a:r>
          </a:p>
          <a:p>
            <a:pPr marL="0" indent="0" algn="just">
              <a:buNone/>
            </a:pPr>
            <a:r>
              <a:rPr lang="fr-FR" sz="1100" dirty="0" err="1"/>
              <a:t>Lepetit</a:t>
            </a:r>
            <a:r>
              <a:rPr lang="fr-FR" sz="1100" dirty="0"/>
              <a:t>, D. (1992) Intonation française, enseignement et apprentissage, Toronto : Canadian </a:t>
            </a:r>
            <a:r>
              <a:rPr lang="fr-FR" sz="1100" dirty="0" err="1"/>
              <a:t>Scholars</a:t>
            </a:r>
            <a:r>
              <a:rPr lang="fr-FR" sz="1100" dirty="0"/>
              <a:t>’ </a:t>
            </a:r>
            <a:r>
              <a:rPr lang="fr-FR" sz="1100" dirty="0" err="1"/>
              <a:t>Press</a:t>
            </a:r>
            <a:r>
              <a:rPr lang="fr-FR" sz="1100" dirty="0"/>
              <a:t>.</a:t>
            </a:r>
            <a:endParaRPr lang="fr-FR" sz="1100" dirty="0">
              <a:effectLst/>
            </a:endParaRPr>
          </a:p>
          <a:p>
            <a:pPr marL="0" indent="0" algn="just">
              <a:buNone/>
            </a:pPr>
            <a:r>
              <a:rPr lang="es-ES" sz="1100" dirty="0" err="1">
                <a:effectLst/>
              </a:rPr>
              <a:t>Origlia</a:t>
            </a:r>
            <a:r>
              <a:rPr lang="es-ES" sz="1100" dirty="0">
                <a:effectLst/>
              </a:rPr>
              <a:t>, A., &amp; Alfano, I. (2012). </a:t>
            </a:r>
            <a:r>
              <a:rPr lang="es-ES" sz="1100" dirty="0" err="1">
                <a:effectLst/>
              </a:rPr>
              <a:t>Prosomarker</a:t>
            </a:r>
            <a:r>
              <a:rPr lang="es-ES" sz="1100" dirty="0">
                <a:effectLst/>
              </a:rPr>
              <a:t>: a </a:t>
            </a:r>
            <a:r>
              <a:rPr lang="es-ES" sz="1100" dirty="0" err="1">
                <a:effectLst/>
              </a:rPr>
              <a:t>prosodic</a:t>
            </a:r>
            <a:r>
              <a:rPr lang="es-ES" sz="1100" dirty="0">
                <a:effectLst/>
              </a:rPr>
              <a:t> </a:t>
            </a:r>
            <a:r>
              <a:rPr lang="es-ES" sz="1100" dirty="0" err="1">
                <a:effectLst/>
              </a:rPr>
              <a:t>analysis</a:t>
            </a:r>
            <a:r>
              <a:rPr lang="es-ES" sz="1100" dirty="0">
                <a:effectLst/>
              </a:rPr>
              <a:t> </a:t>
            </a:r>
            <a:r>
              <a:rPr lang="es-ES" sz="1100" dirty="0" err="1">
                <a:effectLst/>
              </a:rPr>
              <a:t>tool</a:t>
            </a:r>
            <a:r>
              <a:rPr lang="es-ES" sz="1100" dirty="0">
                <a:effectLst/>
              </a:rPr>
              <a:t> </a:t>
            </a:r>
            <a:r>
              <a:rPr lang="es-ES" sz="1100" dirty="0" err="1">
                <a:effectLst/>
              </a:rPr>
              <a:t>based</a:t>
            </a:r>
            <a:r>
              <a:rPr lang="es-ES" sz="1100" dirty="0">
                <a:effectLst/>
              </a:rPr>
              <a:t> </a:t>
            </a:r>
            <a:r>
              <a:rPr lang="es-ES" sz="1100" dirty="0" err="1">
                <a:effectLst/>
              </a:rPr>
              <a:t>on</a:t>
            </a:r>
            <a:r>
              <a:rPr lang="es-ES" sz="1100" dirty="0">
                <a:effectLst/>
              </a:rPr>
              <a:t> </a:t>
            </a:r>
            <a:r>
              <a:rPr lang="es-ES" sz="1100" dirty="0" err="1">
                <a:effectLst/>
              </a:rPr>
              <a:t>optimal</a:t>
            </a:r>
            <a:r>
              <a:rPr lang="es-ES" sz="1100" dirty="0">
                <a:effectLst/>
              </a:rPr>
              <a:t> pitch </a:t>
            </a:r>
            <a:r>
              <a:rPr lang="es-ES" sz="1100" dirty="0" err="1">
                <a:effectLst/>
              </a:rPr>
              <a:t>stylization</a:t>
            </a:r>
            <a:r>
              <a:rPr lang="es-ES" sz="1100" dirty="0">
                <a:effectLst/>
              </a:rPr>
              <a:t> and </a:t>
            </a:r>
            <a:r>
              <a:rPr lang="es-ES" sz="1100" dirty="0" err="1">
                <a:effectLst/>
              </a:rPr>
              <a:t>automatic</a:t>
            </a:r>
            <a:r>
              <a:rPr lang="es-ES" sz="1100" dirty="0">
                <a:effectLst/>
              </a:rPr>
              <a:t> </a:t>
            </a:r>
            <a:r>
              <a:rPr lang="es-ES" sz="1100" dirty="0" err="1">
                <a:effectLst/>
              </a:rPr>
              <a:t>syllabification</a:t>
            </a:r>
            <a:r>
              <a:rPr lang="es-ES" sz="1100" dirty="0">
                <a:effectLst/>
              </a:rPr>
              <a:t>. </a:t>
            </a:r>
            <a:r>
              <a:rPr lang="es-ES" sz="1100" i="1" dirty="0" err="1">
                <a:effectLst/>
              </a:rPr>
              <a:t>Proceedings</a:t>
            </a:r>
            <a:r>
              <a:rPr lang="es-ES" sz="1100" i="1" dirty="0">
                <a:effectLst/>
              </a:rPr>
              <a:t> of </a:t>
            </a:r>
            <a:r>
              <a:rPr lang="es-ES" sz="1100" i="1" dirty="0" err="1">
                <a:effectLst/>
              </a:rPr>
              <a:t>the</a:t>
            </a:r>
            <a:r>
              <a:rPr lang="es-ES" sz="1100" i="1" dirty="0">
                <a:effectLst/>
              </a:rPr>
              <a:t> </a:t>
            </a:r>
            <a:r>
              <a:rPr lang="es-ES" sz="1100" i="1" dirty="0" err="1">
                <a:effectLst/>
              </a:rPr>
              <a:t>Eighth</a:t>
            </a:r>
            <a:r>
              <a:rPr lang="es-ES" sz="1100" i="1" dirty="0">
                <a:effectLst/>
              </a:rPr>
              <a:t> International </a:t>
            </a:r>
            <a:r>
              <a:rPr lang="es-ES" sz="1100" i="1" dirty="0" err="1">
                <a:effectLst/>
              </a:rPr>
              <a:t>Conference</a:t>
            </a:r>
            <a:r>
              <a:rPr lang="es-ES" sz="1100" i="1" dirty="0">
                <a:effectLst/>
              </a:rPr>
              <a:t> </a:t>
            </a:r>
            <a:r>
              <a:rPr lang="es-ES" sz="1100" i="1" dirty="0" err="1">
                <a:effectLst/>
              </a:rPr>
              <a:t>on</a:t>
            </a:r>
            <a:r>
              <a:rPr lang="es-ES" sz="1100" i="1" dirty="0">
                <a:effectLst/>
              </a:rPr>
              <a:t> </a:t>
            </a:r>
            <a:r>
              <a:rPr lang="es-ES" sz="1100" i="1" dirty="0" err="1">
                <a:effectLst/>
              </a:rPr>
              <a:t>Language</a:t>
            </a:r>
            <a:r>
              <a:rPr lang="es-ES" sz="1100" i="1" dirty="0">
                <a:effectLst/>
              </a:rPr>
              <a:t> </a:t>
            </a:r>
            <a:r>
              <a:rPr lang="es-ES" sz="1100" i="1" dirty="0" err="1">
                <a:effectLst/>
              </a:rPr>
              <a:t>Resources</a:t>
            </a:r>
            <a:r>
              <a:rPr lang="es-ES" sz="1100" i="1" dirty="0">
                <a:effectLst/>
              </a:rPr>
              <a:t> and </a:t>
            </a:r>
            <a:r>
              <a:rPr lang="es-ES" sz="1100" i="1" dirty="0" err="1">
                <a:effectLst/>
              </a:rPr>
              <a:t>Evaluation</a:t>
            </a:r>
            <a:r>
              <a:rPr lang="es-ES" sz="1100" i="1" dirty="0">
                <a:effectLst/>
              </a:rPr>
              <a:t> (LREC ’12)</a:t>
            </a:r>
            <a:r>
              <a:rPr lang="es-ES" sz="1100" dirty="0">
                <a:effectLst/>
              </a:rPr>
              <a:t>, 997–1002. </a:t>
            </a:r>
          </a:p>
          <a:p>
            <a:pPr marL="0" indent="0" algn="just">
              <a:buNone/>
            </a:pPr>
            <a:r>
              <a:rPr lang="en-US" sz="1100" dirty="0" err="1"/>
              <a:t>Selinker</a:t>
            </a:r>
            <a:r>
              <a:rPr lang="en-US" sz="1100" dirty="0"/>
              <a:t>, L. (1972). Interlanguage. </a:t>
            </a:r>
            <a:r>
              <a:rPr lang="en-US" sz="1100" i="1" dirty="0"/>
              <a:t>International Review of Applied Linguistics</a:t>
            </a:r>
            <a:r>
              <a:rPr lang="en-US" sz="1100" dirty="0"/>
              <a:t>, </a:t>
            </a:r>
            <a:r>
              <a:rPr lang="en-US" sz="1100" i="1" dirty="0"/>
              <a:t>10</a:t>
            </a:r>
            <a:r>
              <a:rPr lang="en-US" sz="1100" dirty="0"/>
              <a:t>(3), 209–231.</a:t>
            </a:r>
            <a:endParaRPr lang="es-ES" sz="1100" dirty="0">
              <a:effectLst/>
            </a:endParaRPr>
          </a:p>
          <a:p>
            <a:pPr marL="0" indent="0" algn="just">
              <a:buNone/>
            </a:pPr>
            <a:r>
              <a:rPr lang="en-US" sz="1100" dirty="0"/>
              <a:t>Xu, Y., &amp; Xu, C. X. (2005). Phonetic realization of focus in English declarative intonation. </a:t>
            </a:r>
            <a:r>
              <a:rPr lang="en-US" sz="1100" i="1" dirty="0"/>
              <a:t>Journal of Phonetics</a:t>
            </a:r>
            <a:r>
              <a:rPr lang="en-US" sz="1100" dirty="0"/>
              <a:t>, </a:t>
            </a:r>
            <a:r>
              <a:rPr lang="en-US" sz="1100" i="1" dirty="0"/>
              <a:t>33</a:t>
            </a:r>
            <a:r>
              <a:rPr lang="en-US" sz="1100" dirty="0"/>
              <a:t>(2), 159–197. </a:t>
            </a:r>
          </a:p>
          <a:p>
            <a:pPr marL="0" indent="0">
              <a:buNone/>
            </a:pPr>
            <a:endParaRPr lang="es-ES" sz="1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Bibliographie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044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</a:t>
            </a:r>
            <a:r>
              <a:rPr lang="es-CL" dirty="0" err="1"/>
              <a:t>prosodie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60538"/>
            <a:ext cx="76581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96136" y="6381328"/>
            <a:ext cx="240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Hirst</a:t>
            </a:r>
            <a:r>
              <a:rPr lang="es-CL" dirty="0"/>
              <a:t> &amp; Di Cristo, 1998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856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L’interlangue</a:t>
            </a:r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CL" sz="3200" dirty="0" err="1"/>
              <a:t>Système</a:t>
            </a:r>
            <a:r>
              <a:rPr lang="es-CL" sz="3200" dirty="0"/>
              <a:t> </a:t>
            </a:r>
            <a:r>
              <a:rPr lang="es-CL" sz="3200" dirty="0" err="1"/>
              <a:t>linguistique</a:t>
            </a:r>
            <a:r>
              <a:rPr lang="es-CL" sz="3200" dirty="0"/>
              <a:t> </a:t>
            </a:r>
            <a:r>
              <a:rPr lang="es-CL" sz="3200" dirty="0" err="1"/>
              <a:t>intermédiaire</a:t>
            </a:r>
            <a:endParaRPr lang="es-CL" sz="3200" dirty="0"/>
          </a:p>
          <a:p>
            <a:pPr lvl="1"/>
            <a:r>
              <a:rPr lang="es-CL" sz="3200" i="1" dirty="0" err="1"/>
              <a:t>Structure</a:t>
            </a:r>
            <a:r>
              <a:rPr lang="es-CL" sz="3200" i="1" dirty="0"/>
              <a:t> </a:t>
            </a:r>
            <a:r>
              <a:rPr lang="es-CL" sz="3200" i="1" dirty="0" err="1"/>
              <a:t>psychologique</a:t>
            </a:r>
            <a:r>
              <a:rPr lang="es-CL" sz="3200" i="1" dirty="0"/>
              <a:t> latente</a:t>
            </a:r>
            <a:endParaRPr lang="es-ES" sz="3200" i="1" dirty="0"/>
          </a:p>
          <a:p>
            <a:pPr lvl="1"/>
            <a:r>
              <a:rPr lang="es-CL" sz="3200" dirty="0" err="1"/>
              <a:t>Éléments</a:t>
            </a:r>
            <a:r>
              <a:rPr lang="es-CL" sz="3200" dirty="0"/>
              <a:t> de la L1 et de la L2</a:t>
            </a:r>
          </a:p>
          <a:p>
            <a:pPr lvl="1"/>
            <a:r>
              <a:rPr lang="es-CL" sz="3200" dirty="0" err="1"/>
              <a:t>Éléments</a:t>
            </a:r>
            <a:r>
              <a:rPr lang="es-CL" sz="3200" dirty="0"/>
              <a:t> </a:t>
            </a:r>
            <a:r>
              <a:rPr lang="es-CL" sz="3200" dirty="0" err="1"/>
              <a:t>propres</a:t>
            </a:r>
            <a:r>
              <a:rPr lang="es-CL" sz="3200" dirty="0"/>
              <a:t> à </a:t>
            </a:r>
            <a:r>
              <a:rPr lang="es-CL" sz="3200" dirty="0" err="1"/>
              <a:t>l’apprenant</a:t>
            </a:r>
            <a:endParaRPr lang="es-ES" sz="3200" dirty="0"/>
          </a:p>
          <a:p>
            <a:pPr lvl="1"/>
            <a:r>
              <a:rPr lang="es-CL" sz="3200" dirty="0"/>
              <a:t>En constante </a:t>
            </a:r>
            <a:r>
              <a:rPr lang="es-CL" sz="3200" dirty="0" err="1"/>
              <a:t>évolution</a:t>
            </a:r>
            <a:endParaRPr lang="es-ES" sz="3200" dirty="0"/>
          </a:p>
          <a:p>
            <a:pPr marL="0" indent="0">
              <a:buNone/>
            </a:pPr>
            <a:endParaRPr lang="es-CL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CL" sz="1600" dirty="0">
              <a:sym typeface="Wingdings" panose="05000000000000000000" pitchFamily="2" charset="2"/>
            </a:endParaRPr>
          </a:p>
          <a:p>
            <a:pPr marL="0" indent="0" algn="r">
              <a:buNone/>
            </a:pPr>
            <a:r>
              <a:rPr lang="es-CL" sz="1600" dirty="0" err="1">
                <a:sym typeface="Wingdings" panose="05000000000000000000" pitchFamily="2" charset="2"/>
              </a:rPr>
              <a:t>Selinker</a:t>
            </a:r>
            <a:r>
              <a:rPr lang="es-CL" sz="1600" dirty="0">
                <a:sym typeface="Wingdings" panose="05000000000000000000" pitchFamily="2" charset="2"/>
              </a:rPr>
              <a:t>, 1972; </a:t>
            </a:r>
            <a:r>
              <a:rPr lang="es-CL" sz="1600" dirty="0" err="1">
                <a:sym typeface="Wingdings" panose="05000000000000000000" pitchFamily="2" charset="2"/>
              </a:rPr>
              <a:t>Wenk</a:t>
            </a:r>
            <a:r>
              <a:rPr lang="es-CL" sz="1600" dirty="0">
                <a:sym typeface="Wingdings" panose="05000000000000000000" pitchFamily="2" charset="2"/>
              </a:rPr>
              <a:t>, 1985; Ellis, 2000; </a:t>
            </a:r>
            <a:r>
              <a:rPr lang="es-CL" sz="1600" dirty="0" err="1">
                <a:sym typeface="Wingdings" panose="05000000000000000000" pitchFamily="2" charset="2"/>
              </a:rPr>
              <a:t>Horgues</a:t>
            </a:r>
            <a:r>
              <a:rPr lang="es-CL" sz="1600" dirty="0">
                <a:sym typeface="Wingdings" panose="05000000000000000000" pitchFamily="2" charset="2"/>
              </a:rPr>
              <a:t>, 2010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31750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/>
              <a:t>« […] ensemble de systèmes intermédiaires successifs qui, en quelque sorte, résultent des ensembles de règles que [l’apprenant] a déjà intériorisés et des hypothèses qu’il émet quant au fonctionnement du système à acquérir ». </a:t>
            </a:r>
          </a:p>
          <a:p>
            <a:pPr marL="0" indent="0" algn="r">
              <a:buNone/>
            </a:pPr>
            <a:r>
              <a:rPr lang="fr-FR" dirty="0" err="1"/>
              <a:t>Lepetit</a:t>
            </a:r>
            <a:r>
              <a:rPr lang="fr-FR" dirty="0"/>
              <a:t>, 1992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L’interlangue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868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“[…] </a:t>
            </a:r>
            <a:r>
              <a:rPr lang="en-US" b="1" dirty="0"/>
              <a:t>the mother tongue is the starting point for the acquisition of the second language</a:t>
            </a:r>
            <a:r>
              <a:rPr lang="en-US" dirty="0"/>
              <a:t>, which then proceeds by a series of restructurings of the mother tongue or a sequence of </a:t>
            </a:r>
            <a:r>
              <a:rPr lang="en-US" dirty="0" err="1"/>
              <a:t>approximative</a:t>
            </a:r>
            <a:r>
              <a:rPr lang="en-US" dirty="0"/>
              <a:t> systems progressively more similar to the target language.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[...] I think it is very likely that this model fits the acquisition of the phonological system of a second language fairly well. This means that </a:t>
            </a:r>
            <a:r>
              <a:rPr lang="en-US" b="1" dirty="0"/>
              <a:t>the acquisition of the pronunciation</a:t>
            </a:r>
            <a:r>
              <a:rPr lang="en-US" dirty="0"/>
              <a:t> of a second language is indeed largely a matter of </a:t>
            </a:r>
            <a:r>
              <a:rPr lang="en-US" b="1" dirty="0"/>
              <a:t>progressively restructuring the mother tongue phonological system </a:t>
            </a:r>
            <a:r>
              <a:rPr lang="en-US" dirty="0"/>
              <a:t>in the direction of the target language”</a:t>
            </a:r>
          </a:p>
          <a:p>
            <a:pPr marL="0" indent="0" algn="r">
              <a:buNone/>
            </a:pPr>
            <a:r>
              <a:rPr lang="en-US" dirty="0" err="1"/>
              <a:t>Corder</a:t>
            </a:r>
            <a:r>
              <a:rPr lang="en-US" dirty="0"/>
              <a:t>, 1992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L’interlangue</a:t>
            </a:r>
            <a:r>
              <a:rPr lang="es-CL" dirty="0"/>
              <a:t> </a:t>
            </a:r>
            <a:r>
              <a:rPr lang="es-CL" dirty="0" err="1"/>
              <a:t>phonétique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555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b="1" u="sng" dirty="0" err="1"/>
              <a:t>Influence</a:t>
            </a:r>
            <a:r>
              <a:rPr lang="es-CL" sz="2800" b="1" u="sng" dirty="0"/>
              <a:t> de la L2</a:t>
            </a:r>
          </a:p>
          <a:p>
            <a:r>
              <a:rPr lang="es-CL" sz="2600" dirty="0" err="1"/>
              <a:t>Native</a:t>
            </a:r>
            <a:r>
              <a:rPr lang="es-CL" sz="2600" dirty="0"/>
              <a:t> </a:t>
            </a:r>
            <a:r>
              <a:rPr lang="es-CL" sz="2600" dirty="0" err="1"/>
              <a:t>Language</a:t>
            </a:r>
            <a:r>
              <a:rPr lang="es-CL" sz="2600" dirty="0"/>
              <a:t> </a:t>
            </a:r>
            <a:r>
              <a:rPr lang="es-CL" sz="2600" dirty="0" err="1"/>
              <a:t>Magnet</a:t>
            </a:r>
            <a:r>
              <a:rPr lang="es-CL" sz="2600" dirty="0"/>
              <a:t> </a:t>
            </a:r>
            <a:r>
              <a:rPr lang="es-CL" sz="2600" dirty="0" err="1"/>
              <a:t>Theory</a:t>
            </a:r>
            <a:r>
              <a:rPr lang="es-CL" sz="2600" dirty="0"/>
              <a:t> (</a:t>
            </a:r>
            <a:r>
              <a:rPr lang="es-CL" sz="2600" dirty="0" err="1"/>
              <a:t>Kuhl</a:t>
            </a:r>
            <a:r>
              <a:rPr lang="es-CL" sz="2600" dirty="0"/>
              <a:t> &amp; </a:t>
            </a:r>
            <a:r>
              <a:rPr lang="es-CL" sz="2600" dirty="0" err="1"/>
              <a:t>Iverson</a:t>
            </a:r>
            <a:r>
              <a:rPr lang="es-CL" sz="2600" dirty="0"/>
              <a:t>, 1995)</a:t>
            </a:r>
          </a:p>
          <a:p>
            <a:r>
              <a:rPr lang="es-CL" sz="2600" dirty="0" err="1"/>
              <a:t>Speech</a:t>
            </a:r>
            <a:r>
              <a:rPr lang="es-CL" sz="2600" dirty="0"/>
              <a:t> </a:t>
            </a:r>
            <a:r>
              <a:rPr lang="es-CL" sz="2600" dirty="0" err="1"/>
              <a:t>Learning</a:t>
            </a:r>
            <a:r>
              <a:rPr lang="es-CL" sz="2600" dirty="0"/>
              <a:t> </a:t>
            </a:r>
            <a:r>
              <a:rPr lang="es-CL" sz="2600" dirty="0" err="1"/>
              <a:t>Model</a:t>
            </a:r>
            <a:r>
              <a:rPr lang="es-CL" sz="2600" dirty="0"/>
              <a:t> (</a:t>
            </a:r>
            <a:r>
              <a:rPr lang="es-CL" sz="2600" dirty="0" err="1"/>
              <a:t>Flege</a:t>
            </a:r>
            <a:r>
              <a:rPr lang="es-CL" sz="2600" dirty="0"/>
              <a:t> &amp; </a:t>
            </a:r>
            <a:r>
              <a:rPr lang="es-CL" sz="2600" dirty="0" err="1"/>
              <a:t>Hillenbrand</a:t>
            </a:r>
            <a:r>
              <a:rPr lang="es-CL" sz="2600" dirty="0"/>
              <a:t>, 1984)</a:t>
            </a:r>
          </a:p>
          <a:p>
            <a:r>
              <a:rPr lang="es-CL" sz="2600" dirty="0"/>
              <a:t>Perceptual </a:t>
            </a:r>
            <a:r>
              <a:rPr lang="es-CL" sz="2600" dirty="0" err="1"/>
              <a:t>Assimilation</a:t>
            </a:r>
            <a:r>
              <a:rPr lang="es-CL" sz="2600" dirty="0"/>
              <a:t> </a:t>
            </a:r>
            <a:r>
              <a:rPr lang="es-CL" sz="2600" dirty="0" err="1"/>
              <a:t>Model</a:t>
            </a:r>
            <a:r>
              <a:rPr lang="es-CL" sz="2600" dirty="0"/>
              <a:t> (</a:t>
            </a:r>
            <a:r>
              <a:rPr lang="es-CL" sz="2600" dirty="0" err="1"/>
              <a:t>Best</a:t>
            </a:r>
            <a:r>
              <a:rPr lang="es-CL" sz="2600" dirty="0"/>
              <a:t>, 1995)</a:t>
            </a:r>
            <a:endParaRPr lang="es-ES" sz="2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L’interlangue</a:t>
            </a:r>
            <a:r>
              <a:rPr lang="es-CL" dirty="0"/>
              <a:t> </a:t>
            </a:r>
            <a:r>
              <a:rPr lang="es-CL" dirty="0" err="1"/>
              <a:t>phonétique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844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948264" y="3380656"/>
            <a:ext cx="127400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900" dirty="0" err="1"/>
              <a:t>Production</a:t>
            </a:r>
            <a:endParaRPr lang="es-ES" sz="1900" dirty="0"/>
          </a:p>
        </p:txBody>
      </p:sp>
      <p:sp>
        <p:nvSpPr>
          <p:cNvPr id="3" name="2 Elipse"/>
          <p:cNvSpPr/>
          <p:nvPr/>
        </p:nvSpPr>
        <p:spPr>
          <a:xfrm>
            <a:off x="3851920" y="2420888"/>
            <a:ext cx="2304256" cy="2304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INTERLANGUE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9632" y="1916833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dirty="0" err="1">
                <a:solidFill>
                  <a:schemeClr val="tx1"/>
                </a:solidFill>
              </a:rPr>
              <a:t>Influence</a:t>
            </a:r>
            <a:r>
              <a:rPr lang="es-CL" dirty="0">
                <a:solidFill>
                  <a:schemeClr val="tx1"/>
                </a:solidFill>
              </a:rPr>
              <a:t> de la L1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59632" y="3068961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dirty="0" err="1">
                <a:solidFill>
                  <a:schemeClr val="tx1"/>
                </a:solidFill>
              </a:rPr>
              <a:t>Règles</a:t>
            </a:r>
            <a:r>
              <a:rPr lang="es-CL" dirty="0">
                <a:solidFill>
                  <a:schemeClr val="tx1"/>
                </a:solidFill>
              </a:rPr>
              <a:t> de la L2</a:t>
            </a:r>
            <a:r>
              <a:rPr lang="es-CL" dirty="0"/>
              <a:t> </a:t>
            </a:r>
            <a:r>
              <a:rPr lang="es-CL" dirty="0" err="1">
                <a:solidFill>
                  <a:schemeClr val="tx1"/>
                </a:solidFill>
              </a:rPr>
              <a:t>apprises</a:t>
            </a:r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s-CL" dirty="0" err="1">
                <a:solidFill>
                  <a:schemeClr val="tx1"/>
                </a:solidFill>
              </a:rPr>
              <a:t>explicitement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4221089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dirty="0" err="1">
                <a:solidFill>
                  <a:schemeClr val="tx1"/>
                </a:solidFill>
              </a:rPr>
              <a:t>Règles</a:t>
            </a:r>
            <a:r>
              <a:rPr lang="es-CL" dirty="0">
                <a:solidFill>
                  <a:schemeClr val="tx1"/>
                </a:solidFill>
              </a:rPr>
              <a:t> de la L2</a:t>
            </a:r>
            <a:r>
              <a:rPr lang="es-CL" dirty="0"/>
              <a:t> </a:t>
            </a:r>
            <a:r>
              <a:rPr lang="es-CL" dirty="0" err="1">
                <a:solidFill>
                  <a:schemeClr val="tx1"/>
                </a:solidFill>
              </a:rPr>
              <a:t>inférées</a:t>
            </a:r>
            <a:r>
              <a:rPr lang="es-CL" dirty="0">
                <a:solidFill>
                  <a:schemeClr val="tx1"/>
                </a:solidFill>
              </a:rPr>
              <a:t> </a:t>
            </a:r>
            <a:r>
              <a:rPr lang="es-CL" dirty="0" err="1">
                <a:solidFill>
                  <a:schemeClr val="tx1"/>
                </a:solidFill>
              </a:rPr>
              <a:t>implicitement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7" name="6 Conector recto de flecha"/>
          <p:cNvCxnSpPr>
            <a:stCxn id="4" idx="3"/>
            <a:endCxn id="3" idx="2"/>
          </p:cNvCxnSpPr>
          <p:nvPr/>
        </p:nvCxnSpPr>
        <p:spPr>
          <a:xfrm>
            <a:off x="3275856" y="2420889"/>
            <a:ext cx="576064" cy="1152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>
            <a:stCxn id="5" idx="3"/>
            <a:endCxn id="3" idx="2"/>
          </p:cNvCxnSpPr>
          <p:nvPr/>
        </p:nvCxnSpPr>
        <p:spPr>
          <a:xfrm flipV="1">
            <a:off x="3275856" y="3573016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>
            <a:stCxn id="6" idx="3"/>
            <a:endCxn id="3" idx="2"/>
          </p:cNvCxnSpPr>
          <p:nvPr/>
        </p:nvCxnSpPr>
        <p:spPr>
          <a:xfrm flipV="1">
            <a:off x="3275856" y="3573016"/>
            <a:ext cx="576064" cy="1152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7977066" y="3767744"/>
            <a:ext cx="2" cy="261358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 flipV="1">
            <a:off x="467544" y="6381328"/>
            <a:ext cx="7509524" cy="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angular"/>
          <p:cNvCxnSpPr>
            <a:endCxn id="5" idx="1"/>
          </p:cNvCxnSpPr>
          <p:nvPr/>
        </p:nvCxnSpPr>
        <p:spPr>
          <a:xfrm rot="5400000" flipH="1" flipV="1">
            <a:off x="-540567" y="4581129"/>
            <a:ext cx="2808311" cy="792088"/>
          </a:xfrm>
          <a:prstGeom prst="bentConnector2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Abrir llave"/>
          <p:cNvSpPr/>
          <p:nvPr/>
        </p:nvSpPr>
        <p:spPr>
          <a:xfrm rot="5400000">
            <a:off x="2920556" y="-393753"/>
            <a:ext cx="360040" cy="3685067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Abrir llave"/>
          <p:cNvSpPr/>
          <p:nvPr/>
        </p:nvSpPr>
        <p:spPr>
          <a:xfrm rot="5400000">
            <a:off x="6274535" y="-73732"/>
            <a:ext cx="360040" cy="304502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"/>
          <p:cNvCxnSpPr/>
          <p:nvPr/>
        </p:nvCxnSpPr>
        <p:spPr>
          <a:xfrm flipH="1">
            <a:off x="7236296" y="3789040"/>
            <a:ext cx="2" cy="187220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863590" y="5661249"/>
            <a:ext cx="6372710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angular"/>
          <p:cNvCxnSpPr>
            <a:endCxn id="6" idx="1"/>
          </p:cNvCxnSpPr>
          <p:nvPr/>
        </p:nvCxnSpPr>
        <p:spPr>
          <a:xfrm rot="5400000" flipH="1" flipV="1">
            <a:off x="593560" y="4995176"/>
            <a:ext cx="936103" cy="396042"/>
          </a:xfrm>
          <a:prstGeom prst="bentConnector2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3" idx="6"/>
            <a:endCxn id="2" idx="1"/>
          </p:cNvCxnSpPr>
          <p:nvPr/>
        </p:nvCxnSpPr>
        <p:spPr>
          <a:xfrm>
            <a:off x="6156176" y="3573016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059832" y="5363924"/>
            <a:ext cx="404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i="1" dirty="0" err="1"/>
              <a:t>Observation</a:t>
            </a:r>
            <a:r>
              <a:rPr lang="es-CL" i="1" dirty="0"/>
              <a:t>, </a:t>
            </a:r>
            <a:r>
              <a:rPr lang="es-CL" i="1" dirty="0" err="1"/>
              <a:t>interaction</a:t>
            </a:r>
            <a:r>
              <a:rPr lang="es-CL" i="1" dirty="0"/>
              <a:t>, </a:t>
            </a:r>
            <a:r>
              <a:rPr lang="es-CL" i="1" dirty="0" err="1"/>
              <a:t>essai</a:t>
            </a:r>
            <a:r>
              <a:rPr lang="es-CL" i="1" dirty="0"/>
              <a:t> et </a:t>
            </a:r>
            <a:r>
              <a:rPr lang="es-CL" i="1" dirty="0" err="1"/>
              <a:t>erreur</a:t>
            </a:r>
            <a:r>
              <a:rPr lang="es-CL" i="1" dirty="0"/>
              <a:t>…</a:t>
            </a:r>
            <a:endParaRPr lang="es-ES" i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4016990" y="6084004"/>
            <a:ext cx="150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i="1" dirty="0" err="1"/>
              <a:t>Enseignement</a:t>
            </a:r>
            <a:endParaRPr lang="es-ES" i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324562" y="764704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Connaissances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032163" y="789179"/>
            <a:ext cx="84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Usages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4046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4196</TotalTime>
  <Words>1320</Words>
  <Application>Microsoft Office PowerPoint</Application>
  <PresentationFormat>Affichage à l'écran (4:3)</PresentationFormat>
  <Paragraphs>179</Paragraphs>
  <Slides>34</Slides>
  <Notes>0</Notes>
  <HiddenSlides>0</HiddenSlides>
  <MMClips>9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0" baseType="lpstr">
      <vt:lpstr>Arial</vt:lpstr>
      <vt:lpstr>Cambria</vt:lpstr>
      <vt:lpstr>Franklin Gothic Medium</vt:lpstr>
      <vt:lpstr>Wingdings</vt:lpstr>
      <vt:lpstr>Wingdings 2</vt:lpstr>
      <vt:lpstr>Cuadrícula</vt:lpstr>
      <vt:lpstr>La prosodie de l’interlangue d’apprenants d’anglais ayant comme L1  le français ou l’espagnol</vt:lpstr>
      <vt:lpstr>La prosodie de l’interlangue</vt:lpstr>
      <vt:lpstr>Présentation PowerPoint</vt:lpstr>
      <vt:lpstr>La prosodie</vt:lpstr>
      <vt:lpstr>L’interlangue</vt:lpstr>
      <vt:lpstr>L’interlangue</vt:lpstr>
      <vt:lpstr>L’interlangue phonétique</vt:lpstr>
      <vt:lpstr>L’interlangue phonétique</vt:lpstr>
      <vt:lpstr>Présentation PowerPoint</vt:lpstr>
      <vt:lpstr>Enregistrements et analyses</vt:lpstr>
      <vt:lpstr>Objectifs</vt:lpstr>
      <vt:lpstr>Hypothèses</vt:lpstr>
      <vt:lpstr>Momel: Modelling Melody</vt:lpstr>
      <vt:lpstr>Momel: Modelling Melody</vt:lpstr>
      <vt:lpstr>Intsint: International transcription system for intonation</vt:lpstr>
      <vt:lpstr>Présentation PowerPoint</vt:lpstr>
      <vt:lpstr>Momel: Modelling Melody</vt:lpstr>
      <vt:lpstr>Test 1</vt:lpstr>
      <vt:lpstr>Résultats préliminaires: Test 1</vt:lpstr>
      <vt:lpstr>Résultats préliminaires: Test 1</vt:lpstr>
      <vt:lpstr>Résultats préliminaires: Test 1</vt:lpstr>
      <vt:lpstr>Résultats préliminaires: Test 1</vt:lpstr>
      <vt:lpstr>Résultats préliminaires: Test 1</vt:lpstr>
      <vt:lpstr>Résultats préliminaires: Test 1</vt:lpstr>
      <vt:lpstr>Résultats préliminaires: Test 1</vt:lpstr>
      <vt:lpstr>Résultats préliminaires: Test 1</vt:lpstr>
      <vt:lpstr>Résultats préliminaires: Test 1</vt:lpstr>
      <vt:lpstr>Résultats préliminaires: Test 1</vt:lpstr>
      <vt:lpstr>Test 2</vt:lpstr>
      <vt:lpstr>Test 2</vt:lpstr>
      <vt:lpstr>Discussion</vt:lpstr>
      <vt:lpstr>Intérêt de l’étude de l’interlangue prosodique</vt:lpstr>
      <vt:lpstr>Enjeux pédagogiques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Contreras</dc:creator>
  <cp:lastModifiedBy>Leonardo Contreras</cp:lastModifiedBy>
  <cp:revision>141</cp:revision>
  <dcterms:created xsi:type="dcterms:W3CDTF">2016-06-27T12:59:22Z</dcterms:created>
  <dcterms:modified xsi:type="dcterms:W3CDTF">2017-09-27T18:01:08Z</dcterms:modified>
</cp:coreProperties>
</file>