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64" r:id="rId3"/>
    <p:sldId id="274" r:id="rId4"/>
    <p:sldId id="265" r:id="rId5"/>
    <p:sldId id="267" r:id="rId6"/>
    <p:sldId id="268" r:id="rId7"/>
    <p:sldId id="275" r:id="rId8"/>
    <p:sldId id="269" r:id="rId9"/>
    <p:sldId id="270" r:id="rId10"/>
    <p:sldId id="273" r:id="rId11"/>
    <p:sldId id="271" r:id="rId12"/>
    <p:sldId id="257" r:id="rId13"/>
    <p:sldId id="260" r:id="rId14"/>
    <p:sldId id="259" r:id="rId15"/>
    <p:sldId id="272" r:id="rId16"/>
    <p:sldId id="261" r:id="rId17"/>
    <p:sldId id="262" r:id="rId18"/>
    <p:sldId id="263" r:id="rId19"/>
    <p:sldId id="258" r:id="rId20"/>
  </p:sldIdLst>
  <p:sldSz cx="12192000" cy="6858000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3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6A674-3F55-4502-AEFF-FC9D992D93FA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6D0D4-69DD-40CA-9E4D-91FE590898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561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Point de vue d’un ingénieur : construction du visage d’un robot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6D0D4-69DD-40CA-9E4D-91FE590898F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6846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AU </a:t>
            </a:r>
            <a:r>
              <a:rPr lang="fr-FR" dirty="0"/>
              <a:t>n</a:t>
            </a:r>
            <a:r>
              <a:rPr lang="fr-FR" baseline="30000" dirty="0">
                <a:effectLst/>
              </a:rPr>
              <a:t>o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1, 6, 10, 15 et 23 sont dites « fiables » car difficiles à simuler volontairement par plus de 25 % de la population.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6D0D4-69DD-40CA-9E4D-91FE590898F0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0843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12001501" y="4846638"/>
            <a:ext cx="190500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12001501" y="0"/>
            <a:ext cx="190500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103632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C0AD7-DC51-4DF7-B1DA-81A25F52B60D}" type="datetimeFigureOut">
              <a:rPr lang="es-ES"/>
              <a:pPr>
                <a:defRPr/>
              </a:pPr>
              <a:t>15/06/2020</a:t>
            </a:fld>
            <a:endParaRPr lang="es-E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2838954-5219-4137-AB87-AFE0238DCEF0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8E44B-46FF-431F-AC01-332C95E5FA8F}" type="datetimeFigureOut">
              <a:rPr lang="es-ES"/>
              <a:pPr>
                <a:defRPr/>
              </a:pPr>
              <a:t>15/06/2020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BD99A-6B47-4B67-AD8C-FD6D453F9B6B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2917A-2293-4213-A236-5B2A1C0A9F67}" type="datetimeFigureOut">
              <a:rPr lang="es-ES"/>
              <a:pPr>
                <a:defRPr/>
              </a:pPr>
              <a:t>15/06/2020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7DF6C-1300-4327-B596-2CBB59A50776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10190923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2F4FE-AF12-4A68-9EAC-87DD33732875}" type="datetimeFigureOut">
              <a:rPr lang="es-ES"/>
              <a:pPr>
                <a:defRPr/>
              </a:pPr>
              <a:t>15/06/2020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E7691-CE77-4531-B355-B52595C686DD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1"/>
            <a:ext cx="103632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8DABD-8769-4BD6-AFA5-125FC159B6DF}" type="datetimeFigureOut">
              <a:rPr lang="es-ES"/>
              <a:pPr>
                <a:defRPr/>
              </a:pPr>
              <a:t>15/06/2020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E7DD4-1FE7-47BC-9380-B30604A99E96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10574965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0AD26-B3AD-47AF-9E82-E3D89F2AAB04}" type="datetimeFigureOut">
              <a:rPr lang="es-ES"/>
              <a:pPr>
                <a:defRPr/>
              </a:pPr>
              <a:t>15/06/2020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247D3-833E-443A-88F0-6B7CAAB9055F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0A0CB-6391-4B17-892D-8A7A2569E5EA}" type="datetimeFigureOut">
              <a:rPr lang="es-ES"/>
              <a:pPr>
                <a:defRPr/>
              </a:pPr>
              <a:t>15/06/2020</a:t>
            </a:fld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0B4EA-F577-4C9C-80C1-642EB6B5BE2B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10478955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D5AFA-EC6A-4D60-B3CB-935537463B0D}" type="datetimeFigureOut">
              <a:rPr lang="es-ES"/>
              <a:pPr>
                <a:defRPr/>
              </a:pPr>
              <a:t>15/06/2020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7BDF7-48C3-49FD-8A8D-1BED821CBA69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9E417-A4A7-4E6B-800F-277E75A2BAB0}" type="datetimeFigureOut">
              <a:rPr lang="es-ES"/>
              <a:pPr>
                <a:defRPr/>
              </a:pPr>
              <a:t>15/06/2020</a:t>
            </a:fld>
            <a:endParaRPr 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C6B8C-DAA8-4117-BAFC-D78B171A25AE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152718"/>
            <a:ext cx="10959008" cy="1371600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6A4D6-41C3-4EEC-A224-73ADD0030D30}" type="datetimeFigureOut">
              <a:rPr lang="es-ES"/>
              <a:pPr>
                <a:defRPr/>
              </a:pPr>
              <a:t>15/06/2020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EDEF6-D8A1-406C-B10C-25F015A5FFF9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12001501" y="4846638"/>
            <a:ext cx="190500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9"/>
          <p:cNvSpPr/>
          <p:nvPr/>
        </p:nvSpPr>
        <p:spPr>
          <a:xfrm>
            <a:off x="12001501" y="0"/>
            <a:ext cx="190500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5119A-0945-4379-8ACC-40E71A36210F}" type="datetimeFigureOut">
              <a:rPr lang="es-ES"/>
              <a:pPr>
                <a:defRPr/>
              </a:pPr>
              <a:t>15/06/2020</a:t>
            </a:fld>
            <a:endParaRPr lang="es-E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5D6858B-1812-4F30-9952-0C901A741554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21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752601"/>
            <a:ext cx="101600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0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74CFC8-CDEF-4C57-8817-FD237186D2F6}" type="datetimeFigureOut">
              <a:rPr lang="es-ES"/>
              <a:pPr>
                <a:defRPr/>
              </a:pPr>
              <a:t>15/06/2020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6"/>
            <a:ext cx="4572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188965" y="5824803"/>
            <a:ext cx="131603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C12141-9A06-43E9-9B2A-E1C031B661AB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12001501" y="0"/>
            <a:ext cx="190500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001501" y="1371600"/>
            <a:ext cx="190500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73" r:id="rId9"/>
    <p:sldLayoutId id="2147483664" r:id="rId10"/>
    <p:sldLayoutId id="21474836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Font typeface="Arial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aulekman.com/wp-content/uploads/2013/07/Analyzing-Nonverbal-Behabior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pi.nl/corpus/manuals/manual-elan_ug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tla.mpi.nl/tools/tla-tools/elan/download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981200" y="228600"/>
            <a:ext cx="7772400" cy="457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L" dirty="0"/>
              <a:t>ELAN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buFont typeface="Arial" pitchFamily="34" charset="0"/>
              <a:buNone/>
              <a:defRPr/>
            </a:pPr>
            <a:r>
              <a:rPr lang="es-CL" sz="2500" dirty="0" err="1"/>
              <a:t>Annotation</a:t>
            </a:r>
            <a:r>
              <a:rPr lang="es-CL" sz="2500" dirty="0"/>
              <a:t> et </a:t>
            </a:r>
            <a:r>
              <a:rPr lang="es-CL" sz="2500" dirty="0" err="1"/>
              <a:t>analyse</a:t>
            </a:r>
            <a:r>
              <a:rPr lang="es-CL" sz="2500" dirty="0"/>
              <a:t> des </a:t>
            </a:r>
            <a:r>
              <a:rPr lang="es-CL" sz="2500" dirty="0" err="1"/>
              <a:t>documents</a:t>
            </a:r>
            <a:r>
              <a:rPr lang="es-CL" sz="2500" dirty="0"/>
              <a:t> </a:t>
            </a:r>
            <a:r>
              <a:rPr lang="es-CL" sz="2500" dirty="0" err="1"/>
              <a:t>multimédia</a:t>
            </a:r>
            <a:endParaRPr lang="es-ES" sz="2500" dirty="0"/>
          </a:p>
        </p:txBody>
      </p:sp>
      <p:pic>
        <p:nvPicPr>
          <p:cNvPr id="13315" name="Picture 2" descr="http://www.ru.nl/publish/pages/684315/ela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0826" y="620713"/>
            <a:ext cx="251936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E9E439-2986-4512-9373-96A3CC48E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Annotation Gestuelle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83D5C4-DA75-4724-A7D8-DF921F9BA4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Exemples</a:t>
            </a:r>
          </a:p>
        </p:txBody>
      </p:sp>
    </p:spTree>
    <p:extLst>
      <p:ext uri="{BB962C8B-B14F-4D97-AF65-F5344CB8AC3E}">
        <p14:creationId xmlns:p14="http://schemas.microsoft.com/office/powerpoint/2010/main" val="548645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Niveaux</a:t>
            </a:r>
            <a:r>
              <a:rPr lang="es-CL" dirty="0"/>
              <a:t> de </a:t>
            </a:r>
            <a:r>
              <a:rPr lang="es-CL" dirty="0" err="1"/>
              <a:t>transcription</a:t>
            </a:r>
            <a:br>
              <a:rPr lang="es-CL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s-CL" sz="2600" dirty="0" err="1"/>
              <a:t>Lexique</a:t>
            </a:r>
            <a:r>
              <a:rPr lang="es-CL" sz="2600" dirty="0"/>
              <a:t> (</a:t>
            </a:r>
            <a:r>
              <a:rPr lang="es-CL" sz="2600" dirty="0" err="1"/>
              <a:t>orthographique</a:t>
            </a:r>
            <a:r>
              <a:rPr lang="es-CL" sz="2600" dirty="0"/>
              <a:t>)</a:t>
            </a:r>
          </a:p>
          <a:p>
            <a:pPr>
              <a:buFontTx/>
              <a:buChar char="-"/>
            </a:pPr>
            <a:r>
              <a:rPr lang="es-CL" sz="2600" dirty="0" err="1"/>
              <a:t>Morphologique</a:t>
            </a:r>
            <a:r>
              <a:rPr lang="es-CL" sz="2600" dirty="0"/>
              <a:t>/</a:t>
            </a:r>
            <a:r>
              <a:rPr lang="es-CL" sz="2600" dirty="0" err="1"/>
              <a:t>syntaxique</a:t>
            </a:r>
            <a:endParaRPr lang="es-CL" sz="2600" dirty="0"/>
          </a:p>
          <a:p>
            <a:pPr>
              <a:buFontTx/>
              <a:buChar char="-"/>
            </a:pPr>
            <a:r>
              <a:rPr lang="es-CL" sz="2600" dirty="0" err="1"/>
              <a:t>Phonétique</a:t>
            </a:r>
            <a:r>
              <a:rPr lang="es-CL" sz="2600" dirty="0"/>
              <a:t>/</a:t>
            </a:r>
            <a:r>
              <a:rPr lang="es-CL" sz="2600" dirty="0" err="1"/>
              <a:t>phonologique</a:t>
            </a:r>
            <a:endParaRPr lang="es-CL" sz="2600" dirty="0"/>
          </a:p>
          <a:p>
            <a:pPr>
              <a:buFontTx/>
              <a:buChar char="-"/>
            </a:pPr>
            <a:r>
              <a:rPr lang="es-CL" sz="2600" dirty="0" err="1"/>
              <a:t>Gestuelle</a:t>
            </a:r>
            <a:r>
              <a:rPr lang="es-CL" sz="2600" dirty="0"/>
              <a:t>:</a:t>
            </a:r>
          </a:p>
          <a:p>
            <a:pPr lvl="1">
              <a:buFontTx/>
              <a:buChar char="-"/>
            </a:pPr>
            <a:r>
              <a:rPr lang="es-CL" sz="2600" dirty="0" err="1"/>
              <a:t>Expressions</a:t>
            </a:r>
            <a:r>
              <a:rPr lang="es-CL" sz="2600" dirty="0"/>
              <a:t> faciales</a:t>
            </a:r>
          </a:p>
          <a:p>
            <a:pPr lvl="1">
              <a:buFontTx/>
              <a:buChar char="-"/>
            </a:pPr>
            <a:r>
              <a:rPr lang="es-CL" sz="2600" dirty="0"/>
              <a:t>Gestes (</a:t>
            </a:r>
            <a:r>
              <a:rPr lang="es-CL" sz="2600" dirty="0" err="1"/>
              <a:t>bras</a:t>
            </a:r>
            <a:r>
              <a:rPr lang="es-CL" sz="2600" dirty="0"/>
              <a:t>, </a:t>
            </a:r>
            <a:r>
              <a:rPr lang="es-CL" sz="2600" dirty="0" err="1"/>
              <a:t>mains</a:t>
            </a:r>
            <a:r>
              <a:rPr lang="es-CL" sz="2600" dirty="0"/>
              <a:t>, position du corps…)</a:t>
            </a:r>
          </a:p>
          <a:p>
            <a:pPr lvl="1">
              <a:buFontTx/>
              <a:buChar char="-"/>
            </a:pPr>
            <a:r>
              <a:rPr lang="es-CL" sz="26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87861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1" y="152400"/>
            <a:ext cx="7643813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L" b="1" dirty="0" err="1"/>
              <a:t>Codification</a:t>
            </a:r>
            <a:r>
              <a:rPr lang="es-CL" b="1" dirty="0"/>
              <a:t> du </a:t>
            </a:r>
            <a:r>
              <a:rPr lang="es-CL" b="1" dirty="0" err="1"/>
              <a:t>Visage</a:t>
            </a:r>
            <a:r>
              <a:rPr lang="es-CL" b="1" dirty="0"/>
              <a:t> </a:t>
            </a:r>
            <a:r>
              <a:rPr lang="es-CL" dirty="0">
                <a:latin typeface="+mn-lt"/>
              </a:rPr>
              <a:t>: </a:t>
            </a:r>
            <a:br>
              <a:rPr lang="es-CL" dirty="0">
                <a:latin typeface="+mn-lt"/>
              </a:rPr>
            </a:br>
            <a:r>
              <a:rPr lang="es-CL" dirty="0">
                <a:latin typeface="+mn-lt"/>
              </a:rPr>
              <a:t>FACS (</a:t>
            </a:r>
            <a:r>
              <a:rPr lang="es-CL" dirty="0" err="1">
                <a:latin typeface="+mn-lt"/>
              </a:rPr>
              <a:t>Ekman</a:t>
            </a:r>
            <a:r>
              <a:rPr lang="es-CL" dirty="0">
                <a:latin typeface="+mn-lt"/>
              </a:rPr>
              <a:t> et Friesen, 1976)</a:t>
            </a:r>
            <a:endParaRPr lang="es-ES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 fontScale="25000" lnSpcReduction="20000"/>
          </a:bodyPr>
          <a:lstStyle/>
          <a:p>
            <a:pPr marL="0" indent="0" algn="just" eaLnBrk="1" fontAlgn="auto" hangingPunct="1">
              <a:defRPr/>
            </a:pPr>
            <a:r>
              <a:rPr lang="en-US" sz="12000" dirty="0"/>
              <a:t>Facial action coding system</a:t>
            </a:r>
          </a:p>
          <a:p>
            <a:pPr marL="0" indent="0" algn="just" eaLnBrk="1" fontAlgn="auto" hangingPunct="1">
              <a:defRPr/>
            </a:pPr>
            <a:r>
              <a:rPr lang="en-US" sz="12000" b="0" dirty="0"/>
              <a:t>“Based on empirical findings, FACS includes 44 [</a:t>
            </a:r>
            <a:r>
              <a:rPr lang="en-US" sz="12000" b="0" dirty="0" err="1"/>
              <a:t>actuellement</a:t>
            </a:r>
            <a:r>
              <a:rPr lang="en-US" sz="12000" b="0" dirty="0"/>
              <a:t> plus de 60] visibly discriminable component facial behaviors which, singly or in combination, account for all visible facial movement. Within FACS, the component behaviors are called Action Units, or </a:t>
            </a:r>
            <a:r>
              <a:rPr lang="en-US" sz="12000" b="0" dirty="0" err="1"/>
              <a:t>AUs.</a:t>
            </a:r>
            <a:r>
              <a:rPr lang="en-US" sz="12000" b="0" dirty="0"/>
              <a:t> AUs are </a:t>
            </a:r>
            <a:r>
              <a:rPr lang="en-US" sz="12000" b="0" dirty="0" err="1"/>
              <a:t>scoreable</a:t>
            </a:r>
            <a:r>
              <a:rPr lang="en-US" sz="12000" b="0" dirty="0"/>
              <a:t> according to five-point intensity ratings [A, B, C, D et E].”</a:t>
            </a:r>
          </a:p>
          <a:p>
            <a:pPr marL="0" indent="0" algn="just" eaLnBrk="1" fontAlgn="auto" hangingPunct="1">
              <a:defRPr/>
            </a:pPr>
            <a:r>
              <a:rPr lang="en-US" sz="4200" dirty="0"/>
              <a:t>(pp. 159-160)</a:t>
            </a:r>
            <a:endParaRPr lang="en-US" dirty="0"/>
          </a:p>
          <a:p>
            <a:pPr marL="0" indent="0" eaLnBrk="1" fontAlgn="auto" hangingPunct="1">
              <a:defRPr/>
            </a:pPr>
            <a:endParaRPr lang="en-US" dirty="0"/>
          </a:p>
          <a:p>
            <a:pPr marL="0" indent="0" eaLnBrk="1" fontAlgn="auto" hangingPunct="1">
              <a:defRPr/>
            </a:pPr>
            <a:r>
              <a:rPr lang="en-US" sz="4800" dirty="0"/>
              <a:t>Matsumoto, D., Ekman, P., &amp; </a:t>
            </a:r>
            <a:r>
              <a:rPr lang="en-US" sz="4800" dirty="0" err="1"/>
              <a:t>Fridlund</a:t>
            </a:r>
            <a:r>
              <a:rPr lang="en-US" sz="4800" dirty="0"/>
              <a:t>, A. (1991). </a:t>
            </a:r>
            <a:r>
              <a:rPr lang="en-US" sz="4800" u="sng" dirty="0"/>
              <a:t>Analyzing Nonverbal Behavior</a:t>
            </a:r>
            <a:r>
              <a:rPr lang="en-US" sz="4800" dirty="0"/>
              <a:t>. In </a:t>
            </a:r>
            <a:r>
              <a:rPr lang="en-US" sz="4800" dirty="0" err="1"/>
              <a:t>Dowrick</a:t>
            </a:r>
            <a:r>
              <a:rPr lang="en-US" sz="4800" dirty="0"/>
              <a:t>, P. W. (Ed.), Practical Guide to Using Video in the Behavioral Sciences (pp. 153-165). New York: John Wiley &amp; Sons, Inc.</a:t>
            </a:r>
          </a:p>
          <a:p>
            <a:pPr marL="0" indent="0" eaLnBrk="1" fontAlgn="auto" hangingPunct="1">
              <a:defRPr/>
            </a:pPr>
            <a:r>
              <a:rPr lang="es-ES" sz="4800" dirty="0">
                <a:hlinkClick r:id="rId2"/>
              </a:rPr>
              <a:t>https://www.paulekman.com/wp-content/uploads/2013/07/Analyzing-Nonverbal-Behabior.pdf</a:t>
            </a:r>
            <a:endParaRPr lang="es-ES" sz="4800" dirty="0"/>
          </a:p>
          <a:p>
            <a:pPr marL="0" indent="0" eaLnBrk="1" fontAlgn="auto" hangingPunct="1">
              <a:defRPr/>
            </a:pPr>
            <a:endParaRPr lang="es-E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1" y="185738"/>
            <a:ext cx="7643813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L" dirty="0" err="1"/>
              <a:t>Exemples</a:t>
            </a:r>
            <a:r>
              <a:rPr lang="es-CL" dirty="0"/>
              <a:t> des AU</a:t>
            </a:r>
            <a:br>
              <a:rPr lang="es-CL" dirty="0"/>
            </a:b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7576008"/>
              </p:ext>
            </p:extLst>
          </p:nvPr>
        </p:nvGraphicFramePr>
        <p:xfrm>
          <a:off x="1992313" y="1557339"/>
          <a:ext cx="7632846" cy="484722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720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4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6878">
                <a:tc>
                  <a:txBody>
                    <a:bodyPr/>
                    <a:lstStyle/>
                    <a:p>
                      <a:pPr algn="l"/>
                      <a:r>
                        <a:rPr lang="es-ES" sz="1500" dirty="0">
                          <a:effectLst/>
                        </a:rPr>
                        <a:t>N° AU</a:t>
                      </a:r>
                      <a:endParaRPr lang="es-ES" sz="1500" b="1" dirty="0">
                        <a:effectLst/>
                      </a:endParaRPr>
                    </a:p>
                  </a:txBody>
                  <a:tcPr marL="21971" marR="48061" marT="10985" marB="1098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500" dirty="0" err="1">
                          <a:effectLst/>
                        </a:rPr>
                        <a:t>Nom</a:t>
                      </a:r>
                      <a:r>
                        <a:rPr lang="es-ES" sz="1500" dirty="0">
                          <a:effectLst/>
                        </a:rPr>
                        <a:t> de la FACS</a:t>
                      </a:r>
                      <a:endParaRPr lang="es-ES" sz="1500" b="1" dirty="0">
                        <a:effectLst/>
                      </a:endParaRPr>
                    </a:p>
                  </a:txBody>
                  <a:tcPr marL="21971" marR="48061" marT="10985" marB="1098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500" dirty="0">
                          <a:effectLst/>
                        </a:rPr>
                        <a:t>Base </a:t>
                      </a:r>
                      <a:r>
                        <a:rPr lang="es-ES" sz="1500" dirty="0" err="1">
                          <a:effectLst/>
                        </a:rPr>
                        <a:t>musculaire</a:t>
                      </a:r>
                      <a:endParaRPr lang="es-ES" sz="1500" b="1" dirty="0">
                        <a:effectLst/>
                      </a:endParaRPr>
                    </a:p>
                  </a:txBody>
                  <a:tcPr marL="21971" marR="48061" marT="10985" marB="1098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878">
                <a:tc>
                  <a:txBody>
                    <a:bodyPr/>
                    <a:lstStyle/>
                    <a:p>
                      <a:r>
                        <a:rPr lang="es-ES" sz="1500" dirty="0">
                          <a:effectLst/>
                        </a:rPr>
                        <a:t>0</a:t>
                      </a:r>
                    </a:p>
                  </a:txBody>
                  <a:tcPr marL="21971" marR="21971" marT="10985" marB="10985" anchor="ctr"/>
                </a:tc>
                <a:tc>
                  <a:txBody>
                    <a:bodyPr/>
                    <a:lstStyle/>
                    <a:p>
                      <a:r>
                        <a:rPr lang="es-ES" sz="1500" dirty="0" err="1">
                          <a:effectLst/>
                        </a:rPr>
                        <a:t>Visage</a:t>
                      </a:r>
                      <a:r>
                        <a:rPr lang="es-ES" sz="1500" dirty="0">
                          <a:effectLst/>
                        </a:rPr>
                        <a:t> </a:t>
                      </a:r>
                      <a:r>
                        <a:rPr lang="es-ES" sz="1500" dirty="0" err="1">
                          <a:effectLst/>
                        </a:rPr>
                        <a:t>neutre</a:t>
                      </a:r>
                      <a:endParaRPr lang="es-ES" sz="1500" dirty="0">
                        <a:effectLst/>
                      </a:endParaRPr>
                    </a:p>
                  </a:txBody>
                  <a:tcPr marL="21971" marR="21971" marT="10985" marB="10985" anchor="ctr"/>
                </a:tc>
                <a:tc>
                  <a:txBody>
                    <a:bodyPr/>
                    <a:lstStyle/>
                    <a:p>
                      <a:r>
                        <a:rPr lang="es-CL" sz="1500" dirty="0">
                          <a:effectLst/>
                        </a:rPr>
                        <a:t>-</a:t>
                      </a:r>
                      <a:endParaRPr lang="es-ES" sz="1500" dirty="0">
                        <a:effectLst/>
                      </a:endParaRPr>
                    </a:p>
                  </a:txBody>
                  <a:tcPr marL="21971" marR="21971" marT="10985" marB="1098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1056">
                <a:tc>
                  <a:txBody>
                    <a:bodyPr/>
                    <a:lstStyle/>
                    <a:p>
                      <a:r>
                        <a:rPr lang="es-ES" sz="1500">
                          <a:effectLst/>
                        </a:rPr>
                        <a:t>1</a:t>
                      </a:r>
                    </a:p>
                  </a:txBody>
                  <a:tcPr marL="21971" marR="21971" marT="10985" marB="10985" anchor="ctr"/>
                </a:tc>
                <a:tc>
                  <a:txBody>
                    <a:bodyPr/>
                    <a:lstStyle/>
                    <a:p>
                      <a:r>
                        <a:rPr lang="fr-FR" sz="1500" dirty="0">
                          <a:effectLst/>
                        </a:rPr>
                        <a:t>Remontée de la partie interne des sourcils</a:t>
                      </a:r>
                    </a:p>
                  </a:txBody>
                  <a:tcPr marL="21971" marR="21971" marT="10985" marB="10985" anchor="ctr"/>
                </a:tc>
                <a:tc>
                  <a:txBody>
                    <a:bodyPr/>
                    <a:lstStyle/>
                    <a:p>
                      <a:r>
                        <a:rPr lang="es-ES" sz="1500" dirty="0" err="1">
                          <a:effectLst/>
                        </a:rPr>
                        <a:t>frontalis</a:t>
                      </a:r>
                      <a:r>
                        <a:rPr lang="es-ES" sz="1500" dirty="0">
                          <a:effectLst/>
                        </a:rPr>
                        <a:t> (</a:t>
                      </a:r>
                      <a:r>
                        <a:rPr lang="es-ES" sz="1500" dirty="0" err="1">
                          <a:effectLst/>
                        </a:rPr>
                        <a:t>pars</a:t>
                      </a:r>
                      <a:r>
                        <a:rPr lang="es-ES" sz="1500" dirty="0">
                          <a:effectLst/>
                        </a:rPr>
                        <a:t> </a:t>
                      </a:r>
                      <a:r>
                        <a:rPr lang="es-ES" sz="1500" dirty="0" err="1">
                          <a:effectLst/>
                        </a:rPr>
                        <a:t>medialis</a:t>
                      </a:r>
                      <a:r>
                        <a:rPr lang="es-ES" sz="1500" dirty="0">
                          <a:effectLst/>
                        </a:rPr>
                        <a:t>)</a:t>
                      </a:r>
                    </a:p>
                  </a:txBody>
                  <a:tcPr marL="21971" marR="21971" marT="10985" marB="1098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535">
                <a:tc>
                  <a:txBody>
                    <a:bodyPr/>
                    <a:lstStyle/>
                    <a:p>
                      <a:r>
                        <a:rPr lang="es-ES" sz="1500">
                          <a:effectLst/>
                        </a:rPr>
                        <a:t>2</a:t>
                      </a:r>
                    </a:p>
                  </a:txBody>
                  <a:tcPr marL="21971" marR="21971" marT="10985" marB="10985" anchor="ctr"/>
                </a:tc>
                <a:tc>
                  <a:txBody>
                    <a:bodyPr/>
                    <a:lstStyle/>
                    <a:p>
                      <a:r>
                        <a:rPr lang="fr-FR" sz="1500" dirty="0">
                          <a:effectLst/>
                        </a:rPr>
                        <a:t>Remontée de la partie externe des sourcils</a:t>
                      </a:r>
                    </a:p>
                  </a:txBody>
                  <a:tcPr marL="21971" marR="21971" marT="10985" marB="10985" anchor="ctr"/>
                </a:tc>
                <a:tc>
                  <a:txBody>
                    <a:bodyPr/>
                    <a:lstStyle/>
                    <a:p>
                      <a:r>
                        <a:rPr lang="es-ES" sz="1500" dirty="0" err="1">
                          <a:effectLst/>
                        </a:rPr>
                        <a:t>frontalis</a:t>
                      </a:r>
                      <a:r>
                        <a:rPr lang="es-ES" sz="1500" dirty="0">
                          <a:effectLst/>
                        </a:rPr>
                        <a:t> (</a:t>
                      </a:r>
                      <a:r>
                        <a:rPr lang="es-ES" sz="1500" dirty="0" err="1">
                          <a:effectLst/>
                        </a:rPr>
                        <a:t>pars</a:t>
                      </a:r>
                      <a:r>
                        <a:rPr lang="es-ES" sz="1500" dirty="0">
                          <a:effectLst/>
                        </a:rPr>
                        <a:t> </a:t>
                      </a:r>
                      <a:r>
                        <a:rPr lang="es-ES" sz="1500" dirty="0" err="1">
                          <a:effectLst/>
                        </a:rPr>
                        <a:t>lateralis</a:t>
                      </a:r>
                      <a:r>
                        <a:rPr lang="es-ES" sz="1500" dirty="0">
                          <a:effectLst/>
                        </a:rPr>
                        <a:t>)</a:t>
                      </a:r>
                    </a:p>
                  </a:txBody>
                  <a:tcPr marL="21971" marR="21971" marT="10985" marB="1098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3276">
                <a:tc>
                  <a:txBody>
                    <a:bodyPr/>
                    <a:lstStyle/>
                    <a:p>
                      <a:r>
                        <a:rPr lang="es-ES" sz="1500">
                          <a:effectLst/>
                        </a:rPr>
                        <a:t>4</a:t>
                      </a:r>
                    </a:p>
                  </a:txBody>
                  <a:tcPr marL="21971" marR="21971" marT="10985" marB="10985" anchor="ctr"/>
                </a:tc>
                <a:tc>
                  <a:txBody>
                    <a:bodyPr/>
                    <a:lstStyle/>
                    <a:p>
                      <a:r>
                        <a:rPr lang="fr-FR" sz="1500" dirty="0">
                          <a:effectLst/>
                        </a:rPr>
                        <a:t>Abaissement et rapprochement des sourcils</a:t>
                      </a:r>
                    </a:p>
                  </a:txBody>
                  <a:tcPr marL="21971" marR="21971" marT="10985" marB="10985" anchor="ctr"/>
                </a:tc>
                <a:tc>
                  <a:txBody>
                    <a:bodyPr/>
                    <a:lstStyle/>
                    <a:p>
                      <a:r>
                        <a:rPr lang="es-ES" sz="1500" u="none" strike="noStrike" dirty="0">
                          <a:effectLst/>
                        </a:rPr>
                        <a:t>muscle </a:t>
                      </a:r>
                      <a:r>
                        <a:rPr lang="es-ES" sz="1500" u="none" strike="noStrike" dirty="0" err="1">
                          <a:effectLst/>
                        </a:rPr>
                        <a:t>pyramidal</a:t>
                      </a:r>
                      <a:r>
                        <a:rPr lang="es-ES" sz="1500" u="none" dirty="0">
                          <a:effectLst/>
                        </a:rPr>
                        <a:t>, </a:t>
                      </a:r>
                      <a:r>
                        <a:rPr lang="es-ES" sz="1500" u="none" dirty="0" err="1">
                          <a:effectLst/>
                        </a:rPr>
                        <a:t>depressor</a:t>
                      </a:r>
                      <a:r>
                        <a:rPr lang="es-ES" sz="1500" u="none" dirty="0">
                          <a:effectLst/>
                        </a:rPr>
                        <a:t> </a:t>
                      </a:r>
                      <a:r>
                        <a:rPr lang="es-ES" sz="1500" u="none" dirty="0" err="1">
                          <a:effectLst/>
                        </a:rPr>
                        <a:t>supercilii</a:t>
                      </a:r>
                      <a:r>
                        <a:rPr lang="es-ES" sz="1500" u="none" dirty="0">
                          <a:effectLst/>
                        </a:rPr>
                        <a:t>, </a:t>
                      </a:r>
                      <a:r>
                        <a:rPr lang="es-ES" sz="1500" u="none" strike="noStrike" dirty="0">
                          <a:effectLst/>
                        </a:rPr>
                        <a:t>corrugator </a:t>
                      </a:r>
                      <a:r>
                        <a:rPr lang="es-ES" sz="1500" u="none" strike="noStrike" dirty="0" err="1">
                          <a:effectLst/>
                        </a:rPr>
                        <a:t>supercilii</a:t>
                      </a:r>
                      <a:endParaRPr lang="es-ES" sz="1500" i="1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1971" marR="21971" marT="10985" marB="1098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2192">
                <a:tc>
                  <a:txBody>
                    <a:bodyPr/>
                    <a:lstStyle/>
                    <a:p>
                      <a:r>
                        <a:rPr lang="es-ES" sz="1500">
                          <a:effectLst/>
                        </a:rPr>
                        <a:t>5</a:t>
                      </a:r>
                    </a:p>
                  </a:txBody>
                  <a:tcPr marL="21971" marR="21971" marT="10985" marB="10985" anchor="ctr"/>
                </a:tc>
                <a:tc>
                  <a:txBody>
                    <a:bodyPr/>
                    <a:lstStyle/>
                    <a:p>
                      <a:r>
                        <a:rPr lang="fr-FR" sz="1500" dirty="0">
                          <a:effectLst/>
                        </a:rPr>
                        <a:t>Ouverture entre la paupière supérieure et les sourcils</a:t>
                      </a:r>
                    </a:p>
                  </a:txBody>
                  <a:tcPr marL="21971" marR="21971" marT="10985" marB="10985" anchor="ctr"/>
                </a:tc>
                <a:tc>
                  <a:txBody>
                    <a:bodyPr/>
                    <a:lstStyle/>
                    <a:p>
                      <a:r>
                        <a:rPr lang="es-ES" sz="1500" u="none" strike="noStrike" dirty="0">
                          <a:effectLst/>
                        </a:rPr>
                        <a:t>Muscle orbiculaire de </a:t>
                      </a:r>
                      <a:r>
                        <a:rPr lang="es-ES" sz="1500" u="none" strike="noStrike" dirty="0" err="1">
                          <a:effectLst/>
                        </a:rPr>
                        <a:t>l'œil</a:t>
                      </a:r>
                      <a:endParaRPr lang="es-ES" sz="150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1971" marR="21971" marT="10985" marB="1098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9535">
                <a:tc>
                  <a:txBody>
                    <a:bodyPr/>
                    <a:lstStyle/>
                    <a:p>
                      <a:r>
                        <a:rPr lang="es-ES" sz="1500">
                          <a:effectLst/>
                        </a:rPr>
                        <a:t>6</a:t>
                      </a:r>
                    </a:p>
                  </a:txBody>
                  <a:tcPr marL="21971" marR="21971" marT="10985" marB="10985" anchor="ctr"/>
                </a:tc>
                <a:tc>
                  <a:txBody>
                    <a:bodyPr/>
                    <a:lstStyle/>
                    <a:p>
                      <a:r>
                        <a:rPr lang="es-ES" sz="1500" dirty="0" err="1">
                          <a:effectLst/>
                        </a:rPr>
                        <a:t>Remontée</a:t>
                      </a:r>
                      <a:r>
                        <a:rPr lang="es-ES" sz="1500" dirty="0">
                          <a:effectLst/>
                        </a:rPr>
                        <a:t> des </a:t>
                      </a:r>
                      <a:r>
                        <a:rPr lang="es-ES" sz="1500" dirty="0" err="1">
                          <a:effectLst/>
                        </a:rPr>
                        <a:t>joues</a:t>
                      </a:r>
                      <a:endParaRPr lang="es-ES" sz="1500" dirty="0">
                        <a:effectLst/>
                      </a:endParaRPr>
                    </a:p>
                  </a:txBody>
                  <a:tcPr marL="21971" marR="21971" marT="10985" marB="10985" anchor="ctr"/>
                </a:tc>
                <a:tc>
                  <a:txBody>
                    <a:bodyPr/>
                    <a:lstStyle/>
                    <a:p>
                      <a:r>
                        <a:rPr lang="fr-FR" sz="1500" u="none" strike="noStrike" dirty="0">
                          <a:effectLst/>
                        </a:rPr>
                        <a:t>Muscle orbiculaire de l'œil</a:t>
                      </a:r>
                      <a:r>
                        <a:rPr lang="fr-FR" sz="1500" u="none" dirty="0">
                          <a:effectLst/>
                        </a:rPr>
                        <a:t> (pars </a:t>
                      </a:r>
                      <a:r>
                        <a:rPr lang="fr-FR" sz="1500" u="none" dirty="0" err="1">
                          <a:effectLst/>
                        </a:rPr>
                        <a:t>orbitalis</a:t>
                      </a:r>
                      <a:r>
                        <a:rPr lang="fr-FR" sz="1500" u="none" dirty="0">
                          <a:effectLst/>
                        </a:rPr>
                        <a:t>)</a:t>
                      </a:r>
                      <a:endParaRPr lang="fr-FR" sz="150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1971" marR="21971" marT="10985" marB="1098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9535">
                <a:tc>
                  <a:txBody>
                    <a:bodyPr/>
                    <a:lstStyle/>
                    <a:p>
                      <a:r>
                        <a:rPr lang="es-ES" sz="1500">
                          <a:effectLst/>
                        </a:rPr>
                        <a:t>7</a:t>
                      </a:r>
                    </a:p>
                  </a:txBody>
                  <a:tcPr marL="21971" marR="21971" marT="10985" marB="10985" anchor="ctr"/>
                </a:tc>
                <a:tc>
                  <a:txBody>
                    <a:bodyPr/>
                    <a:lstStyle/>
                    <a:p>
                      <a:r>
                        <a:rPr lang="es-ES" sz="1500" dirty="0" err="1">
                          <a:effectLst/>
                        </a:rPr>
                        <a:t>Tension</a:t>
                      </a:r>
                      <a:r>
                        <a:rPr lang="es-ES" sz="1500" dirty="0">
                          <a:effectLst/>
                        </a:rPr>
                        <a:t> de la </a:t>
                      </a:r>
                      <a:r>
                        <a:rPr lang="es-ES" sz="1500" dirty="0" err="1">
                          <a:effectLst/>
                        </a:rPr>
                        <a:t>paupière</a:t>
                      </a:r>
                      <a:endParaRPr lang="es-ES" sz="1500" dirty="0">
                        <a:effectLst/>
                      </a:endParaRPr>
                    </a:p>
                  </a:txBody>
                  <a:tcPr marL="21971" marR="21971" marT="10985" marB="10985" anchor="ctr"/>
                </a:tc>
                <a:tc>
                  <a:txBody>
                    <a:bodyPr/>
                    <a:lstStyle/>
                    <a:p>
                      <a:r>
                        <a:rPr lang="fr-FR" sz="1500" u="none" strike="noStrike" dirty="0">
                          <a:effectLst/>
                        </a:rPr>
                        <a:t>Muscle orbiculaire de l'œil</a:t>
                      </a:r>
                      <a:r>
                        <a:rPr lang="fr-FR" sz="1500" u="none" dirty="0">
                          <a:effectLst/>
                        </a:rPr>
                        <a:t> (pars </a:t>
                      </a:r>
                      <a:r>
                        <a:rPr lang="fr-FR" sz="1500" u="none" dirty="0" err="1">
                          <a:effectLst/>
                        </a:rPr>
                        <a:t>palpebralis</a:t>
                      </a:r>
                      <a:r>
                        <a:rPr lang="fr-FR" sz="1500" u="none" dirty="0">
                          <a:effectLst/>
                        </a:rPr>
                        <a:t>)</a:t>
                      </a:r>
                      <a:endParaRPr lang="fr-FR" sz="150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1971" marR="21971" marT="10985" marB="1098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9535">
                <a:tc>
                  <a:txBody>
                    <a:bodyPr/>
                    <a:lstStyle/>
                    <a:p>
                      <a:r>
                        <a:rPr lang="es-ES" sz="1500">
                          <a:effectLst/>
                        </a:rPr>
                        <a:t>8</a:t>
                      </a:r>
                    </a:p>
                  </a:txBody>
                  <a:tcPr marL="21971" marR="21971" marT="10985" marB="10985" anchor="ctr"/>
                </a:tc>
                <a:tc>
                  <a:txBody>
                    <a:bodyPr/>
                    <a:lstStyle/>
                    <a:p>
                      <a:r>
                        <a:rPr lang="es-ES" sz="1500">
                          <a:effectLst/>
                        </a:rPr>
                        <a:t>Lèvres collées</a:t>
                      </a:r>
                    </a:p>
                  </a:txBody>
                  <a:tcPr marL="21971" marR="21971" marT="10985" marB="10985" anchor="ctr"/>
                </a:tc>
                <a:tc>
                  <a:txBody>
                    <a:bodyPr/>
                    <a:lstStyle/>
                    <a:p>
                      <a:r>
                        <a:rPr lang="fr-FR" sz="1500" u="none" strike="noStrike" dirty="0">
                          <a:effectLst/>
                        </a:rPr>
                        <a:t>Muscle orbiculaire de la bouche</a:t>
                      </a:r>
                      <a:endParaRPr lang="fr-FR" sz="150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1971" marR="21971" marT="10985" marB="1098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9535">
                <a:tc>
                  <a:txBody>
                    <a:bodyPr/>
                    <a:lstStyle/>
                    <a:p>
                      <a:r>
                        <a:rPr lang="es-ES" sz="1500">
                          <a:effectLst/>
                        </a:rPr>
                        <a:t>9</a:t>
                      </a:r>
                    </a:p>
                  </a:txBody>
                  <a:tcPr marL="21971" marR="21971" marT="10985" marB="10985" anchor="ctr"/>
                </a:tc>
                <a:tc>
                  <a:txBody>
                    <a:bodyPr/>
                    <a:lstStyle/>
                    <a:p>
                      <a:r>
                        <a:rPr lang="fr-FR" sz="1500">
                          <a:effectLst/>
                        </a:rPr>
                        <a:t>Plissement de la peau du nez vers le haut</a:t>
                      </a:r>
                    </a:p>
                  </a:txBody>
                  <a:tcPr marL="21971" marR="21971" marT="10985" marB="10985" anchor="ctr"/>
                </a:tc>
                <a:tc>
                  <a:txBody>
                    <a:bodyPr/>
                    <a:lstStyle/>
                    <a:p>
                      <a:r>
                        <a:rPr lang="es-ES" sz="1500" u="none" strike="noStrike" dirty="0">
                          <a:effectLst/>
                        </a:rPr>
                        <a:t>Muscle </a:t>
                      </a:r>
                      <a:r>
                        <a:rPr lang="es-ES" sz="1500" u="none" strike="noStrike" dirty="0" err="1">
                          <a:effectLst/>
                        </a:rPr>
                        <a:t>releveur</a:t>
                      </a:r>
                      <a:r>
                        <a:rPr lang="es-ES" sz="1500" u="none" strike="noStrike" dirty="0">
                          <a:effectLst/>
                        </a:rPr>
                        <a:t> naso-labial</a:t>
                      </a:r>
                      <a:endParaRPr lang="es-ES" sz="150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1971" marR="21971" marT="10985" marB="1098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1" y="152400"/>
            <a:ext cx="7643813" cy="1371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L" sz="4000" dirty="0" err="1"/>
              <a:t>Exemples</a:t>
            </a:r>
            <a:r>
              <a:rPr lang="es-CL" sz="4000" dirty="0"/>
              <a:t> des AU: </a:t>
            </a:r>
            <a:r>
              <a:rPr lang="es-CL" dirty="0" err="1">
                <a:latin typeface="+mn-lt"/>
              </a:rPr>
              <a:t>Représentation</a:t>
            </a:r>
            <a:r>
              <a:rPr lang="es-CL" dirty="0">
                <a:latin typeface="+mn-lt"/>
              </a:rPr>
              <a:t> des </a:t>
            </a:r>
            <a:r>
              <a:rPr lang="es-CL" dirty="0" err="1">
                <a:latin typeface="+mn-lt"/>
              </a:rPr>
              <a:t>émotions</a:t>
            </a:r>
            <a:endParaRPr lang="es-ES" dirty="0">
              <a:latin typeface="+mn-lt"/>
            </a:endParaRPr>
          </a:p>
        </p:txBody>
      </p:sp>
      <p:sp>
        <p:nvSpPr>
          <p:cNvPr id="23554" name="2 Marcador de contenido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068888"/>
          </a:xfrm>
        </p:spPr>
        <p:txBody>
          <a:bodyPr/>
          <a:lstStyle/>
          <a:p>
            <a:pPr marL="0" indent="0" eaLnBrk="1" hangingPunct="1"/>
            <a:r>
              <a:rPr lang="es-CL" b="0"/>
              <a:t>Ainsi…</a:t>
            </a:r>
          </a:p>
          <a:p>
            <a:pPr marL="0" indent="0" eaLnBrk="1" hangingPunct="1"/>
            <a:r>
              <a:rPr lang="es-CL" u="sng"/>
              <a:t>Joie</a:t>
            </a:r>
            <a:r>
              <a:rPr lang="es-CL"/>
              <a:t>: 6+12 </a:t>
            </a:r>
          </a:p>
          <a:p>
            <a:pPr marL="0" indent="0" eaLnBrk="1" hangingPunct="1"/>
            <a:r>
              <a:rPr lang="es-CL" b="0"/>
              <a:t>(</a:t>
            </a:r>
            <a:r>
              <a:rPr lang="es-ES" b="0"/>
              <a:t>Remontée des joues + </a:t>
            </a:r>
            <a:r>
              <a:rPr lang="fr-FR" b="0"/>
              <a:t>Étirement du coin des lèvres)</a:t>
            </a:r>
            <a:endParaRPr lang="es-CL" b="0"/>
          </a:p>
          <a:p>
            <a:pPr marL="0" indent="0" eaLnBrk="1" hangingPunct="1"/>
            <a:r>
              <a:rPr lang="es-CL" u="sng"/>
              <a:t>Tristesse</a:t>
            </a:r>
            <a:r>
              <a:rPr lang="es-CL"/>
              <a:t>: 1+4+15 </a:t>
            </a:r>
          </a:p>
          <a:p>
            <a:pPr marL="0" indent="0" eaLnBrk="1" hangingPunct="1"/>
            <a:r>
              <a:rPr lang="es-CL" b="0"/>
              <a:t>(</a:t>
            </a:r>
            <a:r>
              <a:rPr lang="fr-FR" b="0"/>
              <a:t>Remontée de la partie interne des sourcils + </a:t>
            </a:r>
            <a:br>
              <a:rPr lang="fr-FR" b="0"/>
            </a:br>
            <a:r>
              <a:rPr lang="fr-FR" b="0"/>
              <a:t>Abaissement et rapprochement des sourcils + </a:t>
            </a:r>
            <a:br>
              <a:rPr lang="fr-FR" b="0"/>
            </a:br>
            <a:r>
              <a:rPr lang="fr-FR" b="0"/>
              <a:t>Abaissement des coins externes des lèvres)</a:t>
            </a:r>
            <a:endParaRPr lang="es-CL" b="0"/>
          </a:p>
          <a:p>
            <a:pPr marL="0" indent="0" eaLnBrk="1" hangingPunct="1"/>
            <a:r>
              <a:rPr lang="es-CL" u="sng"/>
              <a:t>Colère</a:t>
            </a:r>
            <a:r>
              <a:rPr lang="es-CL"/>
              <a:t>: 4+5+7+23 </a:t>
            </a:r>
          </a:p>
          <a:p>
            <a:pPr marL="0" indent="0" eaLnBrk="1" hangingPunct="1"/>
            <a:r>
              <a:rPr lang="es-CL" b="0"/>
              <a:t>(</a:t>
            </a:r>
            <a:r>
              <a:rPr lang="fr-FR" b="0"/>
              <a:t>Abaissement et rapprochement des sourcils + </a:t>
            </a:r>
            <a:br>
              <a:rPr lang="fr-FR" b="0"/>
            </a:br>
            <a:r>
              <a:rPr lang="fr-FR" b="0"/>
              <a:t>Ouverture entre la paupière supérieure et les sourcils + </a:t>
            </a:r>
            <a:br>
              <a:rPr lang="fr-FR" b="0"/>
            </a:br>
            <a:r>
              <a:rPr lang="es-ES" b="0"/>
              <a:t>Tension de la paupière + </a:t>
            </a:r>
            <a:br>
              <a:rPr lang="es-ES" b="0"/>
            </a:br>
            <a:r>
              <a:rPr lang="es-ES" b="0"/>
              <a:t>Tension refermante des lèvres)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E1B2AA-D9E0-432A-9E71-94D8EEE1C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3749" y="185192"/>
            <a:ext cx="10190923" cy="1371600"/>
          </a:xfrm>
        </p:spPr>
        <p:txBody>
          <a:bodyPr/>
          <a:lstStyle/>
          <a:p>
            <a:r>
              <a:rPr lang="fr-FR" dirty="0"/>
              <a:t>Exemples des au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068D5A-42C7-471B-8CEB-73DECC6E0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Pour décrire les mouvements en plus de détail, les AU peuvent être gradées en utilisant une échelle d’intensité :</a:t>
            </a:r>
          </a:p>
          <a:p>
            <a:r>
              <a:rPr lang="fr-FR" b="0" dirty="0"/>
              <a:t>A - Trace</a:t>
            </a:r>
          </a:p>
          <a:p>
            <a:r>
              <a:rPr lang="fr-FR" b="0" dirty="0"/>
              <a:t>B - Léger</a:t>
            </a:r>
          </a:p>
          <a:p>
            <a:r>
              <a:rPr lang="fr-FR" b="0" dirty="0"/>
              <a:t>C - Marqué ou prononcé</a:t>
            </a:r>
          </a:p>
          <a:p>
            <a:r>
              <a:rPr lang="fr-FR" b="0" dirty="0"/>
              <a:t>D - Sévère ou extrême</a:t>
            </a:r>
          </a:p>
          <a:p>
            <a:r>
              <a:rPr lang="fr-FR" b="0" dirty="0"/>
              <a:t>E - Maximum</a:t>
            </a:r>
          </a:p>
          <a:p>
            <a:r>
              <a:rPr lang="fr-FR" dirty="0"/>
              <a:t>E.g.: 	</a:t>
            </a:r>
            <a:r>
              <a:rPr lang="fr-FR" b="0" dirty="0"/>
              <a:t>19B + 33E </a:t>
            </a:r>
          </a:p>
          <a:p>
            <a:r>
              <a:rPr lang="fr-FR" b="0" dirty="0"/>
              <a:t>		[sortie </a:t>
            </a:r>
            <a:r>
              <a:rPr lang="fr-FR" b="0" dirty="0" err="1"/>
              <a:t>lègere</a:t>
            </a:r>
            <a:r>
              <a:rPr lang="fr-FR" b="0" dirty="0"/>
              <a:t> de la langue] + [gonflement maximal des joues]</a:t>
            </a:r>
          </a:p>
        </p:txBody>
      </p:sp>
    </p:spTree>
    <p:extLst>
      <p:ext uri="{BB962C8B-B14F-4D97-AF65-F5344CB8AC3E}">
        <p14:creationId xmlns:p14="http://schemas.microsoft.com/office/powerpoint/2010/main" val="2993360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152400"/>
            <a:ext cx="7786688" cy="1371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L" dirty="0" err="1"/>
              <a:t>Codification</a:t>
            </a:r>
            <a:r>
              <a:rPr lang="es-CL" dirty="0"/>
              <a:t> Des gestes </a:t>
            </a:r>
            <a:r>
              <a:rPr lang="es-CL" dirty="0">
                <a:latin typeface="+mn-lt"/>
              </a:rPr>
              <a:t>(McNeil, 2005; </a:t>
            </a:r>
            <a:r>
              <a:rPr lang="es-CL" dirty="0" err="1">
                <a:latin typeface="+mn-lt"/>
              </a:rPr>
              <a:t>Tellier</a:t>
            </a:r>
            <a:r>
              <a:rPr lang="es-CL" dirty="0">
                <a:latin typeface="+mn-lt"/>
              </a:rPr>
              <a:t> et </a:t>
            </a:r>
            <a:r>
              <a:rPr lang="es-CL" dirty="0" err="1">
                <a:latin typeface="+mn-lt"/>
              </a:rPr>
              <a:t>Stam</a:t>
            </a:r>
            <a:r>
              <a:rPr lang="es-CL" dirty="0">
                <a:latin typeface="+mn-lt"/>
              </a:rPr>
              <a:t>, 2010)</a:t>
            </a:r>
            <a:endParaRPr lang="es-ES" dirty="0">
              <a:latin typeface="+mn-lt"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1981200" y="1752600"/>
          <a:ext cx="7620000" cy="32359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810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9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 err="1"/>
                        <a:t>Déictique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0" dirty="0"/>
                        <a:t>Geste de </a:t>
                      </a:r>
                      <a:r>
                        <a:rPr lang="es-CL" b="0" dirty="0" err="1"/>
                        <a:t>pointage</a:t>
                      </a:r>
                      <a:endParaRPr lang="es-E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 err="1"/>
                        <a:t>Iconique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Geste </a:t>
                      </a:r>
                      <a:r>
                        <a:rPr lang="es-CL" dirty="0" err="1"/>
                        <a:t>illustratif</a:t>
                      </a:r>
                      <a:r>
                        <a:rPr lang="es-CL" dirty="0"/>
                        <a:t> </a:t>
                      </a:r>
                      <a:r>
                        <a:rPr lang="es-CL" dirty="0" err="1"/>
                        <a:t>d’un</a:t>
                      </a:r>
                      <a:r>
                        <a:rPr lang="es-CL" dirty="0"/>
                        <a:t> concept </a:t>
                      </a:r>
                      <a:r>
                        <a:rPr lang="es-CL" dirty="0" err="1"/>
                        <a:t>concret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 err="1"/>
                        <a:t>Métaphorique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Geste </a:t>
                      </a:r>
                      <a:r>
                        <a:rPr lang="es-CL" dirty="0" err="1"/>
                        <a:t>illustratif</a:t>
                      </a:r>
                      <a:r>
                        <a:rPr lang="es-CL" dirty="0"/>
                        <a:t> </a:t>
                      </a:r>
                      <a:r>
                        <a:rPr lang="es-CL" dirty="0" err="1"/>
                        <a:t>d’un</a:t>
                      </a:r>
                      <a:r>
                        <a:rPr lang="es-CL" dirty="0"/>
                        <a:t> concept </a:t>
                      </a:r>
                      <a:r>
                        <a:rPr lang="es-CL" dirty="0" err="1"/>
                        <a:t>abstrait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 err="1"/>
                        <a:t>Battement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Geste </a:t>
                      </a:r>
                      <a:r>
                        <a:rPr lang="es-CL" dirty="0" err="1"/>
                        <a:t>rythmant</a:t>
                      </a:r>
                      <a:r>
                        <a:rPr lang="es-CL" dirty="0"/>
                        <a:t> la </a:t>
                      </a:r>
                      <a:r>
                        <a:rPr lang="es-CL" dirty="0" err="1"/>
                        <a:t>parole</a:t>
                      </a:r>
                      <a:r>
                        <a:rPr lang="es-CL" dirty="0"/>
                        <a:t>, </a:t>
                      </a:r>
                      <a:r>
                        <a:rPr lang="es-CL" dirty="0" err="1"/>
                        <a:t>sans</a:t>
                      </a:r>
                      <a:r>
                        <a:rPr lang="es-CL" dirty="0"/>
                        <a:t> </a:t>
                      </a:r>
                      <a:r>
                        <a:rPr lang="es-CL" dirty="0" err="1"/>
                        <a:t>contenu</a:t>
                      </a:r>
                      <a:r>
                        <a:rPr lang="es-CL" dirty="0"/>
                        <a:t> </a:t>
                      </a:r>
                      <a:r>
                        <a:rPr lang="es-CL" dirty="0" err="1"/>
                        <a:t>sémantique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 err="1"/>
                        <a:t>Emblème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Geste </a:t>
                      </a:r>
                      <a:r>
                        <a:rPr lang="es-CL" dirty="0" err="1"/>
                        <a:t>culturel</a:t>
                      </a:r>
                      <a:r>
                        <a:rPr lang="es-CL" dirty="0"/>
                        <a:t>, </a:t>
                      </a:r>
                      <a:r>
                        <a:rPr lang="es-CL" dirty="0" err="1"/>
                        <a:t>conventionnel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 err="1"/>
                        <a:t>Butterworth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Geste de </a:t>
                      </a:r>
                      <a:r>
                        <a:rPr lang="es-CL" dirty="0" err="1"/>
                        <a:t>recherche</a:t>
                      </a:r>
                      <a:r>
                        <a:rPr lang="es-CL" dirty="0"/>
                        <a:t> </a:t>
                      </a:r>
                      <a:r>
                        <a:rPr lang="es-CL" dirty="0" err="1"/>
                        <a:t>lexicale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 err="1"/>
                        <a:t>Interactif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Geste </a:t>
                      </a:r>
                      <a:r>
                        <a:rPr lang="es-CL" dirty="0" err="1"/>
                        <a:t>adressé</a:t>
                      </a:r>
                      <a:r>
                        <a:rPr lang="es-CL" dirty="0"/>
                        <a:t> à </a:t>
                      </a:r>
                      <a:r>
                        <a:rPr lang="es-CL" dirty="0" err="1"/>
                        <a:t>l’interlocuteur</a:t>
                      </a:r>
                      <a:r>
                        <a:rPr lang="es-CL" dirty="0"/>
                        <a:t> </a:t>
                      </a:r>
                      <a:r>
                        <a:rPr lang="es-CL" dirty="0" err="1"/>
                        <a:t>pour</a:t>
                      </a:r>
                      <a:r>
                        <a:rPr lang="es-CL" dirty="0"/>
                        <a:t> la </a:t>
                      </a:r>
                      <a:r>
                        <a:rPr lang="es-CL" dirty="0" err="1"/>
                        <a:t>gestion</a:t>
                      </a:r>
                      <a:r>
                        <a:rPr lang="es-CL" dirty="0"/>
                        <a:t> de </a:t>
                      </a:r>
                      <a:r>
                        <a:rPr lang="es-CL" dirty="0" err="1"/>
                        <a:t>l’interaction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 err="1"/>
                        <a:t>Avorté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Geste </a:t>
                      </a:r>
                      <a:r>
                        <a:rPr lang="es-CL" dirty="0" err="1"/>
                        <a:t>esquissé</a:t>
                      </a:r>
                      <a:r>
                        <a:rPr lang="es-CL" dirty="0"/>
                        <a:t> </a:t>
                      </a:r>
                      <a:r>
                        <a:rPr lang="es-CL" dirty="0" err="1"/>
                        <a:t>mais</a:t>
                      </a:r>
                      <a:r>
                        <a:rPr lang="es-CL" dirty="0"/>
                        <a:t> </a:t>
                      </a:r>
                      <a:r>
                        <a:rPr lang="es-CL" dirty="0" err="1"/>
                        <a:t>avorté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1" y="152400"/>
            <a:ext cx="7859713" cy="1371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L" dirty="0" err="1"/>
              <a:t>Codification</a:t>
            </a:r>
            <a:r>
              <a:rPr lang="es-CL" dirty="0"/>
              <a:t> Des gestes </a:t>
            </a:r>
            <a:r>
              <a:rPr lang="es-CL" dirty="0">
                <a:latin typeface="+mn-lt"/>
              </a:rPr>
              <a:t>(McNeil, 2005; </a:t>
            </a:r>
            <a:r>
              <a:rPr lang="es-CL" dirty="0" err="1">
                <a:latin typeface="+mn-lt"/>
              </a:rPr>
              <a:t>Tellier</a:t>
            </a:r>
            <a:r>
              <a:rPr lang="es-CL" dirty="0">
                <a:latin typeface="+mn-lt"/>
              </a:rPr>
              <a:t> et </a:t>
            </a:r>
            <a:r>
              <a:rPr lang="es-CL" dirty="0" err="1">
                <a:latin typeface="+mn-lt"/>
              </a:rPr>
              <a:t>Stam</a:t>
            </a:r>
            <a:r>
              <a:rPr lang="es-CL" dirty="0">
                <a:latin typeface="+mn-lt"/>
              </a:rPr>
              <a:t>, 2010)</a:t>
            </a:r>
            <a:endParaRPr lang="es-ES" dirty="0">
              <a:latin typeface="+mn-lt"/>
            </a:endParaRPr>
          </a:p>
        </p:txBody>
      </p:sp>
      <p:sp>
        <p:nvSpPr>
          <p:cNvPr id="25602" name="2 Marcador de contenido"/>
          <p:cNvSpPr>
            <a:spLocks noGrp="1"/>
          </p:cNvSpPr>
          <p:nvPr>
            <p:ph idx="1"/>
          </p:nvPr>
        </p:nvSpPr>
        <p:spPr>
          <a:xfrm>
            <a:off x="2135188" y="6403976"/>
            <a:ext cx="7466012" cy="754063"/>
          </a:xfrm>
        </p:spPr>
        <p:txBody>
          <a:bodyPr/>
          <a:lstStyle/>
          <a:p>
            <a:pPr marL="0" indent="0" eaLnBrk="1" hangingPunct="1"/>
            <a:r>
              <a:rPr lang="es-CL" sz="1600"/>
              <a:t>Drawing of the typical gesture space of an adult speaker (McNeil, 1992:89)</a:t>
            </a:r>
            <a:endParaRPr lang="es-ES" sz="160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5" t="19996" r="12735" b="17639"/>
          <a:stretch/>
        </p:blipFill>
        <p:spPr bwMode="auto">
          <a:xfrm>
            <a:off x="3055666" y="1553840"/>
            <a:ext cx="5200574" cy="475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7 Marcador de contenido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1200" y="1798639"/>
            <a:ext cx="7620000" cy="4281487"/>
          </a:xfrm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981200" y="152400"/>
            <a:ext cx="7931150" cy="1371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L" dirty="0" err="1"/>
              <a:t>Codification</a:t>
            </a:r>
            <a:r>
              <a:rPr lang="es-CL" dirty="0"/>
              <a:t> Des gestes </a:t>
            </a:r>
            <a:r>
              <a:rPr lang="es-CL" dirty="0">
                <a:latin typeface="+mn-lt"/>
              </a:rPr>
              <a:t>(McNeil, 2005; </a:t>
            </a:r>
            <a:r>
              <a:rPr lang="es-CL" dirty="0" err="1">
                <a:latin typeface="+mn-lt"/>
              </a:rPr>
              <a:t>Tellier</a:t>
            </a:r>
            <a:r>
              <a:rPr lang="es-CL" dirty="0">
                <a:latin typeface="+mn-lt"/>
              </a:rPr>
              <a:t> et </a:t>
            </a:r>
            <a:r>
              <a:rPr lang="es-CL" dirty="0" err="1">
                <a:latin typeface="+mn-lt"/>
              </a:rPr>
              <a:t>Stam</a:t>
            </a:r>
            <a:r>
              <a:rPr lang="es-CL" dirty="0">
                <a:latin typeface="+mn-lt"/>
              </a:rPr>
              <a:t>, 2010)</a:t>
            </a:r>
            <a:endParaRPr lang="es-ES" dirty="0"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1" y="152400"/>
            <a:ext cx="7643813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L" dirty="0" err="1"/>
              <a:t>Bibliographie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defRPr/>
            </a:pPr>
            <a:r>
              <a:rPr lang="es-CL" b="0" dirty="0" err="1"/>
              <a:t>Blache</a:t>
            </a:r>
            <a:r>
              <a:rPr lang="es-CL" b="0" dirty="0"/>
              <a:t>, P; Ferré, G. &amp; </a:t>
            </a:r>
            <a:r>
              <a:rPr lang="es-CL" b="0" dirty="0" err="1"/>
              <a:t>Rauzy</a:t>
            </a:r>
            <a:r>
              <a:rPr lang="es-CL" b="0" dirty="0"/>
              <a:t>, S. (2007) "</a:t>
            </a:r>
            <a:r>
              <a:rPr lang="en-US" b="0" dirty="0"/>
              <a:t>An XML Coding Scheme for Multimodal Corpus Annotation". </a:t>
            </a:r>
            <a:r>
              <a:rPr lang="en-US" b="0" i="1" dirty="0"/>
              <a:t>Proceedings of Corpus Linguistics Conference</a:t>
            </a:r>
            <a:r>
              <a:rPr lang="en-US" b="0" dirty="0"/>
              <a:t>, University of Birmingham. pp. 1-17.</a:t>
            </a:r>
          </a:p>
          <a:p>
            <a:pPr marL="0" indent="0" eaLnBrk="1" fontAlgn="auto" hangingPunct="1">
              <a:defRPr/>
            </a:pPr>
            <a:r>
              <a:rPr lang="en-US" b="0" dirty="0"/>
              <a:t>Ekman, P. &amp; Friesen, W. V. (1976). "Measuring Facial Movement". </a:t>
            </a:r>
            <a:r>
              <a:rPr lang="en-US" b="0" i="1" dirty="0"/>
              <a:t>Environmental Psychology and Nonverbal Behavior</a:t>
            </a:r>
            <a:r>
              <a:rPr lang="en-US" b="0" dirty="0"/>
              <a:t>, 1(1), 56-75.</a:t>
            </a:r>
          </a:p>
          <a:p>
            <a:pPr marL="0" indent="0" eaLnBrk="1" fontAlgn="auto" hangingPunct="1">
              <a:defRPr/>
            </a:pPr>
            <a:r>
              <a:rPr lang="fr-FR" b="0" dirty="0"/>
              <a:t>Marion Tellier and Gale </a:t>
            </a:r>
            <a:r>
              <a:rPr lang="fr-FR" b="0" dirty="0" err="1"/>
              <a:t>Stam</a:t>
            </a:r>
            <a:r>
              <a:rPr lang="fr-FR" b="0" dirty="0"/>
              <a:t>. "Découvrir le pouvoir de ses mains : La gestuelle des futurs enseignants de langue." </a:t>
            </a:r>
            <a:r>
              <a:rPr lang="fr-FR" b="0" i="1" dirty="0"/>
              <a:t>Actes du Colloque « Spécificités et diversité des interactions didactiques : disciplines, finalités, contextes », INRP</a:t>
            </a:r>
            <a:r>
              <a:rPr lang="fr-FR" b="0" dirty="0"/>
              <a:t>., 2010.</a:t>
            </a:r>
          </a:p>
          <a:p>
            <a:pPr marL="0" indent="0" eaLnBrk="1" fontAlgn="auto" hangingPunct="1">
              <a:defRPr/>
            </a:pPr>
            <a:r>
              <a:rPr lang="en-US" b="0" dirty="0"/>
              <a:t>McNeill, D (1992). </a:t>
            </a:r>
            <a:r>
              <a:rPr lang="en-US" b="0" i="1" dirty="0"/>
              <a:t>Hand and Mind: What Gestures Reveal About Thought</a:t>
            </a:r>
            <a:r>
              <a:rPr lang="en-US" b="0" dirty="0"/>
              <a:t>. Chicago: University of Chicago Press.</a:t>
            </a:r>
          </a:p>
          <a:p>
            <a:pPr marL="0" indent="0" eaLnBrk="1" fontAlgn="auto" hangingPunct="1">
              <a:defRPr/>
            </a:pPr>
            <a:r>
              <a:rPr lang="en-US" b="0" dirty="0"/>
              <a:t>Matsumoto, D., Ekman, P., &amp; </a:t>
            </a:r>
            <a:r>
              <a:rPr lang="en-US" b="0" dirty="0" err="1"/>
              <a:t>Fridlund</a:t>
            </a:r>
            <a:r>
              <a:rPr lang="en-US" b="0" dirty="0"/>
              <a:t>, A. (1991). </a:t>
            </a:r>
            <a:r>
              <a:rPr lang="en-US" b="0" i="1" dirty="0"/>
              <a:t>Analyzing Nonverbal Behavior</a:t>
            </a:r>
            <a:r>
              <a:rPr lang="en-US" b="0" dirty="0"/>
              <a:t>. In </a:t>
            </a:r>
            <a:r>
              <a:rPr lang="en-US" b="0" dirty="0" err="1"/>
              <a:t>Dowrick</a:t>
            </a:r>
            <a:r>
              <a:rPr lang="en-US" b="0" dirty="0"/>
              <a:t>, P. W. (Ed.). </a:t>
            </a:r>
            <a:r>
              <a:rPr lang="en-US" b="0" i="1" dirty="0"/>
              <a:t>Practical Guide to Using Video in the Behavioral Sciences </a:t>
            </a:r>
            <a:r>
              <a:rPr lang="en-US" b="0" dirty="0"/>
              <a:t>(pp. 153-165). New York: John Wiley &amp; Sons, Inc.</a:t>
            </a:r>
            <a:endParaRPr lang="fr-FR" b="0" dirty="0"/>
          </a:p>
          <a:p>
            <a:pPr marL="0" indent="0" eaLnBrk="1" fontAlgn="auto" hangingPunct="1">
              <a:defRPr/>
            </a:pPr>
            <a:r>
              <a:rPr lang="fr-FR" b="0" dirty="0"/>
              <a:t>Tellier, M.; </a:t>
            </a:r>
            <a:r>
              <a:rPr lang="fr-FR" b="0" dirty="0" err="1"/>
              <a:t>Guardiola</a:t>
            </a:r>
            <a:r>
              <a:rPr lang="fr-FR" b="0" dirty="0"/>
              <a:t>, M. &amp; </a:t>
            </a:r>
            <a:r>
              <a:rPr lang="fr-FR" b="0" dirty="0" err="1"/>
              <a:t>Bigi</a:t>
            </a:r>
            <a:r>
              <a:rPr lang="fr-FR" b="0" dirty="0"/>
              <a:t>, B. (2011). "Types de gestes et utilisation de l’espace gestuel dans une description spatiale : méthodologie de l’annotation". Actes de l’Atelier DEGELS. </a:t>
            </a:r>
            <a:r>
              <a:rPr lang="fr-FR" b="0" i="1" dirty="0"/>
              <a:t>18ème conférence annuelle Traitement Automatique des Langues Naturelles (TALN)</a:t>
            </a:r>
            <a:r>
              <a:rPr lang="fr-FR" b="0" dirty="0"/>
              <a:t>. Montpellier: Université de Montpellier II. p. 45-56.</a:t>
            </a:r>
          </a:p>
          <a:p>
            <a:pPr marL="0" indent="0" eaLnBrk="1" fontAlgn="auto" hangingPunct="1">
              <a:defRPr/>
            </a:pPr>
            <a:endParaRPr lang="fr-FR" b="0" dirty="0"/>
          </a:p>
          <a:p>
            <a:pPr marL="0" indent="0" eaLnBrk="1" fontAlgn="auto" hangingPunct="1">
              <a:defRPr/>
            </a:pPr>
            <a:r>
              <a:rPr lang="fr-FR" b="0" dirty="0"/>
              <a:t>Manuel ELAN en ligne : </a:t>
            </a:r>
            <a:r>
              <a:rPr lang="fr-FR" b="0" dirty="0">
                <a:hlinkClick r:id="rId2"/>
              </a:rPr>
              <a:t>http://www.mpi.nl/corpus/manuals/manual-elan_ug.pdf</a:t>
            </a:r>
            <a:endParaRPr lang="fr-FR" b="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fr-FR" cap="none"/>
              <a:t>Plan </a:t>
            </a:r>
          </a:p>
        </p:txBody>
      </p:sp>
      <p:sp>
        <p:nvSpPr>
          <p:cNvPr id="1433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indent="0" eaLnBrk="1" hangingPunct="1"/>
            <a:endParaRPr lang="fr-FR" dirty="0"/>
          </a:p>
          <a:p>
            <a:pPr marL="0" indent="0" eaLnBrk="1" hangingPunct="1"/>
            <a:endParaRPr lang="fr-FR" dirty="0"/>
          </a:p>
          <a:p>
            <a:pPr marL="0" indent="0" eaLnBrk="1" hangingPunct="1"/>
            <a:r>
              <a:rPr lang="fr-FR" sz="2400" dirty="0"/>
              <a:t>1. Présentation générale du logiciel ELAN</a:t>
            </a:r>
          </a:p>
          <a:p>
            <a:pPr marL="0" indent="0" eaLnBrk="1" hangingPunct="1"/>
            <a:endParaRPr lang="fr-FR" sz="2400" dirty="0"/>
          </a:p>
          <a:p>
            <a:pPr marL="0" indent="0" eaLnBrk="1" hangingPunct="1"/>
            <a:r>
              <a:rPr lang="fr-FR" sz="2400" dirty="0"/>
              <a:t>2. Exemple d’utilisation dans le cadre de l’analyse des gestes </a:t>
            </a:r>
          </a:p>
          <a:p>
            <a:pPr marL="0" indent="0" eaLnBrk="1" hangingPunct="1"/>
            <a:endParaRPr lang="fr-FR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8B2BB7-DDE0-4350-A9CE-D91872749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ELAN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7E36D0-D096-4F9F-8606-4D5CA8DFB0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1869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fr-FR" cap="none"/>
              <a:t>ELAN </a:t>
            </a:r>
          </a:p>
        </p:txBody>
      </p:sp>
      <p:sp>
        <p:nvSpPr>
          <p:cNvPr id="1536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Char char="•"/>
            </a:pPr>
            <a:r>
              <a:rPr lang="en-GB" sz="2400" dirty="0"/>
              <a:t>ELAN </a:t>
            </a:r>
            <a:r>
              <a:rPr lang="en-GB" sz="2400" dirty="0" err="1"/>
              <a:t>signifie</a:t>
            </a:r>
            <a:r>
              <a:rPr lang="en-GB" sz="2400" dirty="0"/>
              <a:t> EUDICO Linguistic </a:t>
            </a:r>
            <a:r>
              <a:rPr lang="en-GB" sz="2400" dirty="0" err="1"/>
              <a:t>ANnotator</a:t>
            </a:r>
            <a:r>
              <a:rPr lang="en-GB" sz="2400" dirty="0"/>
              <a:t>. </a:t>
            </a:r>
          </a:p>
          <a:p>
            <a:pPr marL="0" indent="0" eaLnBrk="1" hangingPunct="1">
              <a:buFont typeface="Arial" charset="0"/>
              <a:buChar char="•"/>
            </a:pPr>
            <a:r>
              <a:rPr lang="en-GB" sz="2400" dirty="0"/>
              <a:t>EUDICO </a:t>
            </a:r>
            <a:r>
              <a:rPr lang="en-GB" sz="2400" dirty="0" err="1"/>
              <a:t>signifie</a:t>
            </a:r>
            <a:r>
              <a:rPr lang="en-GB" sz="2400" dirty="0"/>
              <a:t> European Distributed Corpora Project</a:t>
            </a:r>
            <a:r>
              <a:rPr lang="fr-FR" sz="2400" dirty="0"/>
              <a:t> </a:t>
            </a:r>
          </a:p>
          <a:p>
            <a:pPr marL="0" indent="0" eaLnBrk="1" hangingPunct="1">
              <a:buFont typeface="Arial" charset="0"/>
              <a:buChar char="•"/>
            </a:pPr>
            <a:r>
              <a:rPr lang="fr-FR" sz="2400" dirty="0"/>
              <a:t>Logiciel professionnel développé par le Max Planck Institute for </a:t>
            </a:r>
            <a:r>
              <a:rPr lang="fr-FR" sz="2400" dirty="0" err="1"/>
              <a:t>Psycholinguistics</a:t>
            </a:r>
            <a:r>
              <a:rPr lang="fr-FR" sz="2400" dirty="0"/>
              <a:t> de Nimègue aux Pays-Bas</a:t>
            </a:r>
          </a:p>
          <a:p>
            <a:pPr marL="0" indent="0" eaLnBrk="1" hangingPunct="1">
              <a:buFont typeface="Arial" charset="0"/>
              <a:buChar char="•"/>
            </a:pPr>
            <a:r>
              <a:rPr lang="fr-FR" sz="2400" dirty="0"/>
              <a:t>Libre et téléchargeable ici  avec guide d’utilisation: </a:t>
            </a:r>
          </a:p>
          <a:p>
            <a:pPr marL="0" indent="0" eaLnBrk="1" hangingPunct="1"/>
            <a:r>
              <a:rPr lang="fr-FR" dirty="0">
                <a:hlinkClick r:id="rId2"/>
              </a:rPr>
              <a:t>https://tla.mpi.nl/tools/tla-tools/elan/download/</a:t>
            </a:r>
            <a:endParaRPr lang="fr-FR" dirty="0"/>
          </a:p>
          <a:p>
            <a:pPr marL="0" indent="0" eaLnBrk="1" hangingPunct="1"/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fr-FR" cap="none" dirty="0"/>
              <a:t>Présentation d’ELAN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Char char="•"/>
            </a:pPr>
            <a:r>
              <a:rPr lang="fr-FR" dirty="0"/>
              <a:t>Il permet l'annotation de fichier audio ou vidéo (langage des signes par exemple). </a:t>
            </a:r>
          </a:p>
          <a:p>
            <a:pPr marL="0" indent="0" eaLnBrk="1" hangingPunct="1">
              <a:buFont typeface="Arial" charset="0"/>
              <a:buChar char="•"/>
            </a:pPr>
            <a:r>
              <a:rPr lang="fr-FR" dirty="0"/>
              <a:t>Sous ELAN, une annotation peut être alignée temporellement à la source audio ou vidéo ; ou elle peut référer à d'autres annotations existantes. </a:t>
            </a:r>
          </a:p>
          <a:p>
            <a:pPr marL="0" indent="0" eaLnBrk="1" hangingPunct="1">
              <a:buFont typeface="Arial" charset="0"/>
              <a:buChar char="•"/>
            </a:pPr>
            <a:r>
              <a:rPr lang="fr-FR" dirty="0"/>
              <a:t>Des lignes d'annotation (acteurs ou </a:t>
            </a:r>
            <a:r>
              <a:rPr lang="fr-FR" i="1" dirty="0"/>
              <a:t>tiers</a:t>
            </a:r>
            <a:r>
              <a:rPr lang="fr-FR" dirty="0"/>
              <a:t>) synchronisées avec le son et/ou l'image sont créées puis découpées en segments temporels par l'utilisateur. </a:t>
            </a:r>
          </a:p>
          <a:p>
            <a:pPr marL="0" indent="0" eaLnBrk="1" hangingPunct="1">
              <a:buFont typeface="Arial" charset="0"/>
              <a:buChar char="•"/>
            </a:pPr>
            <a:r>
              <a:rPr lang="fr-FR" dirty="0"/>
              <a:t>Le contenu écrit des annotations est toujours en Unicode et la transcription est conservée dans un format XML.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cap="none" dirty="0"/>
              <a:t>Présentation d’ELAN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4294967295"/>
          </p:nvPr>
        </p:nvSpPr>
        <p:spPr>
          <a:xfrm>
            <a:off x="335360" y="1863726"/>
            <a:ext cx="11161240" cy="4994274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/>
            <a:r>
              <a:rPr lang="fr-FR" dirty="0"/>
              <a:t>Annotation sous forme de « </a:t>
            </a:r>
            <a:r>
              <a:rPr lang="fr-FR" dirty="0">
                <a:hlinkClick r:id="rId2" action="ppaction://hlinksldjump"/>
              </a:rPr>
              <a:t>partition</a:t>
            </a:r>
            <a:r>
              <a:rPr lang="fr-FR" dirty="0"/>
              <a:t> »</a:t>
            </a:r>
          </a:p>
          <a:p>
            <a:pPr marL="0" indent="0" eaLnBrk="1" hangingPunct="1"/>
            <a:r>
              <a:rPr lang="fr-FR" dirty="0"/>
              <a:t>Il est possible d’annoter </a:t>
            </a:r>
          </a:p>
          <a:p>
            <a:pPr eaLnBrk="1" hangingPunct="1">
              <a:buFontTx/>
              <a:buChar char="-"/>
            </a:pPr>
            <a:r>
              <a:rPr lang="fr-FR" dirty="0"/>
              <a:t>des phénomènes qui se produisent simultanément</a:t>
            </a:r>
          </a:p>
          <a:p>
            <a:pPr lvl="1" eaLnBrk="1" hangingPunct="1">
              <a:buFontTx/>
              <a:buChar char="-"/>
            </a:pPr>
            <a:r>
              <a:rPr lang="fr-FR" dirty="0"/>
              <a:t>Production de plusieurs locuteurs</a:t>
            </a:r>
          </a:p>
          <a:p>
            <a:pPr lvl="1" eaLnBrk="1" hangingPunct="1">
              <a:buFontTx/>
              <a:buChar char="-"/>
            </a:pPr>
            <a:r>
              <a:rPr lang="fr-FR" dirty="0"/>
              <a:t>Phénomènes non-linguistiques (rires, toux, respiration, etc.)</a:t>
            </a:r>
          </a:p>
          <a:p>
            <a:pPr lvl="1" eaLnBrk="1" hangingPunct="1">
              <a:buFontTx/>
              <a:buChar char="-"/>
            </a:pPr>
            <a:r>
              <a:rPr lang="fr-FR" dirty="0"/>
              <a:t>Gestes</a:t>
            </a:r>
          </a:p>
          <a:p>
            <a:pPr lvl="1" eaLnBrk="1" hangingPunct="1">
              <a:buFontTx/>
              <a:buChar char="-"/>
            </a:pPr>
            <a:r>
              <a:rPr lang="fr-FR" dirty="0"/>
              <a:t>Commentaires des annotateurs</a:t>
            </a:r>
            <a:r>
              <a:rPr lang="fr-FR"/>
              <a:t>, traductions</a:t>
            </a:r>
            <a:endParaRPr lang="fr-FR" dirty="0"/>
          </a:p>
          <a:p>
            <a:pPr eaLnBrk="1" hangingPunct="1">
              <a:buFontTx/>
              <a:buChar char="-"/>
            </a:pPr>
            <a:r>
              <a:rPr lang="fr-FR" dirty="0"/>
              <a:t>plusieurs dimensions d’un seul phénomène</a:t>
            </a:r>
          </a:p>
          <a:p>
            <a:pPr lvl="1" eaLnBrk="1" hangingPunct="1"/>
            <a:r>
              <a:rPr lang="fr-FR" dirty="0"/>
              <a:t>Le contenu lexical des énoncés</a:t>
            </a:r>
          </a:p>
          <a:p>
            <a:pPr lvl="1" eaLnBrk="1" hangingPunct="1"/>
            <a:r>
              <a:rPr lang="fr-FR" dirty="0"/>
              <a:t>La transcription phonétique/phonologique</a:t>
            </a:r>
          </a:p>
          <a:p>
            <a:pPr lvl="2" eaLnBrk="1" hangingPunct="1"/>
            <a:r>
              <a:rPr lang="fr-FR" dirty="0"/>
              <a:t>Segmentale</a:t>
            </a:r>
          </a:p>
          <a:p>
            <a:pPr lvl="2" eaLnBrk="1" hangingPunct="1"/>
            <a:r>
              <a:rPr lang="fr-FR" dirty="0"/>
              <a:t>Suprasegmentale </a:t>
            </a:r>
          </a:p>
          <a:p>
            <a:pPr lvl="1" eaLnBrk="1" hangingPunct="1"/>
            <a:r>
              <a:rPr lang="fr-FR" dirty="0"/>
              <a:t>L’annotation morphosyntaxique</a:t>
            </a:r>
          </a:p>
          <a:p>
            <a:pPr lvl="1" eaLnBrk="1" hangingPunct="1">
              <a:buFont typeface="Arial" charset="0"/>
              <a:buNone/>
            </a:pPr>
            <a:endParaRPr lang="fr-FR" dirty="0"/>
          </a:p>
          <a:p>
            <a:pPr lvl="1" eaLnBrk="1" hangingPunct="1">
              <a:buFont typeface="Arial" charset="0"/>
              <a:buNone/>
            </a:pPr>
            <a:r>
              <a:rPr lang="fr-FR" b="1" dirty="0"/>
              <a:t>Les tiers  d’annotation peuvent être hiérarchiquement interconnectés.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0F4901-CBCE-4DAE-8A19-B0220431C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hlinkClick r:id="rId2" action="ppaction://hlinksldjump"/>
              </a:rPr>
              <a:t>&lt;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4FF70C1-2B92-4C5D-B2D7-3E4620E90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480" y="152718"/>
            <a:ext cx="9024127" cy="641271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6C8304C-630B-4680-AEA6-BE2F82FFBFFD}"/>
              </a:ext>
            </a:extLst>
          </p:cNvPr>
          <p:cNvSpPr txBox="1"/>
          <p:nvPr/>
        </p:nvSpPr>
        <p:spPr>
          <a:xfrm>
            <a:off x="10500966" y="5508149"/>
            <a:ext cx="14890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Something’s Coming (West Side Story) – Leonard Bernstein</a:t>
            </a:r>
          </a:p>
        </p:txBody>
      </p:sp>
    </p:spTree>
    <p:extLst>
      <p:ext uri="{BB962C8B-B14F-4D97-AF65-F5344CB8AC3E}">
        <p14:creationId xmlns:p14="http://schemas.microsoft.com/office/powerpoint/2010/main" val="815620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fr-FR" cap="none"/>
              <a:t>Présentation d’ELAN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Char char="•"/>
            </a:pPr>
            <a:r>
              <a:rPr lang="fr-FR" dirty="0"/>
              <a:t>ELAN fournit différentes vues des annotations, et chaque vue est reliée et synchronisée à la source concernée (fichier audio ou vidéo). </a:t>
            </a:r>
          </a:p>
          <a:p>
            <a:pPr marL="0" indent="0" eaLnBrk="1" hangingPunct="1">
              <a:buFont typeface="Arial" charset="0"/>
              <a:buChar char="•"/>
            </a:pPr>
            <a:r>
              <a:rPr lang="fr-FR" dirty="0"/>
              <a:t>Il est possible d’associer jusqu'à quatre fichiers vidéo à un même document d'annotation. </a:t>
            </a:r>
          </a:p>
          <a:p>
            <a:pPr marL="0" indent="0" eaLnBrk="1" hangingPunct="1">
              <a:buFont typeface="Arial" charset="0"/>
              <a:buChar char="•"/>
            </a:pPr>
            <a:r>
              <a:rPr lang="fr-FR" dirty="0"/>
              <a:t>ELAN utilise les lecteurs audio et vidéo déjà installés dans le système, comme Windows </a:t>
            </a:r>
            <a:r>
              <a:rPr lang="en-GB" dirty="0"/>
              <a:t>Media Player, QuickTime </a:t>
            </a:r>
            <a:r>
              <a:rPr lang="en-GB" dirty="0" err="1"/>
              <a:t>ou</a:t>
            </a:r>
            <a:r>
              <a:rPr lang="en-GB" dirty="0"/>
              <a:t> JMF (Java Media Framework).</a:t>
            </a:r>
            <a:r>
              <a:rPr lang="fr-FR" dirty="0"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FR" cap="none" dirty="0"/>
              <a:t>ELAN</a:t>
            </a: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0" y="3020494"/>
            <a:ext cx="184752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/>
              <a:t>Fenêtre ELAN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BCE0894-C527-4CB8-89B7-79947A4B2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813" y="1412776"/>
            <a:ext cx="10056440" cy="5344784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11378D2F-1905-40AE-A82F-88C85D92147B}"/>
              </a:ext>
            </a:extLst>
          </p:cNvPr>
          <p:cNvSpPr/>
          <p:nvPr/>
        </p:nvSpPr>
        <p:spPr>
          <a:xfrm>
            <a:off x="2321952" y="2175232"/>
            <a:ext cx="609143" cy="609143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A16F9CB4-F6E3-4F01-9BCE-048A13801922}"/>
              </a:ext>
            </a:extLst>
          </p:cNvPr>
          <p:cNvSpPr/>
          <p:nvPr/>
        </p:nvSpPr>
        <p:spPr>
          <a:xfrm>
            <a:off x="10128448" y="1523712"/>
            <a:ext cx="651520" cy="65152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2606336-CA69-44FC-934A-D0EBFAB06F87}"/>
              </a:ext>
            </a:extLst>
          </p:cNvPr>
          <p:cNvSpPr/>
          <p:nvPr/>
        </p:nvSpPr>
        <p:spPr>
          <a:xfrm>
            <a:off x="1737792" y="3657118"/>
            <a:ext cx="584160" cy="58416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759C0A5-AB1D-4CDC-8FE9-08438C0303AC}"/>
              </a:ext>
            </a:extLst>
          </p:cNvPr>
          <p:cNvSpPr/>
          <p:nvPr/>
        </p:nvSpPr>
        <p:spPr>
          <a:xfrm>
            <a:off x="2048450" y="4465255"/>
            <a:ext cx="584160" cy="58416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6681789-01A0-4EE1-8C19-DC8C2080ACB0}"/>
              </a:ext>
            </a:extLst>
          </p:cNvPr>
          <p:cNvSpPr/>
          <p:nvPr/>
        </p:nvSpPr>
        <p:spPr>
          <a:xfrm>
            <a:off x="7747040" y="5661248"/>
            <a:ext cx="584160" cy="58416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encial">
  <a:themeElements>
    <a:clrScheme name="Esenc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enc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enc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6049</TotalTime>
  <Words>1198</Words>
  <Application>Microsoft Office PowerPoint</Application>
  <PresentationFormat>Grand écran</PresentationFormat>
  <Paragraphs>147</Paragraphs>
  <Slides>19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Arial</vt:lpstr>
      <vt:lpstr>Arial Black</vt:lpstr>
      <vt:lpstr>Calibri</vt:lpstr>
      <vt:lpstr>Esencial</vt:lpstr>
      <vt:lpstr>ELAN</vt:lpstr>
      <vt:lpstr>Plan </vt:lpstr>
      <vt:lpstr>ELAN</vt:lpstr>
      <vt:lpstr>ELAN </vt:lpstr>
      <vt:lpstr>Présentation d’ELAN</vt:lpstr>
      <vt:lpstr>Présentation d’ELAN</vt:lpstr>
      <vt:lpstr>&lt;</vt:lpstr>
      <vt:lpstr>Présentation d’ELAN</vt:lpstr>
      <vt:lpstr>ELAN</vt:lpstr>
      <vt:lpstr>Annotation Gestuelle</vt:lpstr>
      <vt:lpstr>Niveaux de transcription </vt:lpstr>
      <vt:lpstr>Codification du Visage :  FACS (Ekman et Friesen, 1976)</vt:lpstr>
      <vt:lpstr>Exemples des AU </vt:lpstr>
      <vt:lpstr>Exemples des AU: Représentation des émotions</vt:lpstr>
      <vt:lpstr>Exemples des au </vt:lpstr>
      <vt:lpstr>Codification Des gestes (McNeil, 2005; Tellier et Stam, 2010)</vt:lpstr>
      <vt:lpstr>Codification Des gestes (McNeil, 2005; Tellier et Stam, 2010)</vt:lpstr>
      <vt:lpstr>Codification Des gestes (McNeil, 2005; Tellier et Stam, 2010)</vt:lpstr>
      <vt:lpstr>Bibliographie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Leonardo Contreras</dc:creator>
  <cp:lastModifiedBy>Leonardo Contreras</cp:lastModifiedBy>
  <cp:revision>98</cp:revision>
  <dcterms:created xsi:type="dcterms:W3CDTF">2015-01-27T09:20:39Z</dcterms:created>
  <dcterms:modified xsi:type="dcterms:W3CDTF">2020-06-15T19:06:35Z</dcterms:modified>
</cp:coreProperties>
</file>