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9" r:id="rId9"/>
    <p:sldId id="271" r:id="rId10"/>
    <p:sldId id="274" r:id="rId11"/>
    <p:sldId id="273" r:id="rId12"/>
    <p:sldId id="272" r:id="rId13"/>
    <p:sldId id="270" r:id="rId14"/>
    <p:sldId id="275" r:id="rId15"/>
    <p:sldId id="277" r:id="rId16"/>
    <p:sldId id="278" r:id="rId17"/>
    <p:sldId id="280" r:id="rId18"/>
    <p:sldId id="296" r:id="rId19"/>
    <p:sldId id="276" r:id="rId20"/>
    <p:sldId id="281" r:id="rId21"/>
    <p:sldId id="283" r:id="rId22"/>
    <p:sldId id="284" r:id="rId23"/>
    <p:sldId id="285" r:id="rId24"/>
    <p:sldId id="297" r:id="rId25"/>
    <p:sldId id="286" r:id="rId26"/>
    <p:sldId id="287" r:id="rId27"/>
    <p:sldId id="288" r:id="rId28"/>
    <p:sldId id="293" r:id="rId29"/>
    <p:sldId id="289" r:id="rId30"/>
    <p:sldId id="267" r:id="rId31"/>
    <p:sldId id="268" r:id="rId32"/>
    <p:sldId id="290" r:id="rId33"/>
    <p:sldId id="291" r:id="rId34"/>
    <p:sldId id="292" r:id="rId35"/>
    <p:sldId id="294" r:id="rId36"/>
    <p:sldId id="295" r:id="rId37"/>
    <p:sldId id="262" r:id="rId38"/>
    <p:sldId id="263" r:id="rId39"/>
    <p:sldId id="300" r:id="rId40"/>
    <p:sldId id="298" r:id="rId41"/>
    <p:sldId id="265" r:id="rId42"/>
    <p:sldId id="299" r:id="rId43"/>
    <p:sldId id="282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1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yber\Google%20Drive\01%20Analyse%20de%20la%20langue\07\formant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fr-FR" sz="3600" dirty="0"/>
              <a:t>Voyelles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fr-FR"/>
        </a:p>
      </c:txPr>
    </c:title>
    <c:autoTitleDeleted val="0"/>
    <c:plotArea>
      <c:layout/>
      <c:scatterChart>
        <c:scatterStyle val="lineMarker"/>
        <c:varyColors val="0"/>
        <c:ser>
          <c:idx val="5"/>
          <c:order val="0"/>
          <c:tx>
            <c:strRef>
              <c:f>Hoja2!$C$7</c:f>
              <c:strCache>
                <c:ptCount val="1"/>
                <c:pt idx="0">
                  <c:v>[j]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38100">
                <a:solidFill>
                  <a:schemeClr val="accent6">
                    <a:alpha val="60000"/>
                  </a:schemeClr>
                </a:solidFill>
              </a:ln>
              <a:effectLst/>
            </c:spPr>
          </c:marker>
          <c:xVal>
            <c:numRef>
              <c:f>Hoja2!$C$10</c:f>
              <c:numCache>
                <c:formatCode>General</c:formatCode>
                <c:ptCount val="1"/>
                <c:pt idx="0">
                  <c:v>2169</c:v>
                </c:pt>
              </c:numCache>
            </c:numRef>
          </c:xVal>
          <c:yVal>
            <c:numRef>
              <c:f>Hoja2!$C$8</c:f>
              <c:numCache>
                <c:formatCode>General</c:formatCode>
                <c:ptCount val="1"/>
                <c:pt idx="0">
                  <c:v>375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5AD-4974-BFF7-06C21A6EF805}"/>
            </c:ext>
          </c:extLst>
        </c:ser>
        <c:ser>
          <c:idx val="0"/>
          <c:order val="1"/>
          <c:tx>
            <c:strRef>
              <c:f>Hoja2!$D$7</c:f>
              <c:strCache>
                <c:ptCount val="1"/>
                <c:pt idx="0">
                  <c:v>[u]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38100">
                <a:solidFill>
                  <a:schemeClr val="accent1">
                    <a:alpha val="60000"/>
                  </a:schemeClr>
                </a:solidFill>
              </a:ln>
              <a:effectLst/>
            </c:spPr>
          </c:marker>
          <c:xVal>
            <c:numRef>
              <c:f>Hoja2!$D$10</c:f>
              <c:numCache>
                <c:formatCode>General</c:formatCode>
                <c:ptCount val="1"/>
                <c:pt idx="0">
                  <c:v>923</c:v>
                </c:pt>
              </c:numCache>
            </c:numRef>
          </c:xVal>
          <c:yVal>
            <c:numRef>
              <c:f>Hoja2!$D$8</c:f>
              <c:numCache>
                <c:formatCode>General</c:formatCode>
                <c:ptCount val="1"/>
                <c:pt idx="0">
                  <c:v>527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5AD-4974-BFF7-06C21A6EF805}"/>
            </c:ext>
          </c:extLst>
        </c:ser>
        <c:ser>
          <c:idx val="1"/>
          <c:order val="2"/>
          <c:tx>
            <c:strRef>
              <c:f>Hoja2!$E$7</c:f>
              <c:strCache>
                <c:ptCount val="1"/>
                <c:pt idx="0">
                  <c:v>[ɪ]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38100">
                <a:solidFill>
                  <a:schemeClr val="accent2">
                    <a:alpha val="60000"/>
                  </a:schemeClr>
                </a:solidFill>
              </a:ln>
              <a:effectLst/>
            </c:spPr>
          </c:marker>
          <c:xVal>
            <c:numRef>
              <c:f>Hoja2!$E$10</c:f>
              <c:numCache>
                <c:formatCode>General</c:formatCode>
                <c:ptCount val="1"/>
                <c:pt idx="0">
                  <c:v>1820</c:v>
                </c:pt>
              </c:numCache>
            </c:numRef>
          </c:xVal>
          <c:yVal>
            <c:numRef>
              <c:f>Hoja2!$E$8</c:f>
              <c:numCache>
                <c:formatCode>General</c:formatCode>
                <c:ptCount val="1"/>
                <c:pt idx="0">
                  <c:v>470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5AD-4974-BFF7-06C21A6EF805}"/>
            </c:ext>
          </c:extLst>
        </c:ser>
        <c:ser>
          <c:idx val="2"/>
          <c:order val="3"/>
          <c:tx>
            <c:strRef>
              <c:f>Hoja2!$F$7</c:f>
              <c:strCache>
                <c:ptCount val="1"/>
                <c:pt idx="0">
                  <c:v>/i/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38100">
                <a:solidFill>
                  <a:schemeClr val="accent3">
                    <a:alpha val="60000"/>
                  </a:schemeClr>
                </a:solidFill>
              </a:ln>
              <a:effectLst/>
            </c:spPr>
          </c:marker>
          <c:xVal>
            <c:numRef>
              <c:f>Hoja2!$F$10</c:f>
              <c:numCache>
                <c:formatCode>General</c:formatCode>
                <c:ptCount val="1"/>
                <c:pt idx="0">
                  <c:v>2062</c:v>
                </c:pt>
              </c:numCache>
            </c:numRef>
          </c:xVal>
          <c:yVal>
            <c:numRef>
              <c:f>Hoja2!$F$8</c:f>
              <c:numCache>
                <c:formatCode>General</c:formatCode>
                <c:ptCount val="1"/>
                <c:pt idx="0">
                  <c:v>276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5AD-4974-BFF7-06C21A6EF805}"/>
            </c:ext>
          </c:extLst>
        </c:ser>
        <c:ser>
          <c:idx val="3"/>
          <c:order val="4"/>
          <c:tx>
            <c:strRef>
              <c:f>Hoja2!$G$7</c:f>
              <c:strCache>
                <c:ptCount val="1"/>
                <c:pt idx="0">
                  <c:v>/ɛ/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38100">
                <a:solidFill>
                  <a:schemeClr val="accent4">
                    <a:alpha val="60000"/>
                  </a:schemeClr>
                </a:solidFill>
              </a:ln>
              <a:effectLst/>
            </c:spPr>
          </c:marker>
          <c:xVal>
            <c:numRef>
              <c:f>Hoja2!$G$10</c:f>
              <c:numCache>
                <c:formatCode>General</c:formatCode>
                <c:ptCount val="1"/>
                <c:pt idx="0">
                  <c:v>1314</c:v>
                </c:pt>
              </c:numCache>
            </c:numRef>
          </c:xVal>
          <c:yVal>
            <c:numRef>
              <c:f>Hoja2!$G$8</c:f>
              <c:numCache>
                <c:formatCode>General</c:formatCode>
                <c:ptCount val="1"/>
                <c:pt idx="0">
                  <c:v>600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45AD-4974-BFF7-06C21A6EF805}"/>
            </c:ext>
          </c:extLst>
        </c:ser>
        <c:ser>
          <c:idx val="4"/>
          <c:order val="5"/>
          <c:tx>
            <c:strRef>
              <c:f>Hoja2!$H$7</c:f>
              <c:strCache>
                <c:ptCount val="1"/>
                <c:pt idx="0">
                  <c:v>/ɔ/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38100">
                <a:solidFill>
                  <a:schemeClr val="accent5">
                    <a:alpha val="60000"/>
                  </a:schemeClr>
                </a:solidFill>
              </a:ln>
              <a:effectLst/>
            </c:spPr>
          </c:marker>
          <c:xVal>
            <c:numRef>
              <c:f>Hoja2!$H$10</c:f>
              <c:numCache>
                <c:formatCode>General</c:formatCode>
                <c:ptCount val="1"/>
                <c:pt idx="0">
                  <c:v>238</c:v>
                </c:pt>
              </c:numCache>
            </c:numRef>
          </c:xVal>
          <c:yVal>
            <c:numRef>
              <c:f>Hoja2!$H$8</c:f>
              <c:numCache>
                <c:formatCode>General</c:formatCode>
                <c:ptCount val="1"/>
                <c:pt idx="0">
                  <c:v>392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45AD-4974-BFF7-06C21A6EF805}"/>
            </c:ext>
          </c:extLst>
        </c:ser>
        <c:ser>
          <c:idx val="6"/>
          <c:order val="6"/>
          <c:tx>
            <c:strRef>
              <c:f>Hoja2!$I$7</c:f>
              <c:strCache>
                <c:ptCount val="1"/>
                <c:pt idx="0">
                  <c:v>/u/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38100">
                <a:solidFill>
                  <a:schemeClr val="accent1">
                    <a:lumMod val="60000"/>
                    <a:alpha val="60000"/>
                  </a:schemeClr>
                </a:solidFill>
              </a:ln>
              <a:effectLst/>
            </c:spPr>
          </c:marker>
          <c:xVal>
            <c:numRef>
              <c:f>Hoja2!$I$10</c:f>
              <c:numCache>
                <c:formatCode>General</c:formatCode>
                <c:ptCount val="1"/>
                <c:pt idx="0">
                  <c:v>1047</c:v>
                </c:pt>
              </c:numCache>
            </c:numRef>
          </c:xVal>
          <c:yVal>
            <c:numRef>
              <c:f>Hoja2!$I$8</c:f>
              <c:numCache>
                <c:formatCode>General</c:formatCode>
                <c:ptCount val="1"/>
                <c:pt idx="0">
                  <c:v>289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45AD-4974-BFF7-06C21A6EF805}"/>
            </c:ext>
          </c:extLst>
        </c:ser>
        <c:ser>
          <c:idx val="7"/>
          <c:order val="7"/>
          <c:tx>
            <c:strRef>
              <c:f>Hoja2!$J$7</c:f>
              <c:strCache>
                <c:ptCount val="1"/>
                <c:pt idx="0">
                  <c:v>/æ/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38100">
                <a:solidFill>
                  <a:schemeClr val="accent2">
                    <a:lumMod val="60000"/>
                    <a:alpha val="60000"/>
                  </a:schemeClr>
                </a:solidFill>
              </a:ln>
              <a:effectLst/>
            </c:spPr>
          </c:marker>
          <c:xVal>
            <c:numRef>
              <c:f>Hoja2!$J$10</c:f>
              <c:numCache>
                <c:formatCode>General</c:formatCode>
                <c:ptCount val="1"/>
                <c:pt idx="0">
                  <c:v>878</c:v>
                </c:pt>
              </c:numCache>
            </c:numRef>
          </c:xVal>
          <c:yVal>
            <c:numRef>
              <c:f>Hoja2!$J$8</c:f>
              <c:numCache>
                <c:formatCode>General</c:formatCode>
                <c:ptCount val="1"/>
                <c:pt idx="0">
                  <c:v>696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45AD-4974-BFF7-06C21A6EF805}"/>
            </c:ext>
          </c:extLst>
        </c:ser>
        <c:ser>
          <c:idx val="8"/>
          <c:order val="8"/>
          <c:tx>
            <c:strRef>
              <c:f>Hoja2!$K$7</c:f>
              <c:strCache>
                <c:ptCount val="1"/>
                <c:pt idx="0">
                  <c:v>/ɑ/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38100">
                <a:solidFill>
                  <a:schemeClr val="accent3">
                    <a:lumMod val="60000"/>
                    <a:alpha val="60000"/>
                  </a:schemeClr>
                </a:solidFill>
              </a:ln>
              <a:effectLst/>
            </c:spPr>
          </c:marker>
          <c:xVal>
            <c:numRef>
              <c:f>Hoja2!$K$10</c:f>
              <c:numCache>
                <c:formatCode>General</c:formatCode>
                <c:ptCount val="1"/>
                <c:pt idx="0">
                  <c:v>436</c:v>
                </c:pt>
              </c:numCache>
            </c:numRef>
          </c:xVal>
          <c:yVal>
            <c:numRef>
              <c:f>Hoja2!$K$8</c:f>
              <c:numCache>
                <c:formatCode>General</c:formatCode>
                <c:ptCount val="1"/>
                <c:pt idx="0">
                  <c:v>604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45AD-4974-BFF7-06C21A6EF805}"/>
            </c:ext>
          </c:extLst>
        </c:ser>
        <c:ser>
          <c:idx val="9"/>
          <c:order val="9"/>
          <c:tx>
            <c:strRef>
              <c:f>Hoja2!$L$7</c:f>
              <c:strCache>
                <c:ptCount val="1"/>
                <c:pt idx="0">
                  <c:v>/ɒ/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38100">
                <a:solidFill>
                  <a:schemeClr val="accent4">
                    <a:lumMod val="60000"/>
                    <a:alpha val="60000"/>
                  </a:schemeClr>
                </a:solidFill>
              </a:ln>
              <a:effectLst/>
            </c:spPr>
          </c:marker>
          <c:xVal>
            <c:numRef>
              <c:f>Hoja2!$L$10</c:f>
              <c:numCache>
                <c:formatCode>General</c:formatCode>
                <c:ptCount val="1"/>
                <c:pt idx="0">
                  <c:v>381</c:v>
                </c:pt>
              </c:numCache>
            </c:numRef>
          </c:xVal>
          <c:yVal>
            <c:numRef>
              <c:f>Hoja2!$L$8</c:f>
              <c:numCache>
                <c:formatCode>General</c:formatCode>
                <c:ptCount val="1"/>
                <c:pt idx="0">
                  <c:v>484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45AD-4974-BFF7-06C21A6EF8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4140751"/>
        <c:axId val="460136143"/>
      </c:scatterChart>
      <c:valAx>
        <c:axId val="464140751"/>
        <c:scaling>
          <c:orientation val="maxMin"/>
          <c:max val="2300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6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2600" dirty="0"/>
                  <a:t>F2-F1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6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25000"/>
                <a:lumOff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60136143"/>
        <c:crosses val="autoZero"/>
        <c:crossBetween val="midCat"/>
      </c:valAx>
      <c:valAx>
        <c:axId val="460136143"/>
        <c:scaling>
          <c:orientation val="maxMin"/>
          <c:max val="750"/>
          <c:min val="200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6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2600" dirty="0"/>
                  <a:t>F1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6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25000"/>
                <a:lumOff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6414075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>
        <a:solidFill>
          <a:schemeClr val="tx1">
            <a:lumMod val="15000"/>
            <a:lumOff val="85000"/>
          </a:schemeClr>
        </a:solidFill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>
            <a:alpha val="6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38100">
        <a:solidFill>
          <a:schemeClr val="phClr">
            <a:alpha val="60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>
        <a:solidFill>
          <a:schemeClr val="tx1">
            <a:lumMod val="15000"/>
            <a:lumOff val="85000"/>
          </a:schemeClr>
        </a:solidFill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>
        <a:solidFill>
          <a:schemeClr val="tx1">
            <a:lumMod val="25000"/>
            <a:lumOff val="75000"/>
          </a:schemeClr>
        </a:solidFill>
      </a:ln>
    </cs:spPr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0.06876</cdr:x>
      <cdr:y>0.4826</cdr:y>
    </cdr:from>
    <cdr:to>
      <cdr:x>0.10534</cdr:x>
      <cdr:y>0.56373</cdr:y>
    </cdr:to>
    <cdr:sp macro="" textlink="">
      <cdr:nvSpPr>
        <cdr:cNvPr id="3" name="ZoneTexte 1">
          <a:extLst xmlns:a="http://schemas.openxmlformats.org/drawingml/2006/main">
            <a:ext uri="{FF2B5EF4-FFF2-40B4-BE49-F238E27FC236}">
              <a16:creationId xmlns:a16="http://schemas.microsoft.com/office/drawing/2014/main" id="{E70B4D08-B0B2-4933-B3C5-CDD696BD7FBF}"/>
            </a:ext>
          </a:extLst>
        </cdr:cNvPr>
        <cdr:cNvSpPr txBox="1"/>
      </cdr:nvSpPr>
      <cdr:spPr>
        <a:xfrm xmlns:a="http://schemas.openxmlformats.org/drawingml/2006/main">
          <a:off x="668337" y="2910521"/>
          <a:ext cx="355600" cy="4892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2000" b="1" dirty="0">
              <a:latin typeface="Calibri" panose="020F0502020204030204" pitchFamily="34" charset="0"/>
              <a:cs typeface="Calibri" panose="020F0502020204030204" pitchFamily="34" charset="0"/>
            </a:rPr>
            <a:t>[j]</a:t>
          </a:r>
        </a:p>
      </cdr:txBody>
    </cdr:sp>
  </cdr:relSizeAnchor>
  <cdr:relSizeAnchor xmlns:cdr="http://schemas.openxmlformats.org/drawingml/2006/chartDrawing">
    <cdr:from>
      <cdr:x>0.51609</cdr:x>
      <cdr:y>0.68247</cdr:y>
    </cdr:from>
    <cdr:to>
      <cdr:x>0.55267</cdr:x>
      <cdr:y>0.7636</cdr:y>
    </cdr:to>
    <cdr:sp macro="" textlink="">
      <cdr:nvSpPr>
        <cdr:cNvPr id="4" name="ZoneTexte 1">
          <a:extLst xmlns:a="http://schemas.openxmlformats.org/drawingml/2006/main">
            <a:ext uri="{FF2B5EF4-FFF2-40B4-BE49-F238E27FC236}">
              <a16:creationId xmlns:a16="http://schemas.microsoft.com/office/drawing/2014/main" id="{E70B4D08-B0B2-4933-B3C5-CDD696BD7FBF}"/>
            </a:ext>
          </a:extLst>
        </cdr:cNvPr>
        <cdr:cNvSpPr txBox="1"/>
      </cdr:nvSpPr>
      <cdr:spPr>
        <a:xfrm xmlns:a="http://schemas.openxmlformats.org/drawingml/2006/main">
          <a:off x="5016500" y="4115908"/>
          <a:ext cx="355600" cy="4892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2000" b="1" dirty="0">
              <a:latin typeface="Calibri" panose="020F0502020204030204" pitchFamily="34" charset="0"/>
              <a:cs typeface="Calibri" panose="020F0502020204030204" pitchFamily="34" charset="0"/>
            </a:rPr>
            <a:t>[u]</a:t>
          </a:r>
        </a:p>
      </cdr:txBody>
    </cdr:sp>
  </cdr:relSizeAnchor>
  <cdr:relSizeAnchor xmlns:cdr="http://schemas.openxmlformats.org/drawingml/2006/chartDrawing">
    <cdr:from>
      <cdr:x>0.19598</cdr:x>
      <cdr:y>0.60359</cdr:y>
    </cdr:from>
    <cdr:to>
      <cdr:x>0.23257</cdr:x>
      <cdr:y>0.68472</cdr:y>
    </cdr:to>
    <cdr:sp macro="" textlink="">
      <cdr:nvSpPr>
        <cdr:cNvPr id="5" name="ZoneTexte 1">
          <a:extLst xmlns:a="http://schemas.openxmlformats.org/drawingml/2006/main">
            <a:ext uri="{FF2B5EF4-FFF2-40B4-BE49-F238E27FC236}">
              <a16:creationId xmlns:a16="http://schemas.microsoft.com/office/drawing/2014/main" id="{E70B4D08-B0B2-4933-B3C5-CDD696BD7FBF}"/>
            </a:ext>
          </a:extLst>
        </cdr:cNvPr>
        <cdr:cNvSpPr txBox="1"/>
      </cdr:nvSpPr>
      <cdr:spPr>
        <a:xfrm xmlns:a="http://schemas.openxmlformats.org/drawingml/2006/main">
          <a:off x="1905000" y="3640199"/>
          <a:ext cx="355600" cy="4892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2000" b="1" dirty="0">
              <a:latin typeface="Calibri" panose="020F0502020204030204" pitchFamily="34" charset="0"/>
              <a:cs typeface="Calibri" panose="020F0502020204030204" pitchFamily="34" charset="0"/>
            </a:rPr>
            <a:t>[ɪ]</a:t>
          </a:r>
        </a:p>
      </cdr:txBody>
    </cdr:sp>
  </cdr:relSizeAnchor>
  <cdr:relSizeAnchor xmlns:cdr="http://schemas.openxmlformats.org/drawingml/2006/chartDrawing">
    <cdr:from>
      <cdr:x>0.11057</cdr:x>
      <cdr:y>0.35204</cdr:y>
    </cdr:from>
    <cdr:to>
      <cdr:x>0.14715</cdr:x>
      <cdr:y>0.43317</cdr:y>
    </cdr:to>
    <cdr:sp macro="" textlink="">
      <cdr:nvSpPr>
        <cdr:cNvPr id="6" name="ZoneTexte 1">
          <a:extLst xmlns:a="http://schemas.openxmlformats.org/drawingml/2006/main">
            <a:ext uri="{FF2B5EF4-FFF2-40B4-BE49-F238E27FC236}">
              <a16:creationId xmlns:a16="http://schemas.microsoft.com/office/drawing/2014/main" id="{81217191-20A8-4478-AA17-1C0787B1D0F2}"/>
            </a:ext>
          </a:extLst>
        </cdr:cNvPr>
        <cdr:cNvSpPr txBox="1"/>
      </cdr:nvSpPr>
      <cdr:spPr>
        <a:xfrm xmlns:a="http://schemas.openxmlformats.org/drawingml/2006/main">
          <a:off x="1074737" y="2123121"/>
          <a:ext cx="355600" cy="4892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2000" dirty="0">
              <a:latin typeface="Calibri" panose="020F0502020204030204" pitchFamily="34" charset="0"/>
              <a:cs typeface="Calibri" panose="020F0502020204030204" pitchFamily="34" charset="0"/>
            </a:rPr>
            <a:t>/i/</a:t>
          </a:r>
        </a:p>
      </cdr:txBody>
    </cdr:sp>
  </cdr:relSizeAnchor>
  <cdr:relSizeAnchor xmlns:cdr="http://schemas.openxmlformats.org/drawingml/2006/chartDrawing">
    <cdr:from>
      <cdr:x>0.47256</cdr:x>
      <cdr:y>0.36678</cdr:y>
    </cdr:from>
    <cdr:to>
      <cdr:x>0.50915</cdr:x>
      <cdr:y>0.44791</cdr:y>
    </cdr:to>
    <cdr:sp macro="" textlink="">
      <cdr:nvSpPr>
        <cdr:cNvPr id="7" name="ZoneTexte 1">
          <a:extLst xmlns:a="http://schemas.openxmlformats.org/drawingml/2006/main">
            <a:ext uri="{FF2B5EF4-FFF2-40B4-BE49-F238E27FC236}">
              <a16:creationId xmlns:a16="http://schemas.microsoft.com/office/drawing/2014/main" id="{96AA66D5-A1E9-4A51-B8A1-07E3DCBAD0A2}"/>
            </a:ext>
          </a:extLst>
        </cdr:cNvPr>
        <cdr:cNvSpPr txBox="1"/>
      </cdr:nvSpPr>
      <cdr:spPr>
        <a:xfrm xmlns:a="http://schemas.openxmlformats.org/drawingml/2006/main">
          <a:off x="4593431" y="2212021"/>
          <a:ext cx="355600" cy="4892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2000" dirty="0">
              <a:latin typeface="Calibri" panose="020F0502020204030204" pitchFamily="34" charset="0"/>
              <a:cs typeface="Calibri" panose="020F0502020204030204" pitchFamily="34" charset="0"/>
            </a:rPr>
            <a:t>/u/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 dirty="0"/>
              <a:t>mercredi 18 avril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301C-0163-4F6C-BB08-C6B9ADAE9CAD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750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FF93-012D-49AE-BAE7-FCEBBAD1FCB1}" type="datetimeFigureOut">
              <a:rPr lang="fr-FR" smtClean="0"/>
              <a:t>18/04/2018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301C-0163-4F6C-BB08-C6B9ADAE9C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9130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FF93-012D-49AE-BAE7-FCEBBAD1FCB1}" type="datetimeFigureOut">
              <a:rPr lang="fr-FR" smtClean="0"/>
              <a:t>18/04/2018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301C-0163-4F6C-BB08-C6B9ADAE9CAD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726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FF93-012D-49AE-BAE7-FCEBBAD1FCB1}" type="datetimeFigureOut">
              <a:rPr lang="fr-FR" smtClean="0"/>
              <a:t>18/04/2018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301C-0163-4F6C-BB08-C6B9ADAE9C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8091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FF93-012D-49AE-BAE7-FCEBBAD1FCB1}" type="datetimeFigureOut">
              <a:rPr lang="fr-FR" smtClean="0"/>
              <a:t>18/04/2018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301C-0163-4F6C-BB08-C6B9ADAE9CAD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45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FF93-012D-49AE-BAE7-FCEBBAD1FCB1}" type="datetimeFigureOut">
              <a:rPr lang="fr-FR" smtClean="0"/>
              <a:t>18/04/2018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301C-0163-4F6C-BB08-C6B9ADAE9C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4982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FF93-012D-49AE-BAE7-FCEBBAD1FCB1}" type="datetimeFigureOut">
              <a:rPr lang="fr-FR" smtClean="0"/>
              <a:t>18/04/2018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301C-0163-4F6C-BB08-C6B9ADAE9C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222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FF93-012D-49AE-BAE7-FCEBBAD1FCB1}" type="datetimeFigureOut">
              <a:rPr lang="fr-FR" smtClean="0"/>
              <a:t>18/04/2018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301C-0163-4F6C-BB08-C6B9ADAE9C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94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FF93-012D-49AE-BAE7-FCEBBAD1FCB1}" type="datetimeFigureOut">
              <a:rPr lang="fr-FR" smtClean="0"/>
              <a:t>18/04/2018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301C-0163-4F6C-BB08-C6B9ADAE9C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9317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FF93-012D-49AE-BAE7-FCEBBAD1FCB1}" type="datetimeFigureOut">
              <a:rPr lang="fr-FR" smtClean="0"/>
              <a:t>18/04/2018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301C-0163-4F6C-BB08-C6B9ADAE9C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738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FF93-012D-49AE-BAE7-FCEBBAD1FCB1}" type="datetimeFigureOut">
              <a:rPr lang="fr-FR" smtClean="0"/>
              <a:t>18/04/2018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301C-0163-4F6C-BB08-C6B9ADAE9CAD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449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2CEDFF93-012D-49AE-BAE7-FCEBBAD1FCB1}" type="datetimeFigureOut">
              <a:rPr lang="fr-FR" smtClean="0"/>
              <a:t>18/04/2018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B6E3301C-0163-4F6C-BB08-C6B9ADAE9CAD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47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n.hum.uva.nl/praat/download_win.html" TargetMode="External"/><Relationship Id="rId2" Type="http://schemas.openxmlformats.org/officeDocument/2006/relationships/hyperlink" Target="http://www.fon.hum.uva.nl/praat/download_mac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ware.sil.org/doulos/" TargetMode="External"/><Relationship Id="rId2" Type="http://schemas.openxmlformats.org/officeDocument/2006/relationships/hyperlink" Target="https://software.sil.org/chari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exilogos.com/clavier/api.htm" TargetMode="External"/><Relationship Id="rId4" Type="http://schemas.openxmlformats.org/officeDocument/2006/relationships/hyperlink" Target="http://ipa.typeit.org/full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iling.de/ipa/" TargetMode="External"/><Relationship Id="rId2" Type="http://schemas.openxmlformats.org/officeDocument/2006/relationships/hyperlink" Target="https://fr.wikipedia.org/wiki/X-SAMPA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gendrot.ilpga.fr/scripts.htm" TargetMode="External"/><Relationship Id="rId2" Type="http://schemas.openxmlformats.org/officeDocument/2006/relationships/hyperlink" Target="http://phonetics.linguistics.ucla.edu/facilities/acoustic/praa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k.groups.yahoo.com/neo/groups/praat-users/info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61A21E-D0C7-4E27-8F3E-A16850055A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6000" dirty="0"/>
              <a:t>Initiation à </a:t>
            </a:r>
            <a:r>
              <a:rPr lang="fr-FR" sz="6000" dirty="0" err="1"/>
              <a:t>Praat</a:t>
            </a:r>
            <a:endParaRPr lang="fr-FR" sz="60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1417D1F-6A7C-447D-973E-4927CAD546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fr-FR" sz="2600" dirty="0"/>
              <a:t>Université Rennes 2</a:t>
            </a:r>
          </a:p>
          <a:p>
            <a:pPr algn="r"/>
            <a:r>
              <a:rPr lang="fr-FR" dirty="0"/>
              <a:t>Leonardo </a:t>
            </a:r>
            <a:r>
              <a:rPr lang="fr-FR" cap="small" dirty="0"/>
              <a:t>Contreras </a:t>
            </a:r>
            <a:r>
              <a:rPr lang="fr-FR" cap="small" dirty="0" err="1"/>
              <a:t>Roa</a:t>
            </a:r>
            <a:endParaRPr lang="fr-FR" cap="small" dirty="0"/>
          </a:p>
          <a:p>
            <a:pPr algn="r"/>
            <a:r>
              <a:rPr lang="fr-FR" dirty="0"/>
              <a:t>LIDILE EA 3874</a:t>
            </a:r>
          </a:p>
        </p:txBody>
      </p:sp>
    </p:spTree>
    <p:extLst>
      <p:ext uri="{BB962C8B-B14F-4D97-AF65-F5344CB8AC3E}">
        <p14:creationId xmlns:p14="http://schemas.microsoft.com/office/powerpoint/2010/main" val="1403729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767BA27-1A79-4219-A8E7-D3198CDC8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834" y="729000"/>
            <a:ext cx="10160331" cy="5400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B7C4B37-FE8C-46B8-8526-FD3CDEB0F79C}"/>
              </a:ext>
            </a:extLst>
          </p:cNvPr>
          <p:cNvSpPr txBox="1"/>
          <p:nvPr/>
        </p:nvSpPr>
        <p:spPr>
          <a:xfrm>
            <a:off x="4825651" y="359668"/>
            <a:ext cx="217149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durée de la sélection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9322BCE-8E7A-4390-A502-B7292D098417}"/>
              </a:ext>
            </a:extLst>
          </p:cNvPr>
          <p:cNvSpPr txBox="1"/>
          <p:nvPr/>
        </p:nvSpPr>
        <p:spPr>
          <a:xfrm>
            <a:off x="7098398" y="359668"/>
            <a:ext cx="270939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temps de fin de la sélection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055786D-5AFB-4E6B-8FF6-64DE2FF82651}"/>
              </a:ext>
            </a:extLst>
          </p:cNvPr>
          <p:cNvSpPr txBox="1"/>
          <p:nvPr/>
        </p:nvSpPr>
        <p:spPr>
          <a:xfrm>
            <a:off x="1731849" y="361527"/>
            <a:ext cx="301236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temps de début de la sélection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F3B7C9C8-E207-4DF2-8E22-7FE8A9498C2F}"/>
              </a:ext>
            </a:extLst>
          </p:cNvPr>
          <p:cNvCxnSpPr/>
          <p:nvPr/>
        </p:nvCxnSpPr>
        <p:spPr>
          <a:xfrm>
            <a:off x="4081670" y="729000"/>
            <a:ext cx="0" cy="3444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46D4115B-1E0C-4556-8679-32B3193E1E61}"/>
              </a:ext>
            </a:extLst>
          </p:cNvPr>
          <p:cNvCxnSpPr/>
          <p:nvPr/>
        </p:nvCxnSpPr>
        <p:spPr>
          <a:xfrm>
            <a:off x="5887213" y="722439"/>
            <a:ext cx="0" cy="3444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7F4B21F3-3639-47A7-9944-B4E2F868E8BA}"/>
              </a:ext>
            </a:extLst>
          </p:cNvPr>
          <p:cNvCxnSpPr/>
          <p:nvPr/>
        </p:nvCxnSpPr>
        <p:spPr>
          <a:xfrm>
            <a:off x="7454348" y="722439"/>
            <a:ext cx="0" cy="3444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F2DBB82B-850D-45B6-86B6-AF5356A2B557}"/>
              </a:ext>
            </a:extLst>
          </p:cNvPr>
          <p:cNvSpPr txBox="1"/>
          <p:nvPr/>
        </p:nvSpPr>
        <p:spPr>
          <a:xfrm>
            <a:off x="1015834" y="6166035"/>
            <a:ext cx="334758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clic pour écouter avant la sélection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AE087E1-4976-4A5F-9961-6FF7A49ACCB9}"/>
              </a:ext>
            </a:extLst>
          </p:cNvPr>
          <p:cNvSpPr txBox="1"/>
          <p:nvPr/>
        </p:nvSpPr>
        <p:spPr>
          <a:xfrm>
            <a:off x="4363417" y="6166035"/>
            <a:ext cx="277031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clic pour écouter la sélection</a:t>
            </a:r>
          </a:p>
          <a:p>
            <a:pPr algn="ctr"/>
            <a:r>
              <a:rPr lang="fr-FR" dirty="0"/>
              <a:t>(tab)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185BA23-5153-4E00-A02D-EA0E668BB411}"/>
              </a:ext>
            </a:extLst>
          </p:cNvPr>
          <p:cNvSpPr txBox="1"/>
          <p:nvPr/>
        </p:nvSpPr>
        <p:spPr>
          <a:xfrm>
            <a:off x="7133727" y="6166035"/>
            <a:ext cx="335700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clic pour écouter après la sélection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A324B0E0-1EC2-4238-B0F3-81C63A87CCC4}"/>
              </a:ext>
            </a:extLst>
          </p:cNvPr>
          <p:cNvCxnSpPr>
            <a:cxnSpLocks/>
          </p:cNvCxnSpPr>
          <p:nvPr/>
        </p:nvCxnSpPr>
        <p:spPr>
          <a:xfrm flipV="1">
            <a:off x="5748572" y="5515495"/>
            <a:ext cx="0" cy="6135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1970F4E6-2B9D-49DB-AF35-DB71A339D43C}"/>
              </a:ext>
            </a:extLst>
          </p:cNvPr>
          <p:cNvCxnSpPr>
            <a:cxnSpLocks/>
          </p:cNvCxnSpPr>
          <p:nvPr/>
        </p:nvCxnSpPr>
        <p:spPr>
          <a:xfrm flipV="1">
            <a:off x="3131268" y="5515494"/>
            <a:ext cx="0" cy="6135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AD3EF4B1-4B29-43D2-BF16-8A9E14024CA4}"/>
              </a:ext>
            </a:extLst>
          </p:cNvPr>
          <p:cNvCxnSpPr>
            <a:cxnSpLocks/>
          </p:cNvCxnSpPr>
          <p:nvPr/>
        </p:nvCxnSpPr>
        <p:spPr>
          <a:xfrm flipV="1">
            <a:off x="8815986" y="5513411"/>
            <a:ext cx="0" cy="6135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745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587E0B-7247-495F-8EAC-4D2EB0F0A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Analyse acoustique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4390E9D-D870-48B8-B700-41D30A96BC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7405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5BAB2B-8679-4EA3-8407-D59B87293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Paramètres acoustiques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E1BBA6-3751-4438-8EE6-8DF524184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1813416" cy="4023360"/>
          </a:xfrm>
        </p:spPr>
        <p:txBody>
          <a:bodyPr/>
          <a:lstStyle/>
          <a:p>
            <a:r>
              <a:rPr lang="fr-FR" dirty="0"/>
              <a:t>Formants</a:t>
            </a:r>
          </a:p>
          <a:p>
            <a:r>
              <a:rPr lang="fr-FR" dirty="0"/>
              <a:t>F0</a:t>
            </a:r>
          </a:p>
          <a:p>
            <a:r>
              <a:rPr lang="fr-FR" dirty="0"/>
              <a:t>Intensité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7B8A5C04-F6C1-4757-BC9B-0D701FF8373E}"/>
              </a:ext>
            </a:extLst>
          </p:cNvPr>
          <p:cNvSpPr txBox="1">
            <a:spLocks/>
          </p:cNvSpPr>
          <p:nvPr/>
        </p:nvSpPr>
        <p:spPr>
          <a:xfrm>
            <a:off x="2837544" y="2286000"/>
            <a:ext cx="67128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………………	Voyelles et consonnes</a:t>
            </a:r>
          </a:p>
          <a:p>
            <a:r>
              <a:rPr lang="fr-FR" dirty="0"/>
              <a:t>………………	Intonation</a:t>
            </a:r>
          </a:p>
          <a:p>
            <a:r>
              <a:rPr lang="fr-FR" dirty="0"/>
              <a:t>………………	Volume</a:t>
            </a:r>
          </a:p>
        </p:txBody>
      </p:sp>
    </p:spTree>
    <p:extLst>
      <p:ext uri="{BB962C8B-B14F-4D97-AF65-F5344CB8AC3E}">
        <p14:creationId xmlns:p14="http://schemas.microsoft.com/office/powerpoint/2010/main" val="148802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49BFD0-8290-4EB3-A8FC-36F9B845A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Formants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473403-584E-4853-BA5D-6B3C56A93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Il est possible d’ajuster les valeurs d’affichage du spectrogramme pour voir une image plus nette (cela dépendra de la qualité du son et du bruit ambiant) :</a:t>
            </a:r>
          </a:p>
          <a:p>
            <a:r>
              <a:rPr lang="fr-FR" b="1" dirty="0">
                <a:latin typeface="Courier New" panose="02070309020205020404" pitchFamily="49" charset="0"/>
                <a:cs typeface="Courier New" panose="02070309020205020404" pitchFamily="49" charset="0"/>
              </a:rPr>
              <a:t>Spectrum &gt;	</a:t>
            </a:r>
            <a:r>
              <a:rPr lang="fr-F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Spectrogram</a:t>
            </a:r>
            <a:r>
              <a:rPr lang="fr-FR" b="1" dirty="0">
                <a:latin typeface="Courier New" panose="02070309020205020404" pitchFamily="49" charset="0"/>
                <a:cs typeface="Courier New" panose="02070309020205020404" pitchFamily="49" charset="0"/>
              </a:rPr>
              <a:t> settings</a:t>
            </a:r>
          </a:p>
          <a:p>
            <a:r>
              <a:rPr lang="fr-FR" dirty="0"/>
              <a:t>Pour une image plus claire, réduire les valeurs de </a:t>
            </a:r>
            <a:r>
              <a:rPr lang="fr-FR" b="1" dirty="0">
                <a:latin typeface="Courier New" panose="02070309020205020404" pitchFamily="49" charset="0"/>
                <a:cs typeface="Courier New" panose="02070309020205020404" pitchFamily="49" charset="0"/>
              </a:rPr>
              <a:t>Dynamic range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5951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304621-639D-473E-A37A-E2956CD87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Formants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EABE8C-3100-4F90-A04E-BAFCE39C1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spectrogramme peut servir de référence pour situer les formants des consonnes et des voyelles.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EB3726F9-46A1-4EAD-B4CA-11B5ECB148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50" y="3511826"/>
            <a:ext cx="11010900" cy="2638425"/>
          </a:xfrm>
          <a:prstGeom prst="rect">
            <a:avLst/>
          </a:prstGeom>
        </p:spPr>
      </p:pic>
      <p:sp>
        <p:nvSpPr>
          <p:cNvPr id="25" name="Accolade ouvrante 24">
            <a:extLst>
              <a:ext uri="{FF2B5EF4-FFF2-40B4-BE49-F238E27FC236}">
                <a16:creationId xmlns:a16="http://schemas.microsoft.com/office/drawing/2014/main" id="{50771CBF-A97A-47F8-9D1D-2E078AF3644A}"/>
              </a:ext>
            </a:extLst>
          </p:cNvPr>
          <p:cNvSpPr/>
          <p:nvPr/>
        </p:nvSpPr>
        <p:spPr>
          <a:xfrm rot="16200000">
            <a:off x="936133" y="6107818"/>
            <a:ext cx="175989" cy="472573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Accolade ouvrante 25">
            <a:extLst>
              <a:ext uri="{FF2B5EF4-FFF2-40B4-BE49-F238E27FC236}">
                <a16:creationId xmlns:a16="http://schemas.microsoft.com/office/drawing/2014/main" id="{43F6E1E6-83DD-4FC4-AE48-77CD59DEFE42}"/>
              </a:ext>
            </a:extLst>
          </p:cNvPr>
          <p:cNvSpPr/>
          <p:nvPr/>
        </p:nvSpPr>
        <p:spPr>
          <a:xfrm rot="16200000">
            <a:off x="2139379" y="5613433"/>
            <a:ext cx="186430" cy="147178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Accolade ouvrante 26">
            <a:extLst>
              <a:ext uri="{FF2B5EF4-FFF2-40B4-BE49-F238E27FC236}">
                <a16:creationId xmlns:a16="http://schemas.microsoft.com/office/drawing/2014/main" id="{ABF46E67-914B-4734-8E81-593AF01A8940}"/>
              </a:ext>
            </a:extLst>
          </p:cNvPr>
          <p:cNvSpPr/>
          <p:nvPr/>
        </p:nvSpPr>
        <p:spPr>
          <a:xfrm rot="16200000">
            <a:off x="3236660" y="6113038"/>
            <a:ext cx="186430" cy="472574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Accolade ouvrante 27">
            <a:extLst>
              <a:ext uri="{FF2B5EF4-FFF2-40B4-BE49-F238E27FC236}">
                <a16:creationId xmlns:a16="http://schemas.microsoft.com/office/drawing/2014/main" id="{C7351708-754E-43D5-8474-8B703E0773A2}"/>
              </a:ext>
            </a:extLst>
          </p:cNvPr>
          <p:cNvSpPr/>
          <p:nvPr/>
        </p:nvSpPr>
        <p:spPr>
          <a:xfrm rot="16200000">
            <a:off x="4078176" y="5871292"/>
            <a:ext cx="186428" cy="960253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Accolade ouvrante 28">
            <a:extLst>
              <a:ext uri="{FF2B5EF4-FFF2-40B4-BE49-F238E27FC236}">
                <a16:creationId xmlns:a16="http://schemas.microsoft.com/office/drawing/2014/main" id="{05410CAF-1E49-4995-BB2F-1578C672F2E1}"/>
              </a:ext>
            </a:extLst>
          </p:cNvPr>
          <p:cNvSpPr/>
          <p:nvPr/>
        </p:nvSpPr>
        <p:spPr>
          <a:xfrm rot="16200000">
            <a:off x="4994536" y="6037293"/>
            <a:ext cx="191397" cy="627233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Accolade ouvrante 29">
            <a:extLst>
              <a:ext uri="{FF2B5EF4-FFF2-40B4-BE49-F238E27FC236}">
                <a16:creationId xmlns:a16="http://schemas.microsoft.com/office/drawing/2014/main" id="{94CEE63C-7AEC-46FE-ACAA-24C314871D96}"/>
              </a:ext>
            </a:extLst>
          </p:cNvPr>
          <p:cNvSpPr/>
          <p:nvPr/>
        </p:nvSpPr>
        <p:spPr>
          <a:xfrm rot="16200000">
            <a:off x="6523636" y="5226651"/>
            <a:ext cx="186428" cy="2234907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Accolade ouvrante 30">
            <a:extLst>
              <a:ext uri="{FF2B5EF4-FFF2-40B4-BE49-F238E27FC236}">
                <a16:creationId xmlns:a16="http://schemas.microsoft.com/office/drawing/2014/main" id="{AA60E09F-D45E-42B1-8E38-2BB8389BD1A2}"/>
              </a:ext>
            </a:extLst>
          </p:cNvPr>
          <p:cNvSpPr/>
          <p:nvPr/>
        </p:nvSpPr>
        <p:spPr>
          <a:xfrm rot="16200000">
            <a:off x="8309246" y="5862871"/>
            <a:ext cx="186429" cy="976078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Accolade ouvrante 31">
            <a:extLst>
              <a:ext uri="{FF2B5EF4-FFF2-40B4-BE49-F238E27FC236}">
                <a16:creationId xmlns:a16="http://schemas.microsoft.com/office/drawing/2014/main" id="{A7DEC498-9A74-41EC-9D19-EF7550A44E39}"/>
              </a:ext>
            </a:extLst>
          </p:cNvPr>
          <p:cNvSpPr/>
          <p:nvPr/>
        </p:nvSpPr>
        <p:spPr>
          <a:xfrm rot="16200000">
            <a:off x="9628141" y="5614479"/>
            <a:ext cx="198966" cy="1471785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BA66C5A2-0D38-4A06-A3F4-BEE7CA04F1CE}"/>
              </a:ext>
            </a:extLst>
          </p:cNvPr>
          <p:cNvSpPr txBox="1"/>
          <p:nvPr/>
        </p:nvSpPr>
        <p:spPr>
          <a:xfrm>
            <a:off x="539763" y="6471412"/>
            <a:ext cx="968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occlusive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AB358B79-3E0B-4405-8A06-54BD6FC7E428}"/>
              </a:ext>
            </a:extLst>
          </p:cNvPr>
          <p:cNvSpPr txBox="1"/>
          <p:nvPr/>
        </p:nvSpPr>
        <p:spPr>
          <a:xfrm>
            <a:off x="1742878" y="6471412"/>
            <a:ext cx="836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voyelle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B6DFAF97-C73F-470F-97FF-449EC0B38382}"/>
              </a:ext>
            </a:extLst>
          </p:cNvPr>
          <p:cNvSpPr txBox="1"/>
          <p:nvPr/>
        </p:nvSpPr>
        <p:spPr>
          <a:xfrm>
            <a:off x="2907160" y="6483399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nasale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B8C13BBB-11FD-448E-9D1B-C386ED6C0A27}"/>
              </a:ext>
            </a:extLst>
          </p:cNvPr>
          <p:cNvSpPr txBox="1"/>
          <p:nvPr/>
        </p:nvSpPr>
        <p:spPr>
          <a:xfrm>
            <a:off x="3807891" y="6471412"/>
            <a:ext cx="968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occlusive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A70E0500-5554-4119-9204-3E1E230E5C98}"/>
              </a:ext>
            </a:extLst>
          </p:cNvPr>
          <p:cNvSpPr txBox="1"/>
          <p:nvPr/>
        </p:nvSpPr>
        <p:spPr>
          <a:xfrm>
            <a:off x="4776618" y="6471412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nasale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E183EF8B-E703-480F-9E43-C93DC178EBFD}"/>
              </a:ext>
            </a:extLst>
          </p:cNvPr>
          <p:cNvSpPr txBox="1"/>
          <p:nvPr/>
        </p:nvSpPr>
        <p:spPr>
          <a:xfrm>
            <a:off x="6004342" y="6483399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triphtongue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93295E2C-1B0C-499E-AC64-C09D72D9BC89}"/>
              </a:ext>
            </a:extLst>
          </p:cNvPr>
          <p:cNvSpPr txBox="1"/>
          <p:nvPr/>
        </p:nvSpPr>
        <p:spPr>
          <a:xfrm>
            <a:off x="7914421" y="6483399"/>
            <a:ext cx="968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occlusive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34F0892F-62C0-4E72-9168-93D4DBE1FEA5}"/>
              </a:ext>
            </a:extLst>
          </p:cNvPr>
          <p:cNvSpPr txBox="1"/>
          <p:nvPr/>
        </p:nvSpPr>
        <p:spPr>
          <a:xfrm>
            <a:off x="9355293" y="6483399"/>
            <a:ext cx="2275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voyelle (+interférence)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0F05066-A09E-4D6B-B188-8CE1D0504F7E}"/>
              </a:ext>
            </a:extLst>
          </p:cNvPr>
          <p:cNvSpPr/>
          <p:nvPr/>
        </p:nvSpPr>
        <p:spPr>
          <a:xfrm>
            <a:off x="844355" y="4461706"/>
            <a:ext cx="42511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err="1">
                <a:solidFill>
                  <a:schemeClr val="bg1"/>
                </a:solidFill>
                <a:latin typeface="Charis SIL"/>
              </a:rPr>
              <a:t>kʰ</a:t>
            </a:r>
            <a:endParaRPr lang="fr-FR" sz="2200" b="1" dirty="0">
              <a:solidFill>
                <a:schemeClr val="bg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3AEE2E1-80D8-4421-B7E8-999B2D42F25E}"/>
              </a:ext>
            </a:extLst>
          </p:cNvPr>
          <p:cNvSpPr/>
          <p:nvPr/>
        </p:nvSpPr>
        <p:spPr>
          <a:xfrm>
            <a:off x="2078900" y="4461706"/>
            <a:ext cx="33214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>
                <a:solidFill>
                  <a:schemeClr val="bg1"/>
                </a:solidFill>
                <a:latin typeface="Charis SIL"/>
              </a:rPr>
              <a:t>ɑ</a:t>
            </a:r>
            <a:endParaRPr lang="fr-FR" sz="2200" b="1" dirty="0">
              <a:solidFill>
                <a:schemeClr val="bg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1091CDD-723E-493F-9623-23CCE5289FBE}"/>
              </a:ext>
            </a:extLst>
          </p:cNvPr>
          <p:cNvSpPr/>
          <p:nvPr/>
        </p:nvSpPr>
        <p:spPr>
          <a:xfrm>
            <a:off x="3213684" y="4461706"/>
            <a:ext cx="33214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>
                <a:solidFill>
                  <a:schemeClr val="bg1"/>
                </a:solidFill>
                <a:latin typeface="Charis SIL"/>
              </a:rPr>
              <a:t>n</a:t>
            </a:r>
            <a:endParaRPr lang="fr-FR" sz="2200" b="1" dirty="0">
              <a:solidFill>
                <a:schemeClr val="bg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25C926C-7582-4776-9BB1-4F1BEDE8F186}"/>
              </a:ext>
            </a:extLst>
          </p:cNvPr>
          <p:cNvSpPr/>
          <p:nvPr/>
        </p:nvSpPr>
        <p:spPr>
          <a:xfrm>
            <a:off x="3969197" y="4461706"/>
            <a:ext cx="28245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>
                <a:solidFill>
                  <a:schemeClr val="bg1"/>
                </a:solidFill>
                <a:latin typeface="Charis SIL"/>
              </a:rPr>
              <a:t>t</a:t>
            </a:r>
            <a:endParaRPr lang="fr-FR" sz="2200" b="1" dirty="0">
              <a:solidFill>
                <a:schemeClr val="bg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A3B02E8-01B0-4502-B003-BB10D38A30B8}"/>
              </a:ext>
            </a:extLst>
          </p:cNvPr>
          <p:cNvSpPr/>
          <p:nvPr/>
        </p:nvSpPr>
        <p:spPr>
          <a:xfrm>
            <a:off x="4861417" y="4461706"/>
            <a:ext cx="33214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>
                <a:solidFill>
                  <a:schemeClr val="bg1"/>
                </a:solidFill>
                <a:latin typeface="Charis SIL"/>
              </a:rPr>
              <a:t>n</a:t>
            </a:r>
            <a:endParaRPr lang="fr-FR" sz="2200" b="1" dirty="0">
              <a:solidFill>
                <a:schemeClr val="bg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C6D2541-8C78-42F8-B8B2-5DFE6FAC71C2}"/>
              </a:ext>
            </a:extLst>
          </p:cNvPr>
          <p:cNvSpPr/>
          <p:nvPr/>
        </p:nvSpPr>
        <p:spPr>
          <a:xfrm>
            <a:off x="6401886" y="4461706"/>
            <a:ext cx="50045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err="1">
                <a:solidFill>
                  <a:schemeClr val="bg1"/>
                </a:solidFill>
                <a:latin typeface="Charis SIL"/>
              </a:rPr>
              <a:t>juɪ</a:t>
            </a:r>
            <a:endParaRPr lang="fr-FR" sz="2200" b="1" dirty="0">
              <a:solidFill>
                <a:schemeClr val="bg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AB6E518-8A4A-4272-8444-80FBE62E99C7}"/>
              </a:ext>
            </a:extLst>
          </p:cNvPr>
          <p:cNvSpPr/>
          <p:nvPr/>
        </p:nvSpPr>
        <p:spPr>
          <a:xfrm>
            <a:off x="8357314" y="4461706"/>
            <a:ext cx="28245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>
                <a:solidFill>
                  <a:schemeClr val="bg1"/>
                </a:solidFill>
                <a:latin typeface="Charis SIL"/>
              </a:rPr>
              <a:t>t</a:t>
            </a:r>
            <a:endParaRPr lang="fr-FR" sz="2200" b="1" dirty="0">
              <a:solidFill>
                <a:schemeClr val="bg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E02C36A-84B3-45B7-B3C9-32E868ABCC05}"/>
              </a:ext>
            </a:extLst>
          </p:cNvPr>
          <p:cNvSpPr/>
          <p:nvPr/>
        </p:nvSpPr>
        <p:spPr>
          <a:xfrm>
            <a:off x="9608841" y="4461706"/>
            <a:ext cx="25359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>
                <a:solidFill>
                  <a:schemeClr val="bg1"/>
                </a:solidFill>
                <a:latin typeface="Charis SIL"/>
              </a:rPr>
              <a:t>i</a:t>
            </a:r>
            <a:endParaRPr lang="fr-FR" sz="2200" b="1" dirty="0">
              <a:solidFill>
                <a:schemeClr val="bg1"/>
              </a:solidFill>
            </a:endParaRPr>
          </a:p>
        </p:txBody>
      </p:sp>
      <p:pic>
        <p:nvPicPr>
          <p:cNvPr id="49" name="30 continuity">
            <a:hlinkClick r:id="" action="ppaction://media"/>
            <a:extLst>
              <a:ext uri="{FF2B5EF4-FFF2-40B4-BE49-F238E27FC236}">
                <a16:creationId xmlns:a16="http://schemas.microsoft.com/office/drawing/2014/main" id="{BBCB1CA8-0A0D-4E6A-B208-2E870B6F6B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18024" y="13212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7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813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304621-639D-473E-A37A-E2956CD87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Formants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EABE8C-3100-4F90-A04E-BAFCE39C1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75180"/>
            <a:ext cx="9720071" cy="4023360"/>
          </a:xfrm>
        </p:spPr>
        <p:txBody>
          <a:bodyPr/>
          <a:lstStyle/>
          <a:p>
            <a:r>
              <a:rPr lang="fr-FR" dirty="0"/>
              <a:t>Mais on peut également demander à </a:t>
            </a:r>
            <a:r>
              <a:rPr lang="fr-FR" dirty="0" err="1"/>
              <a:t>Praat</a:t>
            </a:r>
            <a:r>
              <a:rPr lang="fr-FR" dirty="0"/>
              <a:t> d’afficher les pics d’énergie à des intervalles réguliers pour obtenir des valeurs approximatives des formants.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46E05BF6-B337-4432-B484-F43F9C5BC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" y="3507765"/>
            <a:ext cx="10991850" cy="2619375"/>
          </a:xfrm>
          <a:prstGeom prst="rect">
            <a:avLst/>
          </a:prstGeom>
        </p:spPr>
      </p:pic>
      <p:sp>
        <p:nvSpPr>
          <p:cNvPr id="20" name="Accolade ouvrante 19">
            <a:extLst>
              <a:ext uri="{FF2B5EF4-FFF2-40B4-BE49-F238E27FC236}">
                <a16:creationId xmlns:a16="http://schemas.microsoft.com/office/drawing/2014/main" id="{DF516B1C-7E7F-48A7-865D-458A7E292067}"/>
              </a:ext>
            </a:extLst>
          </p:cNvPr>
          <p:cNvSpPr/>
          <p:nvPr/>
        </p:nvSpPr>
        <p:spPr>
          <a:xfrm rot="16200000">
            <a:off x="936133" y="6107818"/>
            <a:ext cx="175989" cy="472573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Accolade ouvrante 20">
            <a:extLst>
              <a:ext uri="{FF2B5EF4-FFF2-40B4-BE49-F238E27FC236}">
                <a16:creationId xmlns:a16="http://schemas.microsoft.com/office/drawing/2014/main" id="{06DE3620-BC69-42F1-B6FA-1030DDE6468B}"/>
              </a:ext>
            </a:extLst>
          </p:cNvPr>
          <p:cNvSpPr/>
          <p:nvPr/>
        </p:nvSpPr>
        <p:spPr>
          <a:xfrm rot="16200000">
            <a:off x="2139379" y="5613433"/>
            <a:ext cx="186430" cy="147178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Accolade ouvrante 21">
            <a:extLst>
              <a:ext uri="{FF2B5EF4-FFF2-40B4-BE49-F238E27FC236}">
                <a16:creationId xmlns:a16="http://schemas.microsoft.com/office/drawing/2014/main" id="{4898D0DD-2599-46F3-9E59-9DC73D04785F}"/>
              </a:ext>
            </a:extLst>
          </p:cNvPr>
          <p:cNvSpPr/>
          <p:nvPr/>
        </p:nvSpPr>
        <p:spPr>
          <a:xfrm rot="16200000">
            <a:off x="3236660" y="6113038"/>
            <a:ext cx="186430" cy="472574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Accolade ouvrante 22">
            <a:extLst>
              <a:ext uri="{FF2B5EF4-FFF2-40B4-BE49-F238E27FC236}">
                <a16:creationId xmlns:a16="http://schemas.microsoft.com/office/drawing/2014/main" id="{AA5B9B51-A045-47D0-996C-F196CC6BFE9C}"/>
              </a:ext>
            </a:extLst>
          </p:cNvPr>
          <p:cNvSpPr/>
          <p:nvPr/>
        </p:nvSpPr>
        <p:spPr>
          <a:xfrm rot="16200000">
            <a:off x="4078176" y="5871292"/>
            <a:ext cx="186428" cy="960253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Accolade ouvrante 23">
            <a:extLst>
              <a:ext uri="{FF2B5EF4-FFF2-40B4-BE49-F238E27FC236}">
                <a16:creationId xmlns:a16="http://schemas.microsoft.com/office/drawing/2014/main" id="{0687B971-2300-446B-B027-9255FB4D4B31}"/>
              </a:ext>
            </a:extLst>
          </p:cNvPr>
          <p:cNvSpPr/>
          <p:nvPr/>
        </p:nvSpPr>
        <p:spPr>
          <a:xfrm rot="16200000">
            <a:off x="4994536" y="6037293"/>
            <a:ext cx="191397" cy="627233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Accolade ouvrante 24">
            <a:extLst>
              <a:ext uri="{FF2B5EF4-FFF2-40B4-BE49-F238E27FC236}">
                <a16:creationId xmlns:a16="http://schemas.microsoft.com/office/drawing/2014/main" id="{591A749A-1E78-460D-914E-A9F6B08F29E0}"/>
              </a:ext>
            </a:extLst>
          </p:cNvPr>
          <p:cNvSpPr/>
          <p:nvPr/>
        </p:nvSpPr>
        <p:spPr>
          <a:xfrm rot="16200000">
            <a:off x="6523636" y="5226651"/>
            <a:ext cx="186428" cy="2234907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Accolade ouvrante 25">
            <a:extLst>
              <a:ext uri="{FF2B5EF4-FFF2-40B4-BE49-F238E27FC236}">
                <a16:creationId xmlns:a16="http://schemas.microsoft.com/office/drawing/2014/main" id="{8D0F432F-02A0-4EA6-A7D0-C66ECC0AA4A8}"/>
              </a:ext>
            </a:extLst>
          </p:cNvPr>
          <p:cNvSpPr/>
          <p:nvPr/>
        </p:nvSpPr>
        <p:spPr>
          <a:xfrm rot="16200000">
            <a:off x="8309246" y="5862871"/>
            <a:ext cx="186429" cy="976078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Accolade ouvrante 26">
            <a:extLst>
              <a:ext uri="{FF2B5EF4-FFF2-40B4-BE49-F238E27FC236}">
                <a16:creationId xmlns:a16="http://schemas.microsoft.com/office/drawing/2014/main" id="{BE94A9C7-3CB1-45A6-AA6A-391B44F0F0E4}"/>
              </a:ext>
            </a:extLst>
          </p:cNvPr>
          <p:cNvSpPr/>
          <p:nvPr/>
        </p:nvSpPr>
        <p:spPr>
          <a:xfrm rot="16200000">
            <a:off x="9628141" y="5614479"/>
            <a:ext cx="198966" cy="1471785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1323CDE-FBAA-4204-951A-918E0F9D3653}"/>
              </a:ext>
            </a:extLst>
          </p:cNvPr>
          <p:cNvSpPr txBox="1"/>
          <p:nvPr/>
        </p:nvSpPr>
        <p:spPr>
          <a:xfrm>
            <a:off x="539763" y="6471412"/>
            <a:ext cx="968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occlusive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C6D482B9-3995-4894-BCB0-DB96B67866C3}"/>
              </a:ext>
            </a:extLst>
          </p:cNvPr>
          <p:cNvSpPr txBox="1"/>
          <p:nvPr/>
        </p:nvSpPr>
        <p:spPr>
          <a:xfrm>
            <a:off x="1742878" y="6471412"/>
            <a:ext cx="836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voyelle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038B61C3-1CF4-48CE-9236-F3DB6D0AF577}"/>
              </a:ext>
            </a:extLst>
          </p:cNvPr>
          <p:cNvSpPr txBox="1"/>
          <p:nvPr/>
        </p:nvSpPr>
        <p:spPr>
          <a:xfrm>
            <a:off x="2907160" y="6483399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nasale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CC434587-C8A3-435D-B39E-5930DE280A16}"/>
              </a:ext>
            </a:extLst>
          </p:cNvPr>
          <p:cNvSpPr txBox="1"/>
          <p:nvPr/>
        </p:nvSpPr>
        <p:spPr>
          <a:xfrm>
            <a:off x="3807891" y="6471412"/>
            <a:ext cx="968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occlusive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9700AD88-B39C-4DAD-B777-CDC7BF01BEAF}"/>
              </a:ext>
            </a:extLst>
          </p:cNvPr>
          <p:cNvSpPr txBox="1"/>
          <p:nvPr/>
        </p:nvSpPr>
        <p:spPr>
          <a:xfrm>
            <a:off x="4776618" y="6471412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nasale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1A3F239E-192C-4B09-BF38-68EB25B10E4D}"/>
              </a:ext>
            </a:extLst>
          </p:cNvPr>
          <p:cNvSpPr txBox="1"/>
          <p:nvPr/>
        </p:nvSpPr>
        <p:spPr>
          <a:xfrm>
            <a:off x="6004342" y="6483399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triphtongue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D11D3AE8-CDC9-48BB-BBFD-1E6C847454B1}"/>
              </a:ext>
            </a:extLst>
          </p:cNvPr>
          <p:cNvSpPr txBox="1"/>
          <p:nvPr/>
        </p:nvSpPr>
        <p:spPr>
          <a:xfrm>
            <a:off x="7914421" y="6483399"/>
            <a:ext cx="968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occlusive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BC980186-1C61-4611-87DE-F71BEB224A73}"/>
              </a:ext>
            </a:extLst>
          </p:cNvPr>
          <p:cNvSpPr txBox="1"/>
          <p:nvPr/>
        </p:nvSpPr>
        <p:spPr>
          <a:xfrm>
            <a:off x="9355293" y="6483399"/>
            <a:ext cx="2275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voyelle (+interférence)</a:t>
            </a:r>
          </a:p>
        </p:txBody>
      </p:sp>
    </p:spTree>
    <p:extLst>
      <p:ext uri="{BB962C8B-B14F-4D97-AF65-F5344CB8AC3E}">
        <p14:creationId xmlns:p14="http://schemas.microsoft.com/office/powerpoint/2010/main" val="1630180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304621-639D-473E-A37A-E2956CD87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Formants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EABE8C-3100-4F90-A04E-BAFCE39C1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75180"/>
            <a:ext cx="9720071" cy="402336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fr-FR" dirty="0"/>
              <a:t>On peut obtenir la valeur moyenne des formants d’une sélection.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b="1" dirty="0">
                <a:latin typeface="Courier New" panose="02070309020205020404" pitchFamily="49" charset="0"/>
                <a:cs typeface="Courier New" panose="02070309020205020404" pitchFamily="49" charset="0"/>
              </a:rPr>
              <a:t>Formants &gt; 	</a:t>
            </a:r>
            <a:r>
              <a:rPr lang="fr-F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fr-FR" b="1" dirty="0">
                <a:latin typeface="Courier New" panose="02070309020205020404" pitchFamily="49" charset="0"/>
                <a:cs typeface="Courier New" panose="02070309020205020404" pitchFamily="49" charset="0"/>
              </a:rPr>
              <a:t> first formant  						</a:t>
            </a:r>
            <a:r>
              <a:rPr lang="fr-F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fr-FR" b="1" dirty="0">
                <a:latin typeface="Courier New" panose="02070309020205020404" pitchFamily="49" charset="0"/>
                <a:cs typeface="Courier New" panose="02070309020205020404" pitchFamily="49" charset="0"/>
              </a:rPr>
              <a:t> second formant…</a:t>
            </a:r>
          </a:p>
          <a:p>
            <a:endParaRPr lang="fr-FR" dirty="0"/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81EDE3DD-BD5B-4EDA-B1CB-DBF9C84FF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" y="3533165"/>
            <a:ext cx="10991850" cy="2619375"/>
          </a:xfrm>
          <a:prstGeom prst="rect">
            <a:avLst/>
          </a:prstGeom>
        </p:spPr>
      </p:pic>
      <p:sp>
        <p:nvSpPr>
          <p:cNvPr id="45" name="Accolade ouvrante 44">
            <a:extLst>
              <a:ext uri="{FF2B5EF4-FFF2-40B4-BE49-F238E27FC236}">
                <a16:creationId xmlns:a16="http://schemas.microsoft.com/office/drawing/2014/main" id="{3D580EA6-27DB-4E25-839A-82A4CCB7EEB0}"/>
              </a:ext>
            </a:extLst>
          </p:cNvPr>
          <p:cNvSpPr/>
          <p:nvPr/>
        </p:nvSpPr>
        <p:spPr>
          <a:xfrm rot="16200000">
            <a:off x="6523636" y="5226651"/>
            <a:ext cx="186428" cy="2234907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86A7A07C-95D3-47DA-B37D-49320A7EFD1D}"/>
              </a:ext>
            </a:extLst>
          </p:cNvPr>
          <p:cNvSpPr txBox="1"/>
          <p:nvPr/>
        </p:nvSpPr>
        <p:spPr>
          <a:xfrm>
            <a:off x="6004342" y="6483399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triphtongue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4C655F1-6F87-467D-BB6C-F6540A3C218A}"/>
              </a:ext>
            </a:extLst>
          </p:cNvPr>
          <p:cNvSpPr/>
          <p:nvPr/>
        </p:nvSpPr>
        <p:spPr>
          <a:xfrm>
            <a:off x="5410200" y="3533165"/>
            <a:ext cx="838200" cy="26193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C7D6C70-FDD4-443D-AFAF-084B05070ED3}"/>
              </a:ext>
            </a:extLst>
          </p:cNvPr>
          <p:cNvSpPr/>
          <p:nvPr/>
        </p:nvSpPr>
        <p:spPr>
          <a:xfrm>
            <a:off x="6502400" y="3533165"/>
            <a:ext cx="381000" cy="26193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CB8C7C6-ECD4-45CB-A5CD-D6DBB34CE743}"/>
              </a:ext>
            </a:extLst>
          </p:cNvPr>
          <p:cNvSpPr/>
          <p:nvPr/>
        </p:nvSpPr>
        <p:spPr>
          <a:xfrm>
            <a:off x="7078663" y="3525185"/>
            <a:ext cx="381000" cy="26193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2AC69947-8E0F-4F31-A91C-B3DF3FABB0FE}"/>
              </a:ext>
            </a:extLst>
          </p:cNvPr>
          <p:cNvSpPr txBox="1"/>
          <p:nvPr/>
        </p:nvSpPr>
        <p:spPr>
          <a:xfrm>
            <a:off x="5452989" y="5807354"/>
            <a:ext cx="795411" cy="338554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600" dirty="0"/>
              <a:t>375 Hz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1F702C01-4CCF-41DE-B27B-1B40FAB44F6C}"/>
              </a:ext>
            </a:extLst>
          </p:cNvPr>
          <p:cNvSpPr txBox="1"/>
          <p:nvPr/>
        </p:nvSpPr>
        <p:spPr>
          <a:xfrm>
            <a:off x="4345788" y="5713874"/>
            <a:ext cx="41229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F1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88BBCBCB-9A93-4F11-86FD-C6A8DB0948E4}"/>
              </a:ext>
            </a:extLst>
          </p:cNvPr>
          <p:cNvSpPr txBox="1"/>
          <p:nvPr/>
        </p:nvSpPr>
        <p:spPr>
          <a:xfrm>
            <a:off x="6295194" y="5713874"/>
            <a:ext cx="795411" cy="338554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600" dirty="0"/>
              <a:t>527 Hz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792CCD00-6061-463D-A5B3-162E3613A747}"/>
              </a:ext>
            </a:extLst>
          </p:cNvPr>
          <p:cNvSpPr txBox="1"/>
          <p:nvPr/>
        </p:nvSpPr>
        <p:spPr>
          <a:xfrm>
            <a:off x="7078663" y="5748456"/>
            <a:ext cx="795411" cy="338554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600" dirty="0"/>
              <a:t>470 Hz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89CCD93E-26D5-44F4-A8BD-0B95B9DDAB8D}"/>
              </a:ext>
            </a:extLst>
          </p:cNvPr>
          <p:cNvSpPr txBox="1"/>
          <p:nvPr/>
        </p:nvSpPr>
        <p:spPr>
          <a:xfrm>
            <a:off x="5410199" y="4654541"/>
            <a:ext cx="909223" cy="338554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600" dirty="0"/>
              <a:t>2544 Hz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182EE782-0060-4B08-B985-BC3A3218C722}"/>
              </a:ext>
            </a:extLst>
          </p:cNvPr>
          <p:cNvSpPr txBox="1"/>
          <p:nvPr/>
        </p:nvSpPr>
        <p:spPr>
          <a:xfrm>
            <a:off x="4356327" y="4650206"/>
            <a:ext cx="41229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F2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9898DDCD-393E-4D9B-9E42-16FAF2886E06}"/>
              </a:ext>
            </a:extLst>
          </p:cNvPr>
          <p:cNvSpPr txBox="1"/>
          <p:nvPr/>
        </p:nvSpPr>
        <p:spPr>
          <a:xfrm>
            <a:off x="6217652" y="5171353"/>
            <a:ext cx="909223" cy="338554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600" dirty="0"/>
              <a:t>1450 Hz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4243A821-CC41-4CC6-9500-7397157CD2C1}"/>
              </a:ext>
            </a:extLst>
          </p:cNvPr>
          <p:cNvSpPr txBox="1"/>
          <p:nvPr/>
        </p:nvSpPr>
        <p:spPr>
          <a:xfrm>
            <a:off x="6900520" y="4775249"/>
            <a:ext cx="909223" cy="338554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600" dirty="0"/>
              <a:t>2290 Hz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65A65D3D-D53A-4105-9FC5-16AB07633EC3}"/>
              </a:ext>
            </a:extLst>
          </p:cNvPr>
          <p:cNvSpPr txBox="1"/>
          <p:nvPr/>
        </p:nvSpPr>
        <p:spPr>
          <a:xfrm>
            <a:off x="5644548" y="3558151"/>
            <a:ext cx="3609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[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fr-FR" dirty="0"/>
              <a:t>]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81018FEE-BEDE-4821-B6E7-B0E7593ADD61}"/>
              </a:ext>
            </a:extLst>
          </p:cNvPr>
          <p:cNvSpPr txBox="1"/>
          <p:nvPr/>
        </p:nvSpPr>
        <p:spPr>
          <a:xfrm>
            <a:off x="6482748" y="3558151"/>
            <a:ext cx="4315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[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fr-FR" dirty="0"/>
              <a:t>]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B75A9C24-B27D-4F14-A7A7-B642F9833FDA}"/>
              </a:ext>
            </a:extLst>
          </p:cNvPr>
          <p:cNvSpPr txBox="1"/>
          <p:nvPr/>
        </p:nvSpPr>
        <p:spPr>
          <a:xfrm>
            <a:off x="7075438" y="3554572"/>
            <a:ext cx="3914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[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ɪ</a:t>
            </a:r>
            <a:r>
              <a:rPr lang="fr-FR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24009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CD4B4C82-C4D4-400C-A87D-9ACB29589A0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91108958"/>
              </p:ext>
            </p:extLst>
          </p:nvPr>
        </p:nvGraphicFramePr>
        <p:xfrm>
          <a:off x="1914574" y="611187"/>
          <a:ext cx="9720263" cy="6030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ZoneTexte 1">
            <a:extLst>
              <a:ext uri="{FF2B5EF4-FFF2-40B4-BE49-F238E27FC236}">
                <a16:creationId xmlns:a16="http://schemas.microsoft.com/office/drawing/2014/main" id="{96AA66D5-A1E9-4A51-B8A1-07E3DCBAD0A2}"/>
              </a:ext>
            </a:extLst>
          </p:cNvPr>
          <p:cNvSpPr txBox="1"/>
          <p:nvPr/>
        </p:nvSpPr>
        <p:spPr>
          <a:xfrm>
            <a:off x="5520321" y="5288356"/>
            <a:ext cx="355600" cy="48926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/ɛ/</a:t>
            </a:r>
          </a:p>
        </p:txBody>
      </p:sp>
      <p:sp>
        <p:nvSpPr>
          <p:cNvPr id="8" name="ZoneTexte 1">
            <a:extLst>
              <a:ext uri="{FF2B5EF4-FFF2-40B4-BE49-F238E27FC236}">
                <a16:creationId xmlns:a16="http://schemas.microsoft.com/office/drawing/2014/main" id="{B23D3C0F-058E-4CC6-9BF3-708A7E90079D}"/>
              </a:ext>
            </a:extLst>
          </p:cNvPr>
          <p:cNvSpPr txBox="1"/>
          <p:nvPr/>
        </p:nvSpPr>
        <p:spPr>
          <a:xfrm>
            <a:off x="7051198" y="5961457"/>
            <a:ext cx="355600" cy="48926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/æ/</a:t>
            </a:r>
          </a:p>
        </p:txBody>
      </p:sp>
      <p:sp>
        <p:nvSpPr>
          <p:cNvPr id="9" name="ZoneTexte 1">
            <a:extLst>
              <a:ext uri="{FF2B5EF4-FFF2-40B4-BE49-F238E27FC236}">
                <a16:creationId xmlns:a16="http://schemas.microsoft.com/office/drawing/2014/main" id="{2A55B5B9-2596-4563-88AF-22CDEEBFF17D}"/>
              </a:ext>
            </a:extLst>
          </p:cNvPr>
          <p:cNvSpPr txBox="1"/>
          <p:nvPr/>
        </p:nvSpPr>
        <p:spPr>
          <a:xfrm>
            <a:off x="8577579" y="5288357"/>
            <a:ext cx="355600" cy="48926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/ɑ/</a:t>
            </a:r>
          </a:p>
        </p:txBody>
      </p:sp>
      <p:sp>
        <p:nvSpPr>
          <p:cNvPr id="10" name="ZoneTexte 1">
            <a:extLst>
              <a:ext uri="{FF2B5EF4-FFF2-40B4-BE49-F238E27FC236}">
                <a16:creationId xmlns:a16="http://schemas.microsoft.com/office/drawing/2014/main" id="{AA3E9BBC-E6A3-44CD-B5EE-61C719DFE116}"/>
              </a:ext>
            </a:extLst>
          </p:cNvPr>
          <p:cNvSpPr txBox="1"/>
          <p:nvPr/>
        </p:nvSpPr>
        <p:spPr>
          <a:xfrm>
            <a:off x="8755379" y="4364751"/>
            <a:ext cx="355600" cy="48926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/ɒ/</a:t>
            </a:r>
          </a:p>
        </p:txBody>
      </p:sp>
      <p:sp>
        <p:nvSpPr>
          <p:cNvPr id="11" name="ZoneTexte 1">
            <a:extLst>
              <a:ext uri="{FF2B5EF4-FFF2-40B4-BE49-F238E27FC236}">
                <a16:creationId xmlns:a16="http://schemas.microsoft.com/office/drawing/2014/main" id="{0124BDC4-8365-4DFC-8068-F85FBB97F3D1}"/>
              </a:ext>
            </a:extLst>
          </p:cNvPr>
          <p:cNvSpPr txBox="1"/>
          <p:nvPr/>
        </p:nvSpPr>
        <p:spPr>
          <a:xfrm>
            <a:off x="9276079" y="3666251"/>
            <a:ext cx="355600" cy="48926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/ɔ/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E7F104F-92CD-4AA9-A705-0A79441B3AB4}"/>
              </a:ext>
            </a:extLst>
          </p:cNvPr>
          <p:cNvSpPr txBox="1"/>
          <p:nvPr/>
        </p:nvSpPr>
        <p:spPr>
          <a:xfrm>
            <a:off x="140677" y="215900"/>
            <a:ext cx="47970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Trajectoire de la diphtongue [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juɪ</a:t>
            </a:r>
            <a:r>
              <a:rPr lang="fr-FR" dirty="0"/>
              <a:t>] et comparaison avec les valeurs des formants de locuteurs natifs anglais (RP) (Hawkins &amp; </a:t>
            </a:r>
            <a:r>
              <a:rPr lang="fr-FR" dirty="0" err="1"/>
              <a:t>Midgley</a:t>
            </a:r>
            <a:r>
              <a:rPr lang="fr-FR" dirty="0"/>
              <a:t>, 2005).</a:t>
            </a:r>
          </a:p>
          <a:p>
            <a:endParaRPr lang="fr-FR" dirty="0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9291E3A2-12A4-469C-960B-485D100DDBB8}"/>
              </a:ext>
            </a:extLst>
          </p:cNvPr>
          <p:cNvCxnSpPr>
            <a:cxnSpLocks/>
          </p:cNvCxnSpPr>
          <p:nvPr/>
        </p:nvCxnSpPr>
        <p:spPr>
          <a:xfrm>
            <a:off x="2926080" y="3626643"/>
            <a:ext cx="4149969" cy="1023463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998F61EB-0CA4-4AE4-BA3D-996A7DEB00E1}"/>
              </a:ext>
            </a:extLst>
          </p:cNvPr>
          <p:cNvCxnSpPr/>
          <p:nvPr/>
        </p:nvCxnSpPr>
        <p:spPr>
          <a:xfrm flipH="1" flipV="1">
            <a:off x="4121834" y="4279899"/>
            <a:ext cx="2954215" cy="370207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692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1E954B-0E11-4BCE-B500-4203CA776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Exercice</a:t>
            </a:r>
            <a:r>
              <a:rPr lang="es-CL" dirty="0"/>
              <a:t> 1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AF2F7F-2C87-43A8-9BD9-05570A0EE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1) En vous basant sur la distribution des deux premiers formants , et sans écouter, essayez de trouver des voyelles sur le spectrogramme d’un enregistrement.</a:t>
            </a:r>
          </a:p>
          <a:p>
            <a:r>
              <a:rPr lang="es-CL" dirty="0"/>
              <a:t>2</a:t>
            </a:r>
            <a:r>
              <a:rPr lang="fr-FR" dirty="0"/>
              <a:t>) Mesurez les valeurs de F1 et F2 de deux voyelles différentes.</a:t>
            </a:r>
          </a:p>
          <a:p>
            <a:r>
              <a:rPr lang="es-CL" dirty="0"/>
              <a:t>3) O</a:t>
            </a:r>
            <a:r>
              <a:rPr lang="fr-FR" dirty="0" err="1"/>
              <a:t>bservez</a:t>
            </a:r>
            <a:r>
              <a:rPr lang="fr-FR" dirty="0"/>
              <a:t> les distributions des fréquences des consonnes fricatives et occlusives. A quoi ressemblent-elles ?</a:t>
            </a:r>
          </a:p>
          <a:p>
            <a:r>
              <a:rPr lang="es-CL" dirty="0"/>
              <a:t>Q</a:t>
            </a:r>
            <a:r>
              <a:rPr lang="fr-FR" dirty="0" err="1"/>
              <a:t>uelles</a:t>
            </a:r>
            <a:r>
              <a:rPr lang="fr-FR" dirty="0"/>
              <a:t> difficultés avez-vous rencontrées ?</a:t>
            </a:r>
          </a:p>
        </p:txBody>
      </p:sp>
    </p:spTree>
    <p:extLst>
      <p:ext uri="{BB962C8B-B14F-4D97-AF65-F5344CB8AC3E}">
        <p14:creationId xmlns:p14="http://schemas.microsoft.com/office/powerpoint/2010/main" val="175519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BDEE52-6956-4A1B-B86D-DE82C5B62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F0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D860C5-34E6-4B45-936D-0410A0531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La </a:t>
            </a:r>
            <a:r>
              <a:rPr lang="fr-FR" b="1" dirty="0"/>
              <a:t>fréquence fondamentale </a:t>
            </a:r>
            <a:r>
              <a:rPr lang="fr-FR" dirty="0"/>
              <a:t>(F0) est associée à l’intonation. Elle est mesurée en Hertz (Hz). Il est possible de regarder la courbe de fréquence fondamentale en cliquant sur </a:t>
            </a:r>
          </a:p>
          <a:p>
            <a:r>
              <a:rPr lang="fr-FR" b="1" dirty="0">
                <a:latin typeface="Courier New" panose="02070309020205020404" pitchFamily="49" charset="0"/>
                <a:cs typeface="Courier New" panose="02070309020205020404" pitchFamily="49" charset="0"/>
              </a:rPr>
              <a:t>Pitch &gt;	Show pitch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D454B30-A5A1-4E0A-A9DE-3E63E27C52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688" y="4249286"/>
            <a:ext cx="9886950" cy="2181225"/>
          </a:xfrm>
          <a:prstGeom prst="rect">
            <a:avLst/>
          </a:prstGeom>
        </p:spPr>
      </p:pic>
      <p:pic>
        <p:nvPicPr>
          <p:cNvPr id="6" name="03b">
            <a:hlinkClick r:id="" action="ppaction://media"/>
            <a:extLst>
              <a:ext uri="{FF2B5EF4-FFF2-40B4-BE49-F238E27FC236}">
                <a16:creationId xmlns:a16="http://schemas.microsoft.com/office/drawing/2014/main" id="{71DEE787-2C61-4DEE-8C8F-383EEF39C2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18038" y="3429000"/>
            <a:ext cx="609600" cy="6096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19D96AF-B5FE-43FF-93E1-9F5C0F408670}"/>
              </a:ext>
            </a:extLst>
          </p:cNvPr>
          <p:cNvSpPr txBox="1"/>
          <p:nvPr/>
        </p:nvSpPr>
        <p:spPr>
          <a:xfrm>
            <a:off x="2218097" y="6447530"/>
            <a:ext cx="7709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/>
              <a:t>Was</a:t>
            </a:r>
            <a:r>
              <a:rPr lang="fr-FR" i="1" dirty="0"/>
              <a:t> </a:t>
            </a:r>
            <a:r>
              <a:rPr lang="fr-FR" i="1" dirty="0" err="1"/>
              <a:t>it</a:t>
            </a:r>
            <a:r>
              <a:rPr lang="fr-FR" i="1" dirty="0"/>
              <a:t> </a:t>
            </a:r>
            <a:r>
              <a:rPr lang="fr-FR" i="1" dirty="0" err="1"/>
              <a:t>nine</a:t>
            </a:r>
            <a:r>
              <a:rPr lang="fr-FR" i="1" dirty="0"/>
              <a:t> </a:t>
            </a:r>
            <a:r>
              <a:rPr lang="fr-FR" i="1" dirty="0" err="1"/>
              <a:t>o’clock</a:t>
            </a:r>
            <a:r>
              <a:rPr lang="fr-FR" i="1" dirty="0"/>
              <a:t> </a:t>
            </a:r>
            <a:r>
              <a:rPr lang="fr-FR" i="1" dirty="0" err="1"/>
              <a:t>you</a:t>
            </a:r>
            <a:r>
              <a:rPr lang="fr-FR" i="1" dirty="0"/>
              <a:t> </a:t>
            </a:r>
            <a:r>
              <a:rPr lang="fr-FR" i="1" dirty="0" err="1"/>
              <a:t>said</a:t>
            </a:r>
            <a:r>
              <a:rPr lang="fr-FR" i="1" dirty="0"/>
              <a:t>? </a:t>
            </a:r>
            <a:r>
              <a:rPr lang="fr-FR" dirty="0"/>
              <a:t>prononcé par une apprenante francophone d’anglais.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94911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47D16F-286A-4C3B-B491-3A533173F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À quoi ça sert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5CABD7-4F45-4B97-B3BC-5CAF7E47C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Analyse acoustique</a:t>
            </a:r>
          </a:p>
          <a:p>
            <a:r>
              <a:rPr lang="fr-FR" dirty="0"/>
              <a:t>Transcription et annotation</a:t>
            </a:r>
          </a:p>
          <a:p>
            <a:r>
              <a:rPr lang="fr-FR" dirty="0"/>
              <a:t>Création d’images</a:t>
            </a:r>
          </a:p>
          <a:p>
            <a:r>
              <a:rPr lang="fr-FR" i="1" dirty="0"/>
              <a:t>Speech manipulation</a:t>
            </a:r>
            <a:endParaRPr lang="fr-FR" dirty="0"/>
          </a:p>
          <a:p>
            <a:r>
              <a:rPr lang="fr-FR" dirty="0"/>
              <a:t>Programmation</a:t>
            </a:r>
          </a:p>
          <a:p>
            <a:r>
              <a:rPr lang="fr-FR" dirty="0"/>
              <a:t>Statistiques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0B6BCB-CD6C-47B1-83AE-94D137351A64}"/>
              </a:ext>
            </a:extLst>
          </p:cNvPr>
          <p:cNvSpPr/>
          <p:nvPr/>
        </p:nvSpPr>
        <p:spPr>
          <a:xfrm>
            <a:off x="1024128" y="2286000"/>
            <a:ext cx="4356255" cy="1172817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490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F20696-756C-496E-BE59-323F62131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F0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969B34-726B-474F-B8F5-75430A495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valeurs d’affichage peuvent être adaptées à l’échelle la plus adéquate pour le registre vocal du locuteur analysé : </a:t>
            </a:r>
          </a:p>
          <a:p>
            <a:r>
              <a:rPr lang="fr-FR" b="1" dirty="0">
                <a:latin typeface="Courier New" panose="02070309020205020404" pitchFamily="49" charset="0"/>
                <a:cs typeface="Courier New" panose="02070309020205020404" pitchFamily="49" charset="0"/>
              </a:rPr>
              <a:t>Pitch &gt;	Advanced pitch settings…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35B1C03-D5CF-4C4A-A37E-0274854B3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481" y="3757744"/>
            <a:ext cx="4086343" cy="310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548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F72D85-AA14-493C-A85A-9429A157A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F0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2716B8-350D-44F1-A188-029951191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En plaçant le curseur sur l’axe du temps, nous obtenons la valeur de F0 au moment sélectionné :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D43FF5E-54A7-4368-BBCE-5E93EE406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3429000"/>
            <a:ext cx="11220450" cy="2952750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F54B0280-70F8-4384-B41B-4FE15A6C720E}"/>
              </a:ext>
            </a:extLst>
          </p:cNvPr>
          <p:cNvSpPr/>
          <p:nvPr/>
        </p:nvSpPr>
        <p:spPr>
          <a:xfrm>
            <a:off x="2852055" y="5558971"/>
            <a:ext cx="391885" cy="3773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C04B3AB1-3380-4895-ADFC-DADC87C9C6A4}"/>
              </a:ext>
            </a:extLst>
          </p:cNvPr>
          <p:cNvCxnSpPr>
            <a:stCxn id="5" idx="6"/>
          </p:cNvCxnSpPr>
          <p:nvPr/>
        </p:nvCxnSpPr>
        <p:spPr>
          <a:xfrm flipV="1">
            <a:off x="3243940" y="4426857"/>
            <a:ext cx="7923932" cy="1320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F6A490E7-D526-4D95-AFFE-407D167D61D8}"/>
              </a:ext>
            </a:extLst>
          </p:cNvPr>
          <p:cNvSpPr txBox="1"/>
          <p:nvPr/>
        </p:nvSpPr>
        <p:spPr>
          <a:xfrm>
            <a:off x="1675946" y="6416096"/>
            <a:ext cx="5267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À la seconde 0.341911, la valeur de F0 est de </a:t>
            </a:r>
            <a:r>
              <a:rPr lang="fr-FR" b="1" dirty="0"/>
              <a:t>326 Hz</a:t>
            </a:r>
          </a:p>
        </p:txBody>
      </p:sp>
    </p:spTree>
    <p:extLst>
      <p:ext uri="{BB962C8B-B14F-4D97-AF65-F5344CB8AC3E}">
        <p14:creationId xmlns:p14="http://schemas.microsoft.com/office/powerpoint/2010/main" val="30619191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B867B61-C45A-4B0C-862B-9DE740C09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15" y="3429000"/>
            <a:ext cx="11249025" cy="287655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DF72D85-AA14-493C-A85A-9429A157A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F0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2716B8-350D-44F1-A188-029951191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Si nous faisons une sélection sur l’axe du temps, la valeur affichée sera la moyenne des valeurs de F0 dans la sélection.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F54B0280-70F8-4384-B41B-4FE15A6C720E}"/>
              </a:ext>
            </a:extLst>
          </p:cNvPr>
          <p:cNvSpPr/>
          <p:nvPr/>
        </p:nvSpPr>
        <p:spPr>
          <a:xfrm>
            <a:off x="3679374" y="5486400"/>
            <a:ext cx="1415140" cy="443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C04B3AB1-3380-4895-ADFC-DADC87C9C6A4}"/>
              </a:ext>
            </a:extLst>
          </p:cNvPr>
          <p:cNvCxnSpPr>
            <a:cxnSpLocks/>
            <a:stCxn id="5" idx="6"/>
          </p:cNvCxnSpPr>
          <p:nvPr/>
        </p:nvCxnSpPr>
        <p:spPr>
          <a:xfrm flipV="1">
            <a:off x="5094514" y="4847771"/>
            <a:ext cx="6073358" cy="8604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F6A490E7-D526-4D95-AFFE-407D167D61D8}"/>
              </a:ext>
            </a:extLst>
          </p:cNvPr>
          <p:cNvSpPr txBox="1"/>
          <p:nvPr/>
        </p:nvSpPr>
        <p:spPr>
          <a:xfrm>
            <a:off x="1675946" y="6416096"/>
            <a:ext cx="8293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Entre la seconde 0.496661 et la seconde 0.676642, la moyenne de F0 est de </a:t>
            </a:r>
            <a:r>
              <a:rPr lang="fr-FR" b="1" dirty="0"/>
              <a:t>233.4 Hz</a:t>
            </a:r>
            <a:r>
              <a:rPr lang="fr-FR" dirty="0"/>
              <a:t>.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839271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ED4B38-5CA3-42C6-9E9A-EB841E869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F0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456A90-5555-45FE-BEBD-CD4F6BBB1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Pour obtenir la valeur maximale et minimale de F0 dans une sélection :</a:t>
            </a:r>
          </a:p>
          <a:p>
            <a:r>
              <a:rPr lang="fr-FR" b="1" dirty="0">
                <a:latin typeface="Courier New" panose="02070309020205020404" pitchFamily="49" charset="0"/>
                <a:cs typeface="Courier New" panose="02070309020205020404" pitchFamily="49" charset="0"/>
              </a:rPr>
              <a:t>Pitch &gt;	</a:t>
            </a:r>
            <a:r>
              <a:rPr lang="fr-F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fr-FR" b="1" dirty="0">
                <a:latin typeface="Courier New" panose="02070309020205020404" pitchFamily="49" charset="0"/>
                <a:cs typeface="Courier New" panose="02070309020205020404" pitchFamily="49" charset="0"/>
              </a:rPr>
              <a:t> minimum pitch</a:t>
            </a:r>
          </a:p>
          <a:p>
            <a:pPr marL="128016" lvl="1" indent="0">
              <a:buNone/>
            </a:pPr>
            <a:r>
              <a:rPr lang="fr-FR" b="1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fr-F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fr-FR" b="1" dirty="0">
                <a:latin typeface="Courier New" panose="02070309020205020404" pitchFamily="49" charset="0"/>
                <a:cs typeface="Courier New" panose="02070309020205020404" pitchFamily="49" charset="0"/>
              </a:rPr>
              <a:t> maximum pitch</a:t>
            </a:r>
          </a:p>
        </p:txBody>
      </p:sp>
    </p:spTree>
    <p:extLst>
      <p:ext uri="{BB962C8B-B14F-4D97-AF65-F5344CB8AC3E}">
        <p14:creationId xmlns:p14="http://schemas.microsoft.com/office/powerpoint/2010/main" val="1546864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E0592A-57E2-4237-B902-460B2A07A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Exercice</a:t>
            </a:r>
            <a:r>
              <a:rPr lang="es-CL" dirty="0"/>
              <a:t> 2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0775F1-EB2C-4C7F-B6A7-BC80D6E99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1) Observez la courbe de F0 d’un enregistrement. </a:t>
            </a:r>
          </a:p>
          <a:p>
            <a:pPr marL="0" indent="0">
              <a:buNone/>
            </a:pPr>
            <a:r>
              <a:rPr lang="fr-FR" dirty="0"/>
              <a:t>2) Obtenez les valeurs maximale et minimale de F0 d’une phrase complète. A quel moment de l’énoncé se trouvent-elles ?</a:t>
            </a:r>
          </a:p>
          <a:p>
            <a:pPr marL="0" indent="0">
              <a:buNone/>
            </a:pPr>
            <a:r>
              <a:rPr lang="fr-FR" dirty="0"/>
              <a:t>3) Y a-t-il des coupures ou des changements abrupts de la courbe de F0 ? Où se produisent-ils ? Est-ce qu’ils correspondent toujours à des changements d’intonation ?</a:t>
            </a:r>
          </a:p>
          <a:p>
            <a:r>
              <a:rPr lang="es-CL" dirty="0"/>
              <a:t>Q</a:t>
            </a:r>
            <a:r>
              <a:rPr lang="fr-FR" dirty="0" err="1"/>
              <a:t>uelles</a:t>
            </a:r>
            <a:r>
              <a:rPr lang="fr-FR" dirty="0"/>
              <a:t> difficultés avez-vous rencontrées ?</a:t>
            </a:r>
          </a:p>
        </p:txBody>
      </p:sp>
    </p:spTree>
    <p:extLst>
      <p:ext uri="{BB962C8B-B14F-4D97-AF65-F5344CB8AC3E}">
        <p14:creationId xmlns:p14="http://schemas.microsoft.com/office/powerpoint/2010/main" val="144314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65776E-C672-4A7E-9247-28DE3E6A3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Intensité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025081-B3FC-4F32-8575-0090E14A1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Les valeurs d’intensité nous indiquent la distribution de l’énergie générée par l’air propulsé des poumons par le diaphragme, la vibration des cordes vocales et l’interaction des articulateurs. </a:t>
            </a:r>
          </a:p>
          <a:p>
            <a:pPr marL="0" indent="0">
              <a:buNone/>
            </a:pPr>
            <a:r>
              <a:rPr lang="fr-FR" dirty="0"/>
              <a:t>L’intensité peut donc être associée au volume de la voix et, par conséquent, aux syllabes toniques.</a:t>
            </a:r>
          </a:p>
          <a:p>
            <a:pPr marL="0" indent="0">
              <a:buNone/>
            </a:pPr>
            <a:r>
              <a:rPr lang="fr-FR" dirty="0"/>
              <a:t>Elle est mesurée en décibels (dB).</a:t>
            </a:r>
          </a:p>
          <a:p>
            <a:pPr marL="0" indent="0">
              <a:buNone/>
            </a:pPr>
            <a:r>
              <a:rPr lang="fr-FR" dirty="0"/>
              <a:t>Elle dépend beaucoup des conditions d’enregistrement.</a:t>
            </a:r>
          </a:p>
        </p:txBody>
      </p:sp>
    </p:spTree>
    <p:extLst>
      <p:ext uri="{BB962C8B-B14F-4D97-AF65-F5344CB8AC3E}">
        <p14:creationId xmlns:p14="http://schemas.microsoft.com/office/powerpoint/2010/main" val="28600349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DDA9B1-8034-4C1D-B0B4-EF44A6927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Intensité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168D0C-1BB7-4649-9722-BD0D67463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Pour afficher l’intensité, cliquez sur </a:t>
            </a:r>
          </a:p>
          <a:p>
            <a:r>
              <a:rPr lang="fr-F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Intensity</a:t>
            </a:r>
            <a:r>
              <a:rPr lang="fr-FR" b="1" dirty="0">
                <a:latin typeface="Courier New" panose="02070309020205020404" pitchFamily="49" charset="0"/>
                <a:cs typeface="Courier New" panose="02070309020205020404" pitchFamily="49" charset="0"/>
              </a:rPr>
              <a:t> &gt;	Show </a:t>
            </a:r>
            <a:r>
              <a:rPr lang="fr-F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intensity</a:t>
            </a:r>
            <a:endParaRPr lang="fr-FR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D05A88C-4B6F-4F65-B453-9ECC857404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128" y="3673031"/>
            <a:ext cx="9886950" cy="220027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DDE4AF2-69EA-4328-B414-D2920351C47A}"/>
              </a:ext>
            </a:extLst>
          </p:cNvPr>
          <p:cNvSpPr txBox="1"/>
          <p:nvPr/>
        </p:nvSpPr>
        <p:spPr>
          <a:xfrm>
            <a:off x="1828799" y="6029726"/>
            <a:ext cx="532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/>
              <a:t>was</a:t>
            </a:r>
            <a:endParaRPr lang="fr-FR" i="1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78E0876-DC0E-4CAB-86E6-21522AE2EFF0}"/>
              </a:ext>
            </a:extLst>
          </p:cNvPr>
          <p:cNvSpPr txBox="1"/>
          <p:nvPr/>
        </p:nvSpPr>
        <p:spPr>
          <a:xfrm>
            <a:off x="2633470" y="6032004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/>
              <a:t>it</a:t>
            </a:r>
            <a:endParaRPr lang="fr-FR" i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7B36767-3A10-4A29-A7D6-ED31DBE481D5}"/>
              </a:ext>
            </a:extLst>
          </p:cNvPr>
          <p:cNvSpPr txBox="1"/>
          <p:nvPr/>
        </p:nvSpPr>
        <p:spPr>
          <a:xfrm>
            <a:off x="3511468" y="6047434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/>
              <a:t>nine</a:t>
            </a:r>
            <a:endParaRPr lang="fr-FR" i="1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9CA669F-B410-4A7E-9ACF-AB25CFE2AB69}"/>
              </a:ext>
            </a:extLst>
          </p:cNvPr>
          <p:cNvSpPr txBox="1"/>
          <p:nvPr/>
        </p:nvSpPr>
        <p:spPr>
          <a:xfrm>
            <a:off x="4499428" y="608811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o'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ACCFE8E-44C3-4E9B-9202-0DCF7F36F559}"/>
              </a:ext>
            </a:extLst>
          </p:cNvPr>
          <p:cNvSpPr txBox="1"/>
          <p:nvPr/>
        </p:nvSpPr>
        <p:spPr>
          <a:xfrm>
            <a:off x="5819321" y="6090397"/>
            <a:ext cx="633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/>
              <a:t>clock</a:t>
            </a:r>
            <a:endParaRPr lang="fr-FR" i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05983A7-8C17-4CBD-9F5E-F0341A64AA8E}"/>
              </a:ext>
            </a:extLst>
          </p:cNvPr>
          <p:cNvSpPr txBox="1"/>
          <p:nvPr/>
        </p:nvSpPr>
        <p:spPr>
          <a:xfrm>
            <a:off x="6969388" y="6088118"/>
            <a:ext cx="509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/>
              <a:t>you</a:t>
            </a:r>
            <a:endParaRPr lang="fr-FR" i="1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AA1D16E-C236-4198-BF44-C2497053BEF9}"/>
              </a:ext>
            </a:extLst>
          </p:cNvPr>
          <p:cNvSpPr txBox="1"/>
          <p:nvPr/>
        </p:nvSpPr>
        <p:spPr>
          <a:xfrm>
            <a:off x="8302553" y="6088118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/>
              <a:t>said</a:t>
            </a:r>
            <a:r>
              <a:rPr lang="fr-FR" i="1" dirty="0"/>
              <a:t>?</a:t>
            </a:r>
          </a:p>
        </p:txBody>
      </p:sp>
      <p:pic>
        <p:nvPicPr>
          <p:cNvPr id="12" name="03b">
            <a:hlinkClick r:id="" action="ppaction://media"/>
            <a:extLst>
              <a:ext uri="{FF2B5EF4-FFF2-40B4-BE49-F238E27FC236}">
                <a16:creationId xmlns:a16="http://schemas.microsoft.com/office/drawing/2014/main" id="{5412FD1F-2347-4BCC-80F5-1A90A57964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13239" y="20518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9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596DB1-45D0-41A9-91C2-F2E1C0491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Intensité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123A8F-E780-49B3-868F-4544CFF0D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Comme avec la F0, la valeur moyenne, maximale et minimale d’une sélection peut être obtenue :</a:t>
            </a:r>
          </a:p>
          <a:p>
            <a:r>
              <a:rPr lang="fr-F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Intensity</a:t>
            </a:r>
            <a:r>
              <a:rPr lang="fr-FR" b="1" dirty="0">
                <a:latin typeface="Courier New" panose="02070309020205020404" pitchFamily="49" charset="0"/>
                <a:cs typeface="Courier New" panose="02070309020205020404" pitchFamily="49" charset="0"/>
              </a:rPr>
              <a:t> &gt;	</a:t>
            </a:r>
            <a:r>
              <a:rPr lang="fr-F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fr-FR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intensity</a:t>
            </a:r>
            <a:endParaRPr lang="fr-FR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fr-F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fr-FR" b="1" dirty="0">
                <a:latin typeface="Courier New" panose="02070309020205020404" pitchFamily="49" charset="0"/>
                <a:cs typeface="Courier New" panose="02070309020205020404" pitchFamily="49" charset="0"/>
              </a:rPr>
              <a:t> minimum </a:t>
            </a:r>
            <a:r>
              <a:rPr lang="fr-F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intensity</a:t>
            </a:r>
            <a:endParaRPr lang="fr-FR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fr-F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fr-FR" b="1" dirty="0">
                <a:latin typeface="Courier New" panose="02070309020205020404" pitchFamily="49" charset="0"/>
                <a:cs typeface="Courier New" panose="02070309020205020404" pitchFamily="49" charset="0"/>
              </a:rPr>
              <a:t> maximum </a:t>
            </a:r>
            <a:r>
              <a:rPr lang="fr-F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intensity</a:t>
            </a:r>
            <a:endParaRPr lang="fr-FR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342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C9C6E0-D483-4A9F-A51B-22EFAF968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Exercice</a:t>
            </a:r>
            <a:r>
              <a:rPr lang="es-CL" dirty="0"/>
              <a:t> 3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85B0D6-37D2-41AD-8EBC-F0D414AD7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Observez l’intensité sur votre objet son :</a:t>
            </a:r>
          </a:p>
          <a:p>
            <a:pPr marL="0" indent="0">
              <a:buNone/>
            </a:pPr>
            <a:r>
              <a:rPr lang="fr-FR" dirty="0"/>
              <a:t>1) Comment interagit-elle avec les autres paramètres acoustiques?</a:t>
            </a:r>
          </a:p>
        </p:txBody>
      </p:sp>
    </p:spTree>
    <p:extLst>
      <p:ext uri="{BB962C8B-B14F-4D97-AF65-F5344CB8AC3E}">
        <p14:creationId xmlns:p14="http://schemas.microsoft.com/office/powerpoint/2010/main" val="37952006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E2E20C0-A4A2-4FE9-B071-D9133483D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Transcription et annotation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0058C10-217E-46E3-B611-7CB1716898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8931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0650F9-1E60-4193-976D-1692FCE4C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Installer </a:t>
            </a:r>
            <a:r>
              <a:rPr lang="fr-FR" dirty="0" err="1"/>
              <a:t>Praat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EEFA4EC-8BFB-48CB-AA5E-0D95C4AF6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Praat</a:t>
            </a:r>
            <a:r>
              <a:rPr lang="fr-FR" dirty="0"/>
              <a:t> ne s’installe pas !</a:t>
            </a:r>
          </a:p>
          <a:p>
            <a:r>
              <a:rPr lang="fr-FR" dirty="0"/>
              <a:t>Il suffit de télécharger le fichier exécutable sur</a:t>
            </a:r>
          </a:p>
          <a:p>
            <a:r>
              <a:rPr lang="fr-FR" dirty="0">
                <a:hlinkClick r:id="rId2"/>
              </a:rPr>
              <a:t>http://www.fon.hum.uva.nl/praat/download_mac.html</a:t>
            </a:r>
            <a:r>
              <a:rPr lang="fr-FR" dirty="0"/>
              <a:t> (Mac)</a:t>
            </a:r>
          </a:p>
          <a:p>
            <a:r>
              <a:rPr lang="fr-FR" dirty="0">
                <a:hlinkClick r:id="rId3"/>
              </a:rPr>
              <a:t>http://www.fon.hum.uva.nl/praat/download_win.html</a:t>
            </a:r>
            <a:r>
              <a:rPr lang="fr-FR" dirty="0"/>
              <a:t> (Win)</a:t>
            </a:r>
          </a:p>
          <a:p>
            <a:r>
              <a:rPr lang="fr-FR" dirty="0"/>
              <a:t>et de l’ouvrir.</a:t>
            </a:r>
          </a:p>
          <a:p>
            <a:r>
              <a:rPr lang="fr-FR" dirty="0"/>
              <a:t>Sauvegardez-le dans l’emplacement de votre préférence.</a:t>
            </a:r>
          </a:p>
        </p:txBody>
      </p:sp>
    </p:spTree>
    <p:extLst>
      <p:ext uri="{BB962C8B-B14F-4D97-AF65-F5344CB8AC3E}">
        <p14:creationId xmlns:p14="http://schemas.microsoft.com/office/powerpoint/2010/main" val="14979583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5D9060-BC3B-45DE-92FA-0368533BC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Transcrire et annoter un objet son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387776-1C03-477C-82E0-EE03806BE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Sélectionne</a:t>
            </a:r>
            <a:r>
              <a:rPr lang="es-CL" dirty="0"/>
              <a:t>z</a:t>
            </a:r>
            <a:r>
              <a:rPr lang="fr-FR" dirty="0"/>
              <a:t> un objet son</a:t>
            </a:r>
          </a:p>
          <a:p>
            <a:r>
              <a:rPr lang="fr-FR" dirty="0"/>
              <a:t>Sur le menu dynamique, cliquez sur </a:t>
            </a:r>
          </a:p>
          <a:p>
            <a:pPr marL="0" indent="0">
              <a:buNone/>
            </a:pPr>
            <a:r>
              <a:rPr lang="fr-F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Annotate</a:t>
            </a:r>
            <a:r>
              <a:rPr lang="fr-FR" b="1" dirty="0">
                <a:latin typeface="Courier New" panose="02070309020205020404" pitchFamily="49" charset="0"/>
                <a:cs typeface="Courier New" panose="02070309020205020404" pitchFamily="49" charset="0"/>
              </a:rPr>
              <a:t> &gt; To </a:t>
            </a:r>
            <a:r>
              <a:rPr lang="fr-F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TextGrid</a:t>
            </a:r>
            <a:endParaRPr lang="fr-FR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FFD0211-371F-42D9-8210-D37F61239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387" y="4226892"/>
            <a:ext cx="7812439" cy="2283636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96E26800-EA2B-4C32-8C47-DAC84B68CFB5}"/>
              </a:ext>
            </a:extLst>
          </p:cNvPr>
          <p:cNvCxnSpPr/>
          <p:nvPr/>
        </p:nvCxnSpPr>
        <p:spPr>
          <a:xfrm flipV="1">
            <a:off x="7911548" y="3429000"/>
            <a:ext cx="768626" cy="15405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B3D0612C-2782-4EF3-B877-6BEA9DAB83F9}"/>
              </a:ext>
            </a:extLst>
          </p:cNvPr>
          <p:cNvCxnSpPr/>
          <p:nvPr/>
        </p:nvCxnSpPr>
        <p:spPr>
          <a:xfrm flipV="1">
            <a:off x="8759687" y="3925957"/>
            <a:ext cx="768626" cy="15405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0E201CD8-3FB9-4FA5-A4F1-B6DB0CCBE8A0}"/>
              </a:ext>
            </a:extLst>
          </p:cNvPr>
          <p:cNvSpPr txBox="1"/>
          <p:nvPr/>
        </p:nvSpPr>
        <p:spPr>
          <a:xfrm>
            <a:off x="7193433" y="2470378"/>
            <a:ext cx="31325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Noms des différentes lignes (</a:t>
            </a:r>
            <a:r>
              <a:rPr lang="fr-FR" i="1" dirty="0"/>
              <a:t>tiers)</a:t>
            </a:r>
            <a:r>
              <a:rPr lang="fr-FR" dirty="0"/>
              <a:t> du fichier de transcription (séparés par des espaces)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2E1518D-B478-4948-9EE3-0BF487C210F1}"/>
              </a:ext>
            </a:extLst>
          </p:cNvPr>
          <p:cNvSpPr txBox="1"/>
          <p:nvPr/>
        </p:nvSpPr>
        <p:spPr>
          <a:xfrm>
            <a:off x="9528313" y="3393708"/>
            <a:ext cx="26636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Tiers qui représentent des évènements ponctuels. Les tiers qui ne sont pas spécifiés ici seront des tiers « à intervalles ».</a:t>
            </a:r>
          </a:p>
        </p:txBody>
      </p:sp>
    </p:spTree>
    <p:extLst>
      <p:ext uri="{BB962C8B-B14F-4D97-AF65-F5344CB8AC3E}">
        <p14:creationId xmlns:p14="http://schemas.microsoft.com/office/powerpoint/2010/main" val="359565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86A0B4-D4A1-4A4B-9509-C275FBBB8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Transcrire et annoter un objet son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7D8870-F25B-4D32-9BDA-89428DD44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Un nouvel objet </a:t>
            </a:r>
            <a:r>
              <a:rPr lang="fr-FR" dirty="0" err="1"/>
              <a:t>TextGrid</a:t>
            </a:r>
            <a:r>
              <a:rPr lang="fr-FR" dirty="0"/>
              <a:t> apparaîtra sur l’espace de travail.</a:t>
            </a:r>
          </a:p>
          <a:p>
            <a:r>
              <a:rPr lang="fr-FR" dirty="0"/>
              <a:t>Si on sélectionne l’objet son et son </a:t>
            </a:r>
            <a:r>
              <a:rPr lang="fr-FR" dirty="0" err="1"/>
              <a:t>TextGrid</a:t>
            </a:r>
            <a:r>
              <a:rPr lang="fr-FR" dirty="0"/>
              <a:t>, on peut accéder à l’option </a:t>
            </a:r>
            <a:r>
              <a:rPr lang="fr-FR" dirty="0" err="1"/>
              <a:t>View</a:t>
            </a:r>
            <a:r>
              <a:rPr lang="fr-FR" dirty="0"/>
              <a:t> &amp; Edit sur le menu dynamique pour commencer la transcription.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F65E2FB-D3D0-46D2-A1E7-E636727E2F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15"/>
          <a:stretch/>
        </p:blipFill>
        <p:spPr>
          <a:xfrm>
            <a:off x="4103461" y="3851275"/>
            <a:ext cx="6187168" cy="2421510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0F4D7903-53ED-43CD-B1DE-820CA65930C2}"/>
              </a:ext>
            </a:extLst>
          </p:cNvPr>
          <p:cNvCxnSpPr/>
          <p:nvPr/>
        </p:nvCxnSpPr>
        <p:spPr>
          <a:xfrm flipV="1">
            <a:off x="7271657" y="4702629"/>
            <a:ext cx="812800" cy="304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5629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704ACF-A91E-4593-B0A6-7420740CA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Transcrire et annoter un objet son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0F9347-44CE-4F45-A460-7499024B9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Exemple de création d’un </a:t>
            </a:r>
            <a:r>
              <a:rPr lang="fr-FR" dirty="0" err="1"/>
              <a:t>TextGrid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6B9DD8B-EEE3-4E27-9433-75E4ADA25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086" y="2998126"/>
            <a:ext cx="5430122" cy="154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219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A16A803-1EA5-4671-A33F-93C05398C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09080"/>
            <a:ext cx="11429999" cy="523983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3173B00-A37D-4720-A3EB-421E78ED2471}"/>
              </a:ext>
            </a:extLst>
          </p:cNvPr>
          <p:cNvSpPr txBox="1"/>
          <p:nvPr/>
        </p:nvSpPr>
        <p:spPr>
          <a:xfrm>
            <a:off x="217714" y="6429829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Ordre des </a:t>
            </a:r>
            <a:r>
              <a:rPr lang="fr-FR" i="1" dirty="0"/>
              <a:t>tiers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EB6A4AF-ADC6-4564-AF30-9641803C6F5E}"/>
              </a:ext>
            </a:extLst>
          </p:cNvPr>
          <p:cNvSpPr txBox="1"/>
          <p:nvPr/>
        </p:nvSpPr>
        <p:spPr>
          <a:xfrm>
            <a:off x="10385389" y="6429829"/>
            <a:ext cx="1492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Noms des </a:t>
            </a:r>
            <a:r>
              <a:rPr lang="fr-FR" i="1" dirty="0"/>
              <a:t>tiers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DD06F028-2E71-4983-9F1C-EDDFA2CD9029}"/>
              </a:ext>
            </a:extLst>
          </p:cNvPr>
          <p:cNvSpPr/>
          <p:nvPr/>
        </p:nvSpPr>
        <p:spPr>
          <a:xfrm>
            <a:off x="10987314" y="3889829"/>
            <a:ext cx="580572" cy="175622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84BB05FE-1B00-43C6-BA09-B0B7E051E9DD}"/>
              </a:ext>
            </a:extLst>
          </p:cNvPr>
          <p:cNvSpPr/>
          <p:nvPr/>
        </p:nvSpPr>
        <p:spPr>
          <a:xfrm>
            <a:off x="616857" y="4042229"/>
            <a:ext cx="580572" cy="138611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65FEEC13-AD0B-4803-AD3E-A4CE587D3A4D}"/>
              </a:ext>
            </a:extLst>
          </p:cNvPr>
          <p:cNvCxnSpPr>
            <a:endCxn id="6" idx="0"/>
          </p:cNvCxnSpPr>
          <p:nvPr/>
        </p:nvCxnSpPr>
        <p:spPr>
          <a:xfrm>
            <a:off x="914400" y="5471886"/>
            <a:ext cx="97763" cy="9579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405890AC-6D23-4C67-A0D3-42DB892D205B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11131459" y="5646057"/>
            <a:ext cx="146142" cy="78377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9DED285C-BBE8-485B-ABAE-5E00C9C315B6}"/>
              </a:ext>
            </a:extLst>
          </p:cNvPr>
          <p:cNvCxnSpPr>
            <a:cxnSpLocks/>
          </p:cNvCxnSpPr>
          <p:nvPr/>
        </p:nvCxnSpPr>
        <p:spPr>
          <a:xfrm>
            <a:off x="1683758" y="4151086"/>
            <a:ext cx="1219099" cy="21626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3B49C683-43C5-4188-B320-AB39F793D787}"/>
              </a:ext>
            </a:extLst>
          </p:cNvPr>
          <p:cNvSpPr txBox="1"/>
          <p:nvPr/>
        </p:nvSpPr>
        <p:spPr>
          <a:xfrm>
            <a:off x="2901054" y="6313714"/>
            <a:ext cx="5595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Pour délimiter les unités de transcription à utiliser, cliquez ici</a:t>
            </a:r>
          </a:p>
        </p:txBody>
      </p:sp>
    </p:spTree>
    <p:extLst>
      <p:ext uri="{BB962C8B-B14F-4D97-AF65-F5344CB8AC3E}">
        <p14:creationId xmlns:p14="http://schemas.microsoft.com/office/powerpoint/2010/main" val="19165046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7F70FC8-5393-4105-84B1-177A4BB44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559" y="725714"/>
            <a:ext cx="10975441" cy="510114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95220A1-A7CB-4811-B9FE-09881A0BF04A}"/>
              </a:ext>
            </a:extLst>
          </p:cNvPr>
          <p:cNvSpPr txBox="1"/>
          <p:nvPr/>
        </p:nvSpPr>
        <p:spPr>
          <a:xfrm>
            <a:off x="-1" y="2551837"/>
            <a:ext cx="1799770" cy="1754326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Tiers à intervalles (évènements « discrets » tels que des phrases, mots, syllabes, segments…)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99AB845-E564-4D46-AF5E-5EE49976D6A9}"/>
              </a:ext>
            </a:extLst>
          </p:cNvPr>
          <p:cNvSpPr txBox="1"/>
          <p:nvPr/>
        </p:nvSpPr>
        <p:spPr>
          <a:xfrm>
            <a:off x="0" y="5157152"/>
            <a:ext cx="1799770" cy="369332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err="1"/>
              <a:t>Tier</a:t>
            </a:r>
            <a:r>
              <a:rPr lang="fr-FR" dirty="0"/>
              <a:t> ponctuel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2A67AA7-4F1E-41A8-B096-E3733413E2AB}"/>
              </a:ext>
            </a:extLst>
          </p:cNvPr>
          <p:cNvCxnSpPr>
            <a:endCxn id="4" idx="2"/>
          </p:cNvCxnSpPr>
          <p:nvPr/>
        </p:nvCxnSpPr>
        <p:spPr>
          <a:xfrm flipH="1" flipV="1">
            <a:off x="899884" y="4306163"/>
            <a:ext cx="899885" cy="19326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8F7C225-8B36-46B2-B003-C2326ECB9CEF}"/>
              </a:ext>
            </a:extLst>
          </p:cNvPr>
          <p:cNvCxnSpPr>
            <a:cxnSpLocks/>
            <a:endCxn id="4" idx="2"/>
          </p:cNvCxnSpPr>
          <p:nvPr/>
        </p:nvCxnSpPr>
        <p:spPr>
          <a:xfrm flipH="1">
            <a:off x="899884" y="4005790"/>
            <a:ext cx="899886" cy="30037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425A5355-1CBE-4A31-BA45-0F4786C511F9}"/>
              </a:ext>
            </a:extLst>
          </p:cNvPr>
          <p:cNvCxnSpPr>
            <a:cxnSpLocks/>
            <a:endCxn id="5" idx="0"/>
          </p:cNvCxnSpPr>
          <p:nvPr/>
        </p:nvCxnSpPr>
        <p:spPr>
          <a:xfrm flipH="1">
            <a:off x="899885" y="4896435"/>
            <a:ext cx="899884" cy="26071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554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27655F-F6E3-4251-BD78-E1484AA33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Transcription</a:t>
            </a:r>
            <a:r>
              <a:rPr lang="es-CL" dirty="0"/>
              <a:t> phonétique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F1FC51-9EAB-4390-9995-9D1B0F974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La transcription peut se faire directement en API, mais il y a quelques difficultés liées à cela :</a:t>
            </a:r>
          </a:p>
          <a:p>
            <a:r>
              <a:rPr lang="es-CL" dirty="0"/>
              <a:t>- I</a:t>
            </a:r>
            <a:r>
              <a:rPr lang="fr-FR" dirty="0"/>
              <a:t>l faut avoir installé les polices </a:t>
            </a:r>
            <a:r>
              <a:rPr lang="fr-FR" dirty="0" err="1">
                <a:latin typeface="Charis SIL"/>
                <a:hlinkClick r:id="rId2"/>
              </a:rPr>
              <a:t>Charis</a:t>
            </a:r>
            <a:r>
              <a:rPr lang="fr-FR" dirty="0">
                <a:latin typeface="Charis SIL"/>
              </a:rPr>
              <a:t> SIL </a:t>
            </a:r>
            <a:r>
              <a:rPr lang="fr-FR" dirty="0"/>
              <a:t>ou </a:t>
            </a:r>
            <a:r>
              <a:rPr lang="fr-FR" dirty="0">
                <a:hlinkClick r:id="rId3"/>
              </a:rPr>
              <a:t>Doulos</a:t>
            </a:r>
            <a:r>
              <a:rPr lang="fr-FR" dirty="0"/>
              <a:t> SIL pour que </a:t>
            </a:r>
            <a:r>
              <a:rPr lang="fr-FR" dirty="0" err="1"/>
              <a:t>Praat</a:t>
            </a:r>
            <a:r>
              <a:rPr lang="fr-FR" dirty="0"/>
              <a:t> affiche les symboles (quelques ordinateurs viennent déjà avec l’une ou l’autre).</a:t>
            </a:r>
          </a:p>
          <a:p>
            <a:r>
              <a:rPr lang="es-CL" dirty="0"/>
              <a:t>- I</a:t>
            </a:r>
            <a:r>
              <a:rPr lang="fr-FR" dirty="0"/>
              <a:t>l faut insérer les symboles un par un avec des codages spéciaux de </a:t>
            </a:r>
            <a:r>
              <a:rPr lang="fr-FR" dirty="0" err="1"/>
              <a:t>Praat</a:t>
            </a:r>
            <a:r>
              <a:rPr lang="fr-FR" dirty="0"/>
              <a:t> (</a:t>
            </a:r>
            <a:r>
              <a:rPr lang="fr-FR" b="1" dirty="0">
                <a:latin typeface="Courier New" panose="02070309020205020404" pitchFamily="49" charset="0"/>
                <a:cs typeface="Courier New" panose="02070309020205020404" pitchFamily="49" charset="0"/>
              </a:rPr>
              <a:t>Help &gt; </a:t>
            </a:r>
            <a:r>
              <a:rPr lang="fr-F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Phonetic</a:t>
            </a:r>
            <a:r>
              <a:rPr lang="fr-FR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symbols</a:t>
            </a:r>
            <a:r>
              <a:rPr lang="fr-FR" dirty="0"/>
              <a:t>), ou bien</a:t>
            </a:r>
          </a:p>
          <a:p>
            <a:r>
              <a:rPr lang="es-CL" dirty="0"/>
              <a:t>- I</a:t>
            </a:r>
            <a:r>
              <a:rPr lang="fr-FR" dirty="0"/>
              <a:t>l faut les copier-coller (</a:t>
            </a:r>
            <a:r>
              <a:rPr lang="fr-FR" dirty="0">
                <a:hlinkClick r:id="rId4"/>
              </a:rPr>
              <a:t>http://ipa.typeit.org/full/</a:t>
            </a:r>
            <a:endParaRPr lang="fr-FR" dirty="0"/>
          </a:p>
          <a:p>
            <a:r>
              <a:rPr lang="fr-FR" dirty="0">
                <a:hlinkClick r:id="rId5"/>
              </a:rPr>
              <a:t>https://www.lexilogos.com/clavier/api.htm</a:t>
            </a:r>
            <a:r>
              <a:rPr lang="fr-FR" dirty="0"/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39484374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EDE9FF-836B-4D6B-A7A2-AEFB00300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Transcription</a:t>
            </a:r>
            <a:r>
              <a:rPr lang="es-CL" dirty="0"/>
              <a:t> phonétique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A19404-5DFC-4594-89CD-55AE17D38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CL" dirty="0" err="1"/>
              <a:t>Il</a:t>
            </a:r>
            <a:r>
              <a:rPr lang="es-CL" dirty="0"/>
              <a:t> est possible de </a:t>
            </a:r>
            <a:r>
              <a:rPr lang="es-CL" dirty="0" err="1"/>
              <a:t>transcrire</a:t>
            </a:r>
            <a:r>
              <a:rPr lang="es-CL" dirty="0"/>
              <a:t> avec la </a:t>
            </a:r>
            <a:r>
              <a:rPr lang="es-CL" dirty="0" err="1"/>
              <a:t>méthode</a:t>
            </a:r>
            <a:r>
              <a:rPr lang="es-CL" dirty="0"/>
              <a:t> X-SAMPA, qui </a:t>
            </a:r>
            <a:r>
              <a:rPr lang="es-CL" dirty="0" err="1"/>
              <a:t>utilise</a:t>
            </a:r>
            <a:r>
              <a:rPr lang="es-CL" dirty="0"/>
              <a:t> des </a:t>
            </a:r>
            <a:r>
              <a:rPr lang="es-CL" dirty="0" err="1"/>
              <a:t>caractères</a:t>
            </a:r>
            <a:r>
              <a:rPr lang="es-CL" dirty="0"/>
              <a:t> Unicode pour </a:t>
            </a:r>
            <a:r>
              <a:rPr lang="es-CL" dirty="0" err="1"/>
              <a:t>transcrire</a:t>
            </a:r>
            <a:r>
              <a:rPr lang="es-CL" dirty="0"/>
              <a:t> les </a:t>
            </a:r>
            <a:r>
              <a:rPr lang="es-CL" dirty="0" err="1"/>
              <a:t>mêmes</a:t>
            </a:r>
            <a:r>
              <a:rPr lang="es-CL" dirty="0"/>
              <a:t> </a:t>
            </a:r>
            <a:r>
              <a:rPr lang="es-CL" dirty="0" err="1"/>
              <a:t>phonèmes</a:t>
            </a:r>
            <a:r>
              <a:rPr lang="es-CL" dirty="0"/>
              <a:t> que </a:t>
            </a:r>
            <a:r>
              <a:rPr lang="es-CL" dirty="0" err="1"/>
              <a:t>l’API</a:t>
            </a:r>
            <a:r>
              <a:rPr lang="es-CL" dirty="0"/>
              <a:t>.</a:t>
            </a:r>
          </a:p>
          <a:p>
            <a:r>
              <a:rPr lang="es-CL" dirty="0" err="1"/>
              <a:t>Exemples</a:t>
            </a:r>
            <a:r>
              <a:rPr lang="es-CL" dirty="0"/>
              <a:t> :</a:t>
            </a:r>
          </a:p>
          <a:p>
            <a:pPr marL="0" indent="0">
              <a:buNone/>
            </a:pPr>
            <a:r>
              <a:rPr lang="fr-FR" i="1" dirty="0">
                <a:latin typeface="Charis SIL"/>
              </a:rPr>
              <a:t>Manger </a:t>
            </a:r>
            <a:r>
              <a:rPr lang="fr-FR" dirty="0">
                <a:latin typeface="Charis SIL"/>
                <a:sym typeface="Wingdings" panose="05000000000000000000" pitchFamily="2" charset="2"/>
              </a:rPr>
              <a:t>	</a:t>
            </a:r>
            <a:r>
              <a:rPr lang="fr-FR" dirty="0" err="1">
                <a:latin typeface="Charis SIL"/>
              </a:rPr>
              <a:t>mɑ̃ʒe</a:t>
            </a:r>
            <a:r>
              <a:rPr lang="fr-FR" dirty="0"/>
              <a:t> </a:t>
            </a:r>
            <a:r>
              <a:rPr lang="fr-FR" dirty="0">
                <a:sym typeface="Wingdings" panose="05000000000000000000" pitchFamily="2" charset="2"/>
              </a:rPr>
              <a:t>	</a:t>
            </a:r>
            <a:r>
              <a:rPr lang="es-C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mA~Ze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i="1" dirty="0">
                <a:latin typeface="Charis SIL"/>
              </a:rPr>
              <a:t>A big </a:t>
            </a:r>
            <a:r>
              <a:rPr lang="fr-FR" i="1" dirty="0" err="1">
                <a:latin typeface="Charis SIL"/>
              </a:rPr>
              <a:t>hat</a:t>
            </a:r>
            <a:r>
              <a:rPr lang="fr-FR" dirty="0">
                <a:latin typeface="Charis SIL"/>
              </a:rPr>
              <a:t> </a:t>
            </a:r>
            <a:r>
              <a:rPr lang="fr-FR" dirty="0">
                <a:latin typeface="Charis SIL"/>
                <a:sym typeface="Wingdings" panose="05000000000000000000" pitchFamily="2" charset="2"/>
              </a:rPr>
              <a:t>	</a:t>
            </a:r>
            <a:r>
              <a:rPr lang="fr-FR" dirty="0" err="1">
                <a:latin typeface="Charis SIL"/>
              </a:rPr>
              <a:t>əbɪɡhæt</a:t>
            </a:r>
            <a:r>
              <a:rPr lang="es-CL" dirty="0"/>
              <a:t> </a:t>
            </a:r>
            <a:r>
              <a:rPr lang="es-CL" dirty="0">
                <a:sym typeface="Wingdings" panose="05000000000000000000" pitchFamily="2" charset="2"/>
              </a:rPr>
              <a:t>	</a:t>
            </a: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@</a:t>
            </a:r>
            <a:r>
              <a:rPr lang="es-CL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bIgh</a:t>
            </a: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{t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i="1" dirty="0" err="1">
                <a:latin typeface="Charis SIL"/>
              </a:rPr>
              <a:t>Hágalo</a:t>
            </a:r>
            <a:r>
              <a:rPr lang="fr-FR" i="1" dirty="0">
                <a:latin typeface="Charis SIL"/>
              </a:rPr>
              <a:t> </a:t>
            </a:r>
            <a:r>
              <a:rPr lang="fr-FR" i="1" dirty="0" err="1">
                <a:latin typeface="Charis SIL"/>
              </a:rPr>
              <a:t>usted</a:t>
            </a:r>
            <a:r>
              <a:rPr lang="fr-FR" i="1" dirty="0">
                <a:latin typeface="Charis SIL"/>
              </a:rPr>
              <a:t> </a:t>
            </a:r>
            <a:r>
              <a:rPr lang="fr-FR" i="1" dirty="0" err="1">
                <a:latin typeface="Charis SIL"/>
              </a:rPr>
              <a:t>mismo</a:t>
            </a:r>
            <a:r>
              <a:rPr lang="fr-FR" i="1" dirty="0">
                <a:latin typeface="Charis SIL"/>
              </a:rPr>
              <a:t> </a:t>
            </a:r>
            <a:r>
              <a:rPr lang="fr-FR" dirty="0">
                <a:latin typeface="Charis SIL"/>
                <a:sym typeface="Wingdings" panose="05000000000000000000" pitchFamily="2" charset="2"/>
              </a:rPr>
              <a:t> </a:t>
            </a:r>
            <a:r>
              <a:rPr lang="fr-FR" dirty="0" err="1">
                <a:latin typeface="Charis SIL"/>
              </a:rPr>
              <a:t>aɣalou̯steðmis̬mo</a:t>
            </a:r>
            <a:r>
              <a:rPr lang="es-CL" dirty="0"/>
              <a:t> </a:t>
            </a:r>
            <a:r>
              <a:rPr lang="es-CL" dirty="0">
                <a:sym typeface="Wingdings" panose="05000000000000000000" pitchFamily="2" charset="2"/>
              </a:rPr>
              <a:t> </a:t>
            </a:r>
            <a:r>
              <a:rPr lang="es-CL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aGalou</a:t>
            </a: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_^</a:t>
            </a:r>
            <a:r>
              <a:rPr lang="es-CL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steDmis_vmo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CL" dirty="0"/>
              <a:t>Des </a:t>
            </a:r>
            <a:r>
              <a:rPr lang="es-CL" dirty="0" err="1"/>
              <a:t>tableaux</a:t>
            </a:r>
            <a:r>
              <a:rPr lang="es-CL" dirty="0"/>
              <a:t> </a:t>
            </a:r>
            <a:r>
              <a:rPr lang="es-CL" dirty="0" err="1"/>
              <a:t>d’équivalence</a:t>
            </a:r>
            <a:r>
              <a:rPr lang="es-CL" dirty="0"/>
              <a:t> sont disponibles sur </a:t>
            </a:r>
            <a:r>
              <a:rPr lang="es-CL" dirty="0">
                <a:hlinkClick r:id="rId2"/>
              </a:rPr>
              <a:t>https://fr.wikipedia.org/wiki/X-SAMPA</a:t>
            </a:r>
            <a:r>
              <a:rPr lang="es-CL" dirty="0"/>
              <a:t> et </a:t>
            </a:r>
            <a:r>
              <a:rPr lang="es-CL" dirty="0">
                <a:hlinkClick r:id="rId3"/>
              </a:rPr>
              <a:t>http://www.theiling.de/ipa/</a:t>
            </a:r>
            <a:r>
              <a:rPr lang="es-CL" dirty="0"/>
              <a:t> (</a:t>
            </a:r>
            <a:r>
              <a:rPr lang="es-CL" dirty="0" err="1"/>
              <a:t>convertisseur</a:t>
            </a:r>
            <a:r>
              <a:rPr lang="es-CL" dirty="0"/>
              <a:t> IPA/X-SAMPA)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33790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22C9FD-F84D-4A2F-AF76-CFF35051A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Sauvegarder un fichier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9F7815-A2D3-429D-B6C2-1DB507696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Une fois la transcription / annotation terminées, l’objet </a:t>
            </a:r>
            <a:r>
              <a:rPr lang="fr-FR" dirty="0" err="1"/>
              <a:t>TextGrid</a:t>
            </a:r>
            <a:r>
              <a:rPr lang="fr-FR" dirty="0"/>
              <a:t> peut être sauvegardé sur le disque dur :</a:t>
            </a:r>
          </a:p>
          <a:p>
            <a:r>
              <a:rPr lang="fr-FR" dirty="0"/>
              <a:t>(sur l’espace de travail, l’objet </a:t>
            </a:r>
            <a:r>
              <a:rPr lang="fr-FR" dirty="0" err="1"/>
              <a:t>TextGrid</a:t>
            </a:r>
            <a:r>
              <a:rPr lang="fr-FR" dirty="0"/>
              <a:t> sélectionné)</a:t>
            </a:r>
          </a:p>
          <a:p>
            <a:r>
              <a:rPr lang="fr-FR" b="1" dirty="0">
                <a:latin typeface="Courier New" panose="02070309020205020404" pitchFamily="49" charset="0"/>
                <a:cs typeface="Courier New" panose="02070309020205020404" pitchFamily="49" charset="0"/>
              </a:rPr>
              <a:t>Save &gt;	Save as </a:t>
            </a:r>
            <a:r>
              <a:rPr lang="fr-F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fr-FR" b="1" dirty="0">
                <a:latin typeface="Courier New" panose="02070309020205020404" pitchFamily="49" charset="0"/>
                <a:cs typeface="Courier New" panose="02070309020205020404" pitchFamily="49" charset="0"/>
              </a:rPr>
              <a:t> file…</a:t>
            </a:r>
          </a:p>
          <a:p>
            <a:r>
              <a:rPr lang="fr-FR" dirty="0"/>
              <a:t>Ce type de fichier est compatible avec d’autres logiciels de transcription (Clan, Elan, SPPAS, Annotation Pro…)</a:t>
            </a:r>
          </a:p>
        </p:txBody>
      </p:sp>
    </p:spTree>
    <p:extLst>
      <p:ext uri="{BB962C8B-B14F-4D97-AF65-F5344CB8AC3E}">
        <p14:creationId xmlns:p14="http://schemas.microsoft.com/office/powerpoint/2010/main" val="31640063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3D849F-968F-46EA-9008-F9078444B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Exercice</a:t>
            </a:r>
            <a:r>
              <a:rPr lang="es-CL" dirty="0"/>
              <a:t> 4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56A82B-4965-41FE-8244-EA27073BD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Créez un </a:t>
            </a:r>
            <a:r>
              <a:rPr lang="fr-FR" dirty="0" err="1"/>
              <a:t>TextGrid</a:t>
            </a:r>
            <a:r>
              <a:rPr lang="fr-FR" dirty="0"/>
              <a:t> d’au moins 3 </a:t>
            </a:r>
            <a:r>
              <a:rPr lang="fr-FR" i="1" dirty="0"/>
              <a:t>tiers</a:t>
            </a:r>
            <a:r>
              <a:rPr lang="fr-FR" dirty="0"/>
              <a:t> et transcrivez/annotez des informations d’un morceau d’un fichier audio.</a:t>
            </a:r>
          </a:p>
          <a:p>
            <a:r>
              <a:rPr lang="es-CL" dirty="0"/>
              <a:t>1) Q</a:t>
            </a:r>
            <a:r>
              <a:rPr lang="fr-FR" dirty="0" err="1"/>
              <a:t>uelles</a:t>
            </a:r>
            <a:r>
              <a:rPr lang="fr-FR" dirty="0"/>
              <a:t> informations avez-vous décidé de transcrire et pourquoi ?</a:t>
            </a:r>
          </a:p>
          <a:p>
            <a:r>
              <a:rPr lang="fr-FR" dirty="0"/>
              <a:t>2) Quel type de </a:t>
            </a:r>
            <a:r>
              <a:rPr lang="fr-FR" i="1" dirty="0" err="1"/>
              <a:t>tier</a:t>
            </a:r>
            <a:r>
              <a:rPr lang="fr-FR" i="1" dirty="0"/>
              <a:t> </a:t>
            </a:r>
            <a:r>
              <a:rPr lang="fr-FR" dirty="0"/>
              <a:t>(intervalle, point) avez-vous utilisé pour chaque type d’information ?</a:t>
            </a:r>
          </a:p>
          <a:p>
            <a:r>
              <a:rPr lang="fr-FR" dirty="0"/>
              <a:t>3) Quelles difficultés de transcription avez-vous rencontrées ?</a:t>
            </a:r>
          </a:p>
        </p:txBody>
      </p:sp>
    </p:spTree>
    <p:extLst>
      <p:ext uri="{BB962C8B-B14F-4D97-AF65-F5344CB8AC3E}">
        <p14:creationId xmlns:p14="http://schemas.microsoft.com/office/powerpoint/2010/main" val="9154902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11912D-9D7B-4ECA-A595-054CEF834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 vous !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02FEDB-70A2-4577-BC4C-12C6832B0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err="1"/>
              <a:t>Comment</a:t>
            </a:r>
            <a:r>
              <a:rPr lang="es-CL" dirty="0"/>
              <a:t> </a:t>
            </a:r>
            <a:r>
              <a:rPr lang="es-CL" dirty="0" err="1"/>
              <a:t>pourriez</a:t>
            </a:r>
            <a:r>
              <a:rPr lang="es-CL" dirty="0"/>
              <a:t>-vous </a:t>
            </a:r>
            <a:r>
              <a:rPr lang="es-CL" dirty="0" err="1"/>
              <a:t>exploiter</a:t>
            </a:r>
            <a:r>
              <a:rPr lang="es-CL" dirty="0"/>
              <a:t> </a:t>
            </a:r>
            <a:r>
              <a:rPr lang="es-CL" dirty="0" err="1"/>
              <a:t>Praat</a:t>
            </a:r>
            <a:r>
              <a:rPr lang="es-CL" dirty="0"/>
              <a:t> pour votre recherche ?</a:t>
            </a:r>
          </a:p>
          <a:p>
            <a:r>
              <a:rPr lang="es-CL" dirty="0"/>
              <a:t>Que </a:t>
            </a:r>
            <a:r>
              <a:rPr lang="es-CL" dirty="0" err="1"/>
              <a:t>voulez</a:t>
            </a:r>
            <a:r>
              <a:rPr lang="es-CL" dirty="0"/>
              <a:t>-vous </a:t>
            </a:r>
            <a:r>
              <a:rPr lang="es-CL" dirty="0" err="1"/>
              <a:t>mesurer</a:t>
            </a:r>
            <a:r>
              <a:rPr lang="es-CL" dirty="0"/>
              <a:t> et avec </a:t>
            </a:r>
            <a:r>
              <a:rPr lang="es-CL" dirty="0" err="1"/>
              <a:t>quels</a:t>
            </a:r>
            <a:r>
              <a:rPr lang="es-CL" dirty="0"/>
              <a:t> </a:t>
            </a:r>
            <a:r>
              <a:rPr lang="es-CL" dirty="0" err="1"/>
              <a:t>objectifs</a:t>
            </a:r>
            <a:r>
              <a:rPr lang="es-CL" dirty="0"/>
              <a:t> ?</a:t>
            </a:r>
          </a:p>
          <a:p>
            <a:r>
              <a:rPr lang="es-CL" dirty="0"/>
              <a:t>Avez-vous besoin de faire d’autres </a:t>
            </a:r>
            <a:r>
              <a:rPr lang="es-CL" dirty="0" err="1"/>
              <a:t>manipulations</a:t>
            </a:r>
            <a:r>
              <a:rPr lang="es-CL" dirty="0"/>
              <a:t>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5226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44869F-68A0-4D43-80B6-D61A4B222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 familiariser avec </a:t>
            </a:r>
            <a:r>
              <a:rPr lang="fr-FR" dirty="0" err="1"/>
              <a:t>Praat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C37C524-0894-440F-9A1B-1A5DE4CB82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2378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63C2D4-8084-4D7E-A092-37C19039F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Programmation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14CAD9-1A5C-467F-81DD-3BEDF3982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Praat</a:t>
            </a:r>
            <a:r>
              <a:rPr lang="fr-FR" dirty="0"/>
              <a:t> a son propre langage de programmation qui permet de créer des algorithmes pour réaliser des tâches (souvent répétitives) de façon plus rapide.</a:t>
            </a:r>
          </a:p>
          <a:p>
            <a:r>
              <a:rPr lang="es-CL" dirty="0"/>
              <a:t>C</a:t>
            </a:r>
            <a:r>
              <a:rPr lang="fr-FR" dirty="0"/>
              <a:t>es algorithmes peuvent être sauvegardés et partagés sous forme de « scripts » de </a:t>
            </a:r>
            <a:r>
              <a:rPr lang="fr-FR" dirty="0" err="1"/>
              <a:t>Praat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55899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B4C292-5766-401A-AD71-AF8442B0D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Scripts de </a:t>
            </a:r>
            <a:r>
              <a:rPr lang="fr-FR" dirty="0" err="1"/>
              <a:t>Praat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008D79-47B3-4883-9F53-D780F0D94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UCLA</a:t>
            </a:r>
          </a:p>
          <a:p>
            <a:pPr lvl="1"/>
            <a:r>
              <a:rPr lang="fr-FR" dirty="0">
                <a:hlinkClick r:id="rId2"/>
              </a:rPr>
              <a:t>http://phonetics.linguistics.ucla.edu/facilities/acoustic/praat.html</a:t>
            </a:r>
            <a:endParaRPr lang="fr-FR" dirty="0"/>
          </a:p>
          <a:p>
            <a:r>
              <a:rPr lang="fr-FR" dirty="0"/>
              <a:t>Cédric </a:t>
            </a:r>
            <a:r>
              <a:rPr lang="fr-FR" dirty="0" err="1"/>
              <a:t>Gendrot</a:t>
            </a:r>
            <a:r>
              <a:rPr lang="fr-FR" dirty="0"/>
              <a:t> (Paris 3)</a:t>
            </a:r>
          </a:p>
          <a:p>
            <a:pPr lvl="1"/>
            <a:r>
              <a:rPr lang="fr-FR" dirty="0">
                <a:hlinkClick r:id="rId3"/>
              </a:rPr>
              <a:t>http://gendrot.ilpga.fr/scripts.htm</a:t>
            </a:r>
            <a:endParaRPr lang="fr-FR" dirty="0"/>
          </a:p>
          <a:p>
            <a:r>
              <a:rPr lang="fr-FR" dirty="0" err="1"/>
              <a:t>Praat</a:t>
            </a:r>
            <a:r>
              <a:rPr lang="fr-FR" dirty="0"/>
              <a:t> </a:t>
            </a:r>
            <a:r>
              <a:rPr lang="fr-FR" dirty="0" err="1"/>
              <a:t>Users</a:t>
            </a:r>
            <a:r>
              <a:rPr lang="fr-FR" dirty="0"/>
              <a:t> Group (Yahoo)</a:t>
            </a:r>
          </a:p>
          <a:p>
            <a:pPr lvl="1"/>
            <a:r>
              <a:rPr lang="fr-FR" dirty="0">
                <a:hlinkClick r:id="rId4"/>
              </a:rPr>
              <a:t>https://uk.groups.yahoo.com/neo/groups/praat-users/info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86181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3261FB-E9DB-49ED-A6B8-E893771D4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Scripts de </a:t>
            </a:r>
            <a:r>
              <a:rPr lang="es-CL" dirty="0" err="1"/>
              <a:t>Praat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F29173-8670-4FAB-AE06-92FF3432B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Pour exécuter un script, vous pouvez l’ouvrir directement:</a:t>
            </a:r>
          </a:p>
          <a:p>
            <a:r>
              <a:rPr lang="es-C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Praat</a:t>
            </a:r>
            <a:r>
              <a:rPr lang="es-CL" b="1" dirty="0">
                <a:latin typeface="Courier New" panose="02070309020205020404" pitchFamily="49" charset="0"/>
                <a:cs typeface="Courier New" panose="02070309020205020404" pitchFamily="49" charset="0"/>
              </a:rPr>
              <a:t> &gt;	Open </a:t>
            </a:r>
            <a:r>
              <a:rPr lang="es-C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Praat</a:t>
            </a:r>
            <a:r>
              <a:rPr lang="es-CL" b="1" dirty="0">
                <a:latin typeface="Courier New" panose="02070309020205020404" pitchFamily="49" charset="0"/>
                <a:cs typeface="Courier New" panose="02070309020205020404" pitchFamily="49" charset="0"/>
              </a:rPr>
              <a:t> script…</a:t>
            </a:r>
          </a:p>
          <a:p>
            <a:r>
              <a:rPr lang="es-CL" dirty="0"/>
              <a:t>O</a:t>
            </a:r>
            <a:r>
              <a:rPr lang="fr-FR" dirty="0"/>
              <a:t>u le copier avec un éditeur de texte et le coller sur </a:t>
            </a:r>
            <a:r>
              <a:rPr lang="fr-FR" dirty="0" err="1"/>
              <a:t>Praat</a:t>
            </a:r>
            <a:r>
              <a:rPr lang="fr-FR" dirty="0"/>
              <a:t> comme un nouveau script :</a:t>
            </a:r>
          </a:p>
          <a:p>
            <a:r>
              <a:rPr lang="es-CL" b="1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fr-F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raat</a:t>
            </a:r>
            <a:r>
              <a:rPr lang="fr-FR" b="1" dirty="0">
                <a:latin typeface="Courier New" panose="02070309020205020404" pitchFamily="49" charset="0"/>
                <a:cs typeface="Courier New" panose="02070309020205020404" pitchFamily="49" charset="0"/>
              </a:rPr>
              <a:t> &gt;	New </a:t>
            </a:r>
            <a:r>
              <a:rPr lang="fr-F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Praat</a:t>
            </a:r>
            <a:r>
              <a:rPr lang="fr-FR" b="1" dirty="0">
                <a:latin typeface="Courier New" panose="02070309020205020404" pitchFamily="49" charset="0"/>
                <a:cs typeface="Courier New" panose="02070309020205020404" pitchFamily="49" charset="0"/>
              </a:rPr>
              <a:t> script</a:t>
            </a:r>
          </a:p>
          <a:p>
            <a:pPr marL="0" indent="0">
              <a:buNone/>
            </a:pPr>
            <a:r>
              <a:rPr lang="fr-FR" dirty="0"/>
              <a:t>			puis cliquer sur </a:t>
            </a:r>
            <a:r>
              <a:rPr lang="fr-FR" b="1" dirty="0">
                <a:latin typeface="Courier New" panose="02070309020205020404" pitchFamily="49" charset="0"/>
                <a:cs typeface="Courier New" panose="02070309020205020404" pitchFamily="49" charset="0"/>
              </a:rPr>
              <a:t>Run &gt; Run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08410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E3CFC7-312D-42BA-9DAB-2E06423EF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Références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C79FF9C-1585-4205-8B56-38B4ECD15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2972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indent="-304800" algn="just"/>
            <a:r>
              <a:rPr lang="en-US" sz="2600" dirty="0"/>
              <a:t>Boersma, Paul &amp; </a:t>
            </a:r>
            <a:r>
              <a:rPr lang="en-US" sz="2600" dirty="0" err="1"/>
              <a:t>Weenink</a:t>
            </a:r>
            <a:r>
              <a:rPr lang="en-US" sz="2600" dirty="0"/>
              <a:t>, David (2018). </a:t>
            </a:r>
            <a:r>
              <a:rPr lang="en-US" sz="2600" dirty="0" err="1"/>
              <a:t>Praat</a:t>
            </a:r>
            <a:r>
              <a:rPr lang="en-US" sz="2600" dirty="0"/>
              <a:t>: doing phonetics by computer [Computer program]. Version 6.0.39, retrieved 3 April 2018 from http://www.praat.org/</a:t>
            </a:r>
          </a:p>
          <a:p>
            <a:pPr marL="304800" indent="-304800" algn="just"/>
            <a:r>
              <a:rPr lang="en-US" sz="2600" dirty="0"/>
              <a:t>Hawkins, S., &amp; Midgley, J. (2005). Formant frequencies of RP monophthongs in four age groups of speakers. </a:t>
            </a:r>
            <a:r>
              <a:rPr lang="en-US" sz="2600" i="1" dirty="0"/>
              <a:t>Journal of the International Phonetic Association</a:t>
            </a:r>
            <a:r>
              <a:rPr lang="en-US" sz="2600" dirty="0"/>
              <a:t>, </a:t>
            </a:r>
            <a:r>
              <a:rPr lang="en-US" sz="2600" i="1" dirty="0"/>
              <a:t>35</a:t>
            </a:r>
            <a:r>
              <a:rPr lang="en-US" sz="2600" dirty="0"/>
              <a:t>(2), 183–199.</a:t>
            </a:r>
          </a:p>
          <a:p>
            <a:pPr marL="0" indent="0" algn="just">
              <a:buNone/>
            </a:pPr>
            <a:endParaRPr lang="en-US" sz="2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72431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E27AE34-D90B-4EB1-A84C-F3B40AB120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330" y="153548"/>
            <a:ext cx="4777158" cy="6480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0893214-0BB1-4516-9876-D7790A18A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5009" y="193305"/>
            <a:ext cx="5560661" cy="6480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A2E59A8-DD11-4CCC-A53D-D26894469267}"/>
              </a:ext>
            </a:extLst>
          </p:cNvPr>
          <p:cNvSpPr/>
          <p:nvPr/>
        </p:nvSpPr>
        <p:spPr>
          <a:xfrm>
            <a:off x="236330" y="357809"/>
            <a:ext cx="1605722" cy="3843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7893B8-865E-470F-BDB0-9102A984DA70}"/>
              </a:ext>
            </a:extLst>
          </p:cNvPr>
          <p:cNvSpPr/>
          <p:nvPr/>
        </p:nvSpPr>
        <p:spPr>
          <a:xfrm>
            <a:off x="2946400" y="894522"/>
            <a:ext cx="1605722" cy="43533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D70A6956-C335-4A3C-BA03-8B701E0CDD49}"/>
              </a:ext>
            </a:extLst>
          </p:cNvPr>
          <p:cNvCxnSpPr>
            <a:cxnSpLocks/>
            <a:stCxn id="7" idx="3"/>
            <a:endCxn id="17" idx="1"/>
          </p:cNvCxnSpPr>
          <p:nvPr/>
        </p:nvCxnSpPr>
        <p:spPr>
          <a:xfrm flipV="1">
            <a:off x="1842052" y="549965"/>
            <a:ext cx="4456511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A748F534-750A-4136-AE69-E2F8CE918926}"/>
              </a:ext>
            </a:extLst>
          </p:cNvPr>
          <p:cNvCxnSpPr>
            <a:cxnSpLocks/>
            <a:stCxn id="8" idx="3"/>
            <a:endCxn id="18" idx="1"/>
          </p:cNvCxnSpPr>
          <p:nvPr/>
        </p:nvCxnSpPr>
        <p:spPr>
          <a:xfrm flipV="1">
            <a:off x="4552122" y="1192696"/>
            <a:ext cx="1746441" cy="18784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DB66D0B0-7392-4FE5-A269-1AE669B0BDFC}"/>
              </a:ext>
            </a:extLst>
          </p:cNvPr>
          <p:cNvSpPr txBox="1"/>
          <p:nvPr/>
        </p:nvSpPr>
        <p:spPr>
          <a:xfrm>
            <a:off x="6298563" y="303743"/>
            <a:ext cx="153843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600" dirty="0"/>
              <a:t>Menu fixe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3BAE86C-4E5D-41CA-811D-E4ACD8150154}"/>
              </a:ext>
            </a:extLst>
          </p:cNvPr>
          <p:cNvSpPr txBox="1"/>
          <p:nvPr/>
        </p:nvSpPr>
        <p:spPr>
          <a:xfrm>
            <a:off x="6298563" y="946474"/>
            <a:ext cx="257795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600" dirty="0"/>
              <a:t>Menu dynamique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6A22112-35D0-4B0F-89CF-EBD30D5CA15B}"/>
              </a:ext>
            </a:extLst>
          </p:cNvPr>
          <p:cNvSpPr/>
          <p:nvPr/>
        </p:nvSpPr>
        <p:spPr>
          <a:xfrm>
            <a:off x="342347" y="933679"/>
            <a:ext cx="2308087" cy="435333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3DA6FDF-0EDA-423F-83C9-AAD2DB88278D}"/>
              </a:ext>
            </a:extLst>
          </p:cNvPr>
          <p:cNvSpPr txBox="1"/>
          <p:nvPr/>
        </p:nvSpPr>
        <p:spPr>
          <a:xfrm>
            <a:off x="368451" y="1015904"/>
            <a:ext cx="21165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/>
              <a:t>Espace de travail (objets </a:t>
            </a:r>
            <a:r>
              <a:rPr lang="fr-FR" sz="2600" dirty="0" err="1"/>
              <a:t>Praat</a:t>
            </a:r>
            <a:r>
              <a:rPr lang="fr-FR" sz="2600" dirty="0"/>
              <a:t>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AE9FCD9-1B2C-4244-9FDD-394AF5D6C99E}"/>
              </a:ext>
            </a:extLst>
          </p:cNvPr>
          <p:cNvSpPr/>
          <p:nvPr/>
        </p:nvSpPr>
        <p:spPr>
          <a:xfrm>
            <a:off x="245901" y="5670731"/>
            <a:ext cx="1887699" cy="962817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4519E8D-ACC2-48E6-885D-9A293296490B}"/>
              </a:ext>
            </a:extLst>
          </p:cNvPr>
          <p:cNvSpPr txBox="1"/>
          <p:nvPr/>
        </p:nvSpPr>
        <p:spPr>
          <a:xfrm>
            <a:off x="6594277" y="5905916"/>
            <a:ext cx="30400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/>
              <a:t>Options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A503A62D-4237-4020-8EA4-1594E649C24B}"/>
              </a:ext>
            </a:extLst>
          </p:cNvPr>
          <p:cNvCxnSpPr>
            <a:cxnSpLocks/>
          </p:cNvCxnSpPr>
          <p:nvPr/>
        </p:nvCxnSpPr>
        <p:spPr>
          <a:xfrm flipV="1">
            <a:off x="2137766" y="6152138"/>
            <a:ext cx="4456511" cy="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43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7" grpId="0"/>
      <p:bldP spid="18" grpId="0"/>
      <p:bldP spid="22" grpId="0" animBg="1"/>
      <p:bldP spid="23" grpId="0"/>
      <p:bldP spid="24" grpId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A71779-9220-4205-959B-3ADD9C97E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Ouvrir et observer un fichier son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E35985-BD61-439E-A9A7-3F964C826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latin typeface="Courier New" panose="02070309020205020404" pitchFamily="49" charset="0"/>
                <a:cs typeface="Courier New" panose="02070309020205020404" pitchFamily="49" charset="0"/>
              </a:rPr>
              <a:t>Open &gt;	Read </a:t>
            </a:r>
            <a:r>
              <a:rPr lang="fr-F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fr-FR" b="1" dirty="0">
                <a:latin typeface="Courier New" panose="02070309020205020404" pitchFamily="49" charset="0"/>
                <a:cs typeface="Courier New" panose="02070309020205020404" pitchFamily="49" charset="0"/>
              </a:rPr>
              <a:t> file… (</a:t>
            </a:r>
            <a:r>
              <a:rPr lang="fr-F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Ctrl+O</a:t>
            </a:r>
            <a:r>
              <a:rPr lang="fr-FR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fr-FR" dirty="0"/>
              <a:t>		Formats son compatibles : WAV, AIFF, AIFC, 			</a:t>
            </a:r>
            <a:r>
              <a:rPr lang="fr-FR" dirty="0" err="1"/>
              <a:t>NeXT</a:t>
            </a:r>
            <a:r>
              <a:rPr lang="fr-FR" dirty="0"/>
              <a:t>/Sun (.au), NIST, FLAC, MP3.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Les </a:t>
            </a:r>
            <a:r>
              <a:rPr lang="en-US" dirty="0" err="1"/>
              <a:t>fichiers</a:t>
            </a:r>
            <a:r>
              <a:rPr lang="en-US" dirty="0"/>
              <a:t> </a:t>
            </a:r>
            <a:r>
              <a:rPr lang="en-US" dirty="0" err="1"/>
              <a:t>ouverts</a:t>
            </a:r>
            <a:r>
              <a:rPr lang="en-US" dirty="0"/>
              <a:t> </a:t>
            </a:r>
            <a:r>
              <a:rPr lang="en-US" dirty="0" err="1"/>
              <a:t>apparaîtront</a:t>
            </a:r>
            <a:r>
              <a:rPr lang="en-US" dirty="0"/>
              <a:t> sur </a:t>
            </a:r>
            <a:r>
              <a:rPr lang="en-US" b="1" u="sng" dirty="0" err="1"/>
              <a:t>l’espace</a:t>
            </a:r>
            <a:r>
              <a:rPr lang="en-US" b="1" u="sng" dirty="0"/>
              <a:t> de travail</a:t>
            </a:r>
            <a:r>
              <a:rPr lang="en-US" dirty="0"/>
              <a:t>. </a:t>
            </a:r>
            <a:r>
              <a:rPr lang="en-US" dirty="0" err="1"/>
              <a:t>Là</a:t>
            </a:r>
            <a:r>
              <a:rPr lang="en-US" dirty="0"/>
              <a:t>, </a:t>
            </a:r>
            <a:r>
              <a:rPr lang="en-US" dirty="0" err="1"/>
              <a:t>ils</a:t>
            </a:r>
            <a:r>
              <a:rPr lang="en-US" dirty="0"/>
              <a:t> </a:t>
            </a:r>
            <a:r>
              <a:rPr lang="en-US" dirty="0" err="1"/>
              <a:t>deviendront</a:t>
            </a:r>
            <a:r>
              <a:rPr lang="en-US" dirty="0"/>
              <a:t> des </a:t>
            </a:r>
            <a:r>
              <a:rPr lang="en-US" b="1" u="sng" dirty="0" err="1"/>
              <a:t>objets</a:t>
            </a:r>
            <a:r>
              <a:rPr lang="en-US" b="1" u="sng" dirty="0"/>
              <a:t> </a:t>
            </a:r>
            <a:r>
              <a:rPr lang="en-US" b="1" u="sng" dirty="0" err="1"/>
              <a:t>Praat</a:t>
            </a:r>
            <a:r>
              <a:rPr lang="en-US" dirty="0"/>
              <a:t>. Les </a:t>
            </a:r>
            <a:r>
              <a:rPr lang="en-US" dirty="0" err="1"/>
              <a:t>objets</a:t>
            </a:r>
            <a:r>
              <a:rPr lang="en-US" dirty="0"/>
              <a:t> </a:t>
            </a:r>
            <a:r>
              <a:rPr lang="en-US" dirty="0" err="1"/>
              <a:t>restent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la </a:t>
            </a:r>
            <a:r>
              <a:rPr lang="en-US" dirty="0" err="1"/>
              <a:t>mémoire</a:t>
            </a:r>
            <a:r>
              <a:rPr lang="en-US" dirty="0"/>
              <a:t> </a:t>
            </a:r>
            <a:r>
              <a:rPr lang="en-US" dirty="0" err="1"/>
              <a:t>vive</a:t>
            </a:r>
            <a:r>
              <a:rPr lang="en-US" dirty="0"/>
              <a:t> (RAM) : </a:t>
            </a:r>
            <a:r>
              <a:rPr lang="en-US" dirty="0" err="1"/>
              <a:t>ce</a:t>
            </a:r>
            <a:r>
              <a:rPr lang="en-US" dirty="0"/>
              <a:t> ne </a:t>
            </a:r>
            <a:r>
              <a:rPr lang="en-US" dirty="0" err="1"/>
              <a:t>sont</a:t>
            </a:r>
            <a:r>
              <a:rPr lang="en-US" dirty="0"/>
              <a:t> pas des </a:t>
            </a:r>
            <a:r>
              <a:rPr lang="en-US" dirty="0" err="1"/>
              <a:t>fichiers</a:t>
            </a:r>
            <a:r>
              <a:rPr lang="en-US" dirty="0"/>
              <a:t> </a:t>
            </a:r>
            <a:r>
              <a:rPr lang="en-US" dirty="0" err="1"/>
              <a:t>sauvegardés</a:t>
            </a:r>
            <a:r>
              <a:rPr lang="en-US" dirty="0"/>
              <a:t> 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681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A71779-9220-4205-959B-3ADD9C97E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Ouvrir et observer un fichier son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E35985-BD61-439E-A9A7-3F964C826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>
                <a:latin typeface="Courier New" panose="02070309020205020404" pitchFamily="49" charset="0"/>
                <a:cs typeface="Courier New" panose="02070309020205020404" pitchFamily="49" charset="0"/>
              </a:rPr>
              <a:t>Open &gt;	Open long </a:t>
            </a:r>
            <a:r>
              <a:rPr lang="fr-F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sound</a:t>
            </a:r>
            <a:r>
              <a:rPr lang="fr-FR" b="1" dirty="0">
                <a:latin typeface="Courier New" panose="02070309020205020404" pitchFamily="49" charset="0"/>
                <a:cs typeface="Courier New" panose="02070309020205020404" pitchFamily="49" charset="0"/>
              </a:rPr>
              <a:t> file… (</a:t>
            </a:r>
            <a:r>
              <a:rPr lang="fr-F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Ctrl+L</a:t>
            </a:r>
            <a:r>
              <a:rPr lang="fr-FR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fr-FR" dirty="0"/>
              <a:t>		</a:t>
            </a:r>
            <a:r>
              <a:rPr lang="fr-FR" dirty="0">
                <a:sym typeface="Wingdings" panose="05000000000000000000" pitchFamily="2" charset="2"/>
              </a:rPr>
              <a:t> Cette option est parfois utilisée pour des fichiers 		longs (travail avec le fichier directement, pas sur la 		mémoire vive) et facilite l’extraction d’extraits plus 		courts (sous forme d’objets </a:t>
            </a:r>
            <a:r>
              <a:rPr lang="fr-FR" dirty="0" err="1">
                <a:sym typeface="Wingdings" panose="05000000000000000000" pitchFamily="2" charset="2"/>
              </a:rPr>
              <a:t>Praat</a:t>
            </a:r>
            <a:r>
              <a:rPr lang="fr-FR" dirty="0">
                <a:sym typeface="Wingdings" panose="05000000000000000000" pitchFamily="2" charset="2"/>
              </a:rPr>
              <a:t>).</a:t>
            </a:r>
          </a:p>
          <a:p>
            <a:pPr marL="1828800" lvl="4" indent="0">
              <a:buNone/>
            </a:pPr>
            <a:r>
              <a:rPr lang="en-US" sz="2000" i="1" dirty="0"/>
              <a:t>The length of the sound file is limited to 2 gigabytes, which is 3 hours of CD-quality stereo, or 12 hours 16-bit mono sampled at 22050 Hz.</a:t>
            </a:r>
          </a:p>
          <a:p>
            <a:pPr marL="1828800" lvl="4" indent="0" algn="r">
              <a:buNone/>
            </a:pPr>
            <a:r>
              <a:rPr lang="en-US" sz="2000" i="1" dirty="0"/>
              <a:t>- Manuel </a:t>
            </a:r>
            <a:r>
              <a:rPr lang="en-US" sz="2000" i="1" dirty="0" err="1"/>
              <a:t>Praat</a:t>
            </a:r>
            <a:endParaRPr lang="fr-FR" sz="2000" i="1" dirty="0"/>
          </a:p>
        </p:txBody>
      </p:sp>
    </p:spTree>
    <p:extLst>
      <p:ext uri="{BB962C8B-B14F-4D97-AF65-F5344CB8AC3E}">
        <p14:creationId xmlns:p14="http://schemas.microsoft.com/office/powerpoint/2010/main" val="12667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D71C12-BD4E-45A6-A0B2-5515CB36F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Ouvrir et observer un fichier son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717B32-12F5-4A21-8BEC-DE325630F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En sélectionnant un objet son sur l’espace de travail, nous pouvons l’observer en cliquant sur </a:t>
            </a:r>
            <a:r>
              <a:rPr lang="fr-F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View</a:t>
            </a:r>
            <a:r>
              <a:rPr lang="fr-FR" b="1" dirty="0">
                <a:latin typeface="Courier New" panose="02070309020205020404" pitchFamily="49" charset="0"/>
                <a:cs typeface="Courier New" panose="02070309020205020404" pitchFamily="49" charset="0"/>
              </a:rPr>
              <a:t> &amp; Edit</a:t>
            </a:r>
            <a:r>
              <a:rPr lang="fr-FR" dirty="0"/>
              <a:t> sur le menu dynamique. </a:t>
            </a:r>
          </a:p>
          <a:p>
            <a:r>
              <a:rPr lang="fr-FR" dirty="0"/>
              <a:t>Une nouvelle fenêtre va s’ouvrir.</a:t>
            </a:r>
          </a:p>
        </p:txBody>
      </p:sp>
    </p:spTree>
    <p:extLst>
      <p:ext uri="{BB962C8B-B14F-4D97-AF65-F5344CB8AC3E}">
        <p14:creationId xmlns:p14="http://schemas.microsoft.com/office/powerpoint/2010/main" val="1636496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62F32EB-70B7-4DD7-88A8-4563FE5F2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991" y="690839"/>
            <a:ext cx="10254018" cy="547632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C2E470E-7FC0-4827-BC78-AFFE330FEF5F}"/>
              </a:ext>
            </a:extLst>
          </p:cNvPr>
          <p:cNvSpPr txBox="1"/>
          <p:nvPr/>
        </p:nvSpPr>
        <p:spPr>
          <a:xfrm>
            <a:off x="9159111" y="3944203"/>
            <a:ext cx="206704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400" dirty="0"/>
              <a:t>spectrogramme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2996127-6844-46DC-B90F-5226DA0FDE4D}"/>
              </a:ext>
            </a:extLst>
          </p:cNvPr>
          <p:cNvSpPr txBox="1"/>
          <p:nvPr/>
        </p:nvSpPr>
        <p:spPr>
          <a:xfrm>
            <a:off x="9159111" y="2086689"/>
            <a:ext cx="191930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400" dirty="0"/>
              <a:t>oscillogramme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0A5E00D-F3B5-4184-B4B6-11058AE098C5}"/>
              </a:ext>
            </a:extLst>
          </p:cNvPr>
          <p:cNvSpPr txBox="1"/>
          <p:nvPr/>
        </p:nvSpPr>
        <p:spPr>
          <a:xfrm>
            <a:off x="5337738" y="460006"/>
            <a:ext cx="200086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400" dirty="0"/>
              <a:t>curseur (temps)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ADC6896-5370-41E1-A4D2-4028F614E6F0}"/>
              </a:ext>
            </a:extLst>
          </p:cNvPr>
          <p:cNvSpPr txBox="1"/>
          <p:nvPr/>
        </p:nvSpPr>
        <p:spPr>
          <a:xfrm>
            <a:off x="965848" y="6167161"/>
            <a:ext cx="219162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400" dirty="0"/>
              <a:t>options de zoom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8CA1FC98-C201-48CB-917B-3063FAF9C8B6}"/>
              </a:ext>
            </a:extLst>
          </p:cNvPr>
          <p:cNvCxnSpPr>
            <a:cxnSpLocks/>
          </p:cNvCxnSpPr>
          <p:nvPr/>
        </p:nvCxnSpPr>
        <p:spPr>
          <a:xfrm>
            <a:off x="6096000" y="839783"/>
            <a:ext cx="1" cy="2110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74A0643-47C0-4445-AED4-9A9B14C54F97}"/>
              </a:ext>
            </a:extLst>
          </p:cNvPr>
          <p:cNvSpPr/>
          <p:nvPr/>
        </p:nvSpPr>
        <p:spPr>
          <a:xfrm>
            <a:off x="2456603" y="690838"/>
            <a:ext cx="1638524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FC2ACE4-7E44-4946-A859-F29250A46FE1}"/>
              </a:ext>
            </a:extLst>
          </p:cNvPr>
          <p:cNvSpPr txBox="1"/>
          <p:nvPr/>
        </p:nvSpPr>
        <p:spPr>
          <a:xfrm>
            <a:off x="2061661" y="188228"/>
            <a:ext cx="256807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400" dirty="0"/>
              <a:t>options d’affichage</a:t>
            </a:r>
          </a:p>
        </p:txBody>
      </p:sp>
    </p:spTree>
    <p:extLst>
      <p:ext uri="{BB962C8B-B14F-4D97-AF65-F5344CB8AC3E}">
        <p14:creationId xmlns:p14="http://schemas.microsoft.com/office/powerpoint/2010/main" val="203552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égral">
  <a:themeElements>
    <a:clrScheme name="Palissad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Inté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é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8164</TotalTime>
  <Words>1424</Words>
  <Application>Microsoft Office PowerPoint</Application>
  <PresentationFormat>Grand écran</PresentationFormat>
  <Paragraphs>234</Paragraphs>
  <Slides>43</Slides>
  <Notes>0</Notes>
  <HiddenSlides>0</HiddenSlides>
  <MMClips>3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52" baseType="lpstr">
      <vt:lpstr>Calibri</vt:lpstr>
      <vt:lpstr>Charis SIL</vt:lpstr>
      <vt:lpstr>Courier New</vt:lpstr>
      <vt:lpstr>Times New Roman</vt:lpstr>
      <vt:lpstr>Tw Cen MT</vt:lpstr>
      <vt:lpstr>Tw Cen MT Condensed</vt:lpstr>
      <vt:lpstr>Wingdings</vt:lpstr>
      <vt:lpstr>Wingdings 3</vt:lpstr>
      <vt:lpstr>Intégral</vt:lpstr>
      <vt:lpstr>Initiation à Praat</vt:lpstr>
      <vt:lpstr>À quoi ça sert ?</vt:lpstr>
      <vt:lpstr>Installer Praat</vt:lpstr>
      <vt:lpstr>Se familiariser avec Praat</vt:lpstr>
      <vt:lpstr>Présentation PowerPoint</vt:lpstr>
      <vt:lpstr>Ouvrir et observer un fichier son</vt:lpstr>
      <vt:lpstr>Ouvrir et observer un fichier son</vt:lpstr>
      <vt:lpstr>Ouvrir et observer un fichier son</vt:lpstr>
      <vt:lpstr>Présentation PowerPoint</vt:lpstr>
      <vt:lpstr>Présentation PowerPoint</vt:lpstr>
      <vt:lpstr>Analyse acoustique</vt:lpstr>
      <vt:lpstr>Paramètres acoustiques</vt:lpstr>
      <vt:lpstr>Formants</vt:lpstr>
      <vt:lpstr>Formants</vt:lpstr>
      <vt:lpstr>Formants</vt:lpstr>
      <vt:lpstr>Formants</vt:lpstr>
      <vt:lpstr>Présentation PowerPoint</vt:lpstr>
      <vt:lpstr>Exercice 1</vt:lpstr>
      <vt:lpstr>F0</vt:lpstr>
      <vt:lpstr>F0</vt:lpstr>
      <vt:lpstr>F0</vt:lpstr>
      <vt:lpstr>F0</vt:lpstr>
      <vt:lpstr>F0</vt:lpstr>
      <vt:lpstr>Exercice 2</vt:lpstr>
      <vt:lpstr>Intensité</vt:lpstr>
      <vt:lpstr>Intensité</vt:lpstr>
      <vt:lpstr>Intensité</vt:lpstr>
      <vt:lpstr>Exercice 3</vt:lpstr>
      <vt:lpstr>Transcription et annotation</vt:lpstr>
      <vt:lpstr>Transcrire et annoter un objet son</vt:lpstr>
      <vt:lpstr>Transcrire et annoter un objet son</vt:lpstr>
      <vt:lpstr>Transcrire et annoter un objet son</vt:lpstr>
      <vt:lpstr>Présentation PowerPoint</vt:lpstr>
      <vt:lpstr>Présentation PowerPoint</vt:lpstr>
      <vt:lpstr>Transcription phonétique</vt:lpstr>
      <vt:lpstr>Transcription phonétique</vt:lpstr>
      <vt:lpstr>Sauvegarder un fichier</vt:lpstr>
      <vt:lpstr>Exercice 4</vt:lpstr>
      <vt:lpstr>A vous !</vt:lpstr>
      <vt:lpstr>Programmation</vt:lpstr>
      <vt:lpstr>Scripts de Praat</vt:lpstr>
      <vt:lpstr>Scripts de Praat</vt:lpstr>
      <vt:lpstr>Références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Initiation à Praat</dc:title>
  <dc:creator>Leonardo Contreras</dc:creator>
  <cp:lastModifiedBy>Leonardo Contreras</cp:lastModifiedBy>
  <cp:revision>341</cp:revision>
  <dcterms:created xsi:type="dcterms:W3CDTF">2018-04-12T08:52:34Z</dcterms:created>
  <dcterms:modified xsi:type="dcterms:W3CDTF">2018-04-18T11:02:33Z</dcterms:modified>
</cp:coreProperties>
</file>