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9"/>
  </p:notesMasterIdLst>
  <p:sldIdLst>
    <p:sldId id="256" r:id="rId2"/>
    <p:sldId id="281" r:id="rId3"/>
    <p:sldId id="282" r:id="rId4"/>
    <p:sldId id="278" r:id="rId5"/>
    <p:sldId id="283" r:id="rId6"/>
    <p:sldId id="259" r:id="rId7"/>
    <p:sldId id="261" r:id="rId8"/>
    <p:sldId id="262" r:id="rId9"/>
    <p:sldId id="267" r:id="rId10"/>
    <p:sldId id="266" r:id="rId11"/>
    <p:sldId id="268" r:id="rId12"/>
    <p:sldId id="263" r:id="rId13"/>
    <p:sldId id="277" r:id="rId14"/>
    <p:sldId id="269" r:id="rId15"/>
    <p:sldId id="275" r:id="rId16"/>
    <p:sldId id="273" r:id="rId17"/>
    <p:sldId id="274" r:id="rId18"/>
    <p:sldId id="272" r:id="rId19"/>
    <p:sldId id="271" r:id="rId20"/>
    <p:sldId id="276" r:id="rId21"/>
    <p:sldId id="286" r:id="rId22"/>
    <p:sldId id="280" r:id="rId23"/>
    <p:sldId id="284" r:id="rId24"/>
    <p:sldId id="285" r:id="rId25"/>
    <p:sldId id="287" r:id="rId26"/>
    <p:sldId id="288" r:id="rId27"/>
    <p:sldId id="297" r:id="rId28"/>
    <p:sldId id="289" r:id="rId29"/>
    <p:sldId id="290" r:id="rId30"/>
    <p:sldId id="291" r:id="rId31"/>
    <p:sldId id="292" r:id="rId32"/>
    <p:sldId id="293" r:id="rId33"/>
    <p:sldId id="294" r:id="rId34"/>
    <p:sldId id="295" r:id="rId35"/>
    <p:sldId id="296" r:id="rId36"/>
    <p:sldId id="298" r:id="rId37"/>
    <p:sldId id="27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93" d="100"/>
          <a:sy n="93"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2DC40-6C38-48B2-A772-0FEC89889E57}" type="datetimeFigureOut">
              <a:rPr lang="fr-FR" smtClean="0"/>
              <a:t>04/12/2020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0A37D-1BF8-425F-8B35-A44F89DCA529}" type="slidenum">
              <a:rPr lang="fr-FR" smtClean="0"/>
              <a:t>‹#›</a:t>
            </a:fld>
            <a:endParaRPr lang="fr-FR"/>
          </a:p>
        </p:txBody>
      </p:sp>
    </p:spTree>
    <p:extLst>
      <p:ext uri="{BB962C8B-B14F-4D97-AF65-F5344CB8AC3E}">
        <p14:creationId xmlns:p14="http://schemas.microsoft.com/office/powerpoint/2010/main" val="345728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0970A37D-1BF8-425F-8B35-A44F89DCA529}" type="slidenum">
              <a:rPr lang="fr-FR" smtClean="0"/>
              <a:t>15</a:t>
            </a:fld>
            <a:endParaRPr lang="fr-FR"/>
          </a:p>
        </p:txBody>
      </p:sp>
    </p:spTree>
    <p:extLst>
      <p:ext uri="{BB962C8B-B14F-4D97-AF65-F5344CB8AC3E}">
        <p14:creationId xmlns:p14="http://schemas.microsoft.com/office/powerpoint/2010/main" val="275848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2954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70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673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33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5431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4268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9069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464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0380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4620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217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12/4/2020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2418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91019673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7" r:id="rId7"/>
    <p:sldLayoutId id="2147483728" r:id="rId8"/>
    <p:sldLayoutId id="2147483729" r:id="rId9"/>
    <p:sldLayoutId id="2147483730" r:id="rId10"/>
    <p:sldLayoutId id="2147483731" r:id="rId11"/>
    <p:sldLayoutId id="2147483733"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3.pn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3.pn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3.pn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3.png"/><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3.png"/><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F5C97B-BADD-49CC-AEA5-58C4F14A3985}"/>
              </a:ext>
            </a:extLst>
          </p:cNvPr>
          <p:cNvSpPr>
            <a:spLocks noGrp="1"/>
          </p:cNvSpPr>
          <p:nvPr>
            <p:ph type="ctrTitle"/>
          </p:nvPr>
        </p:nvSpPr>
        <p:spPr>
          <a:xfrm>
            <a:off x="643468" y="643467"/>
            <a:ext cx="4620584" cy="4567137"/>
          </a:xfrm>
        </p:spPr>
        <p:txBody>
          <a:bodyPr>
            <a:normAutofit/>
          </a:bodyPr>
          <a:lstStyle/>
          <a:p>
            <a:r>
              <a:rPr lang="en-US" dirty="0"/>
              <a:t>On prosody and reported speech</a:t>
            </a:r>
          </a:p>
        </p:txBody>
      </p:sp>
      <p:sp>
        <p:nvSpPr>
          <p:cNvPr id="3" name="Sous-titre 2">
            <a:extLst>
              <a:ext uri="{FF2B5EF4-FFF2-40B4-BE49-F238E27FC236}">
                <a16:creationId xmlns:a16="http://schemas.microsoft.com/office/drawing/2014/main" id="{30490198-BF9A-44B3-9BD5-AEDE371D788D}"/>
              </a:ext>
            </a:extLst>
          </p:cNvPr>
          <p:cNvSpPr>
            <a:spLocks noGrp="1"/>
          </p:cNvSpPr>
          <p:nvPr>
            <p:ph type="subTitle" idx="1"/>
          </p:nvPr>
        </p:nvSpPr>
        <p:spPr>
          <a:xfrm>
            <a:off x="643467" y="5277684"/>
            <a:ext cx="4620584" cy="775494"/>
          </a:xfrm>
        </p:spPr>
        <p:txBody>
          <a:bodyPr>
            <a:normAutofit lnSpcReduction="10000"/>
          </a:bodyPr>
          <a:lstStyle/>
          <a:p>
            <a:r>
              <a:rPr lang="en-US" kern="0" cap="small" dirty="0"/>
              <a:t>Towards an </a:t>
            </a:r>
            <a:br>
              <a:rPr lang="en-US" kern="0" cap="small" dirty="0"/>
            </a:br>
            <a:r>
              <a:rPr lang="en-US" kern="0" cap="small" dirty="0"/>
              <a:t>exploratory methodology</a:t>
            </a:r>
          </a:p>
        </p:txBody>
      </p:sp>
      <p:pic>
        <p:nvPicPr>
          <p:cNvPr id="43" name="Picture 3">
            <a:extLst>
              <a:ext uri="{FF2B5EF4-FFF2-40B4-BE49-F238E27FC236}">
                <a16:creationId xmlns:a16="http://schemas.microsoft.com/office/drawing/2014/main" id="{2582815F-1022-4967-AD0C-C22638A639CF}"/>
              </a:ext>
            </a:extLst>
          </p:cNvPr>
          <p:cNvPicPr>
            <a:picLocks noChangeAspect="1"/>
          </p:cNvPicPr>
          <p:nvPr/>
        </p:nvPicPr>
        <p:blipFill rotWithShape="1">
          <a:blip r:embed="rId2"/>
          <a:srcRect l="20422" r="2154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A709CFDA-5C94-4C25-AB59-637B9809F55B}"/>
              </a:ext>
            </a:extLst>
          </p:cNvPr>
          <p:cNvSpPr txBox="1"/>
          <p:nvPr/>
        </p:nvSpPr>
        <p:spPr>
          <a:xfrm>
            <a:off x="9591091" y="5665431"/>
            <a:ext cx="2446504" cy="830997"/>
          </a:xfrm>
          <a:prstGeom prst="rect">
            <a:avLst/>
          </a:prstGeom>
          <a:noFill/>
        </p:spPr>
        <p:txBody>
          <a:bodyPr wrap="none" rtlCol="0">
            <a:spAutoFit/>
          </a:bodyPr>
          <a:lstStyle/>
          <a:p>
            <a:pPr algn="r"/>
            <a:r>
              <a:rPr lang="es-CL" sz="1600" dirty="0">
                <a:solidFill>
                  <a:schemeClr val="bg1"/>
                </a:solidFill>
              </a:rPr>
              <a:t>Leonardo Contreras Roa</a:t>
            </a:r>
          </a:p>
          <a:p>
            <a:pPr algn="r"/>
            <a:r>
              <a:rPr lang="es-CL" sz="1600" dirty="0">
                <a:solidFill>
                  <a:schemeClr val="bg1"/>
                </a:solidFill>
              </a:rPr>
              <a:t>LLACAN UMR 8135</a:t>
            </a:r>
          </a:p>
          <a:p>
            <a:pPr algn="r"/>
            <a:r>
              <a:rPr lang="es-CL" sz="1400" dirty="0" err="1">
                <a:solidFill>
                  <a:schemeClr val="bg1"/>
                </a:solidFill>
              </a:rPr>
              <a:t>December</a:t>
            </a:r>
            <a:r>
              <a:rPr lang="es-CL" sz="1400" dirty="0">
                <a:solidFill>
                  <a:schemeClr val="bg1"/>
                </a:solidFill>
              </a:rPr>
              <a:t> 12, 2020</a:t>
            </a:r>
            <a:endParaRPr lang="fr-FR" sz="1400" dirty="0">
              <a:solidFill>
                <a:schemeClr val="bg1"/>
              </a:solidFill>
            </a:endParaRPr>
          </a:p>
        </p:txBody>
      </p:sp>
    </p:spTree>
    <p:extLst>
      <p:ext uri="{BB962C8B-B14F-4D97-AF65-F5344CB8AC3E}">
        <p14:creationId xmlns:p14="http://schemas.microsoft.com/office/powerpoint/2010/main" val="321473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EA546-E712-40A9-97A1-EBDA6313D9BB}"/>
              </a:ext>
            </a:extLst>
          </p:cNvPr>
          <p:cNvSpPr>
            <a:spLocks noGrp="1"/>
          </p:cNvSpPr>
          <p:nvPr>
            <p:ph type="title"/>
          </p:nvPr>
        </p:nvSpPr>
        <p:spPr/>
        <p:txBody>
          <a:bodyPr/>
          <a:lstStyle/>
          <a:p>
            <a:r>
              <a:rPr lang="en-US" dirty="0"/>
              <a:t>Paralinguistic features</a:t>
            </a:r>
          </a:p>
        </p:txBody>
      </p:sp>
      <p:sp>
        <p:nvSpPr>
          <p:cNvPr id="3" name="Espace réservé du contenu 2">
            <a:extLst>
              <a:ext uri="{FF2B5EF4-FFF2-40B4-BE49-F238E27FC236}">
                <a16:creationId xmlns:a16="http://schemas.microsoft.com/office/drawing/2014/main" id="{42EED89C-D46C-413E-891F-7DF870E1F80C}"/>
              </a:ext>
            </a:extLst>
          </p:cNvPr>
          <p:cNvSpPr>
            <a:spLocks noGrp="1"/>
          </p:cNvSpPr>
          <p:nvPr>
            <p:ph idx="1"/>
          </p:nvPr>
        </p:nvSpPr>
        <p:spPr/>
        <p:txBody>
          <a:bodyPr/>
          <a:lstStyle/>
          <a:p>
            <a:r>
              <a:rPr lang="en-US" dirty="0"/>
              <a:t>Changes in voice quality are also often used to signal reports:</a:t>
            </a:r>
          </a:p>
          <a:p>
            <a:pPr lvl="1"/>
            <a:r>
              <a:rPr lang="en-US" dirty="0"/>
              <a:t>Creaky voice</a:t>
            </a:r>
          </a:p>
          <a:p>
            <a:pPr lvl="1"/>
            <a:r>
              <a:rPr lang="en-US" dirty="0"/>
              <a:t>Breathy voice</a:t>
            </a:r>
          </a:p>
          <a:p>
            <a:pPr lvl="1"/>
            <a:r>
              <a:rPr lang="en-US" dirty="0"/>
              <a:t>Falsetto</a:t>
            </a:r>
          </a:p>
          <a:p>
            <a:pPr lvl="1"/>
            <a:r>
              <a:rPr lang="en-US" dirty="0"/>
              <a:t>Other types of non-modal phonation</a:t>
            </a:r>
          </a:p>
        </p:txBody>
      </p:sp>
    </p:spTree>
    <p:extLst>
      <p:ext uri="{BB962C8B-B14F-4D97-AF65-F5344CB8AC3E}">
        <p14:creationId xmlns:p14="http://schemas.microsoft.com/office/powerpoint/2010/main" val="143259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2F3DD9-4A5F-489D-81BE-3E01DA42DDB1}"/>
              </a:ext>
            </a:extLst>
          </p:cNvPr>
          <p:cNvSpPr>
            <a:spLocks noGrp="1"/>
          </p:cNvSpPr>
          <p:nvPr>
            <p:ph type="title"/>
          </p:nvPr>
        </p:nvSpPr>
        <p:spPr/>
        <p:txBody>
          <a:bodyPr/>
          <a:lstStyle/>
          <a:p>
            <a:r>
              <a:rPr lang="es-CL" dirty="0" err="1"/>
              <a:t>Typological</a:t>
            </a:r>
            <a:r>
              <a:rPr lang="es-CL" dirty="0"/>
              <a:t> </a:t>
            </a:r>
            <a:r>
              <a:rPr lang="es-CL" dirty="0" err="1"/>
              <a:t>issues</a:t>
            </a:r>
            <a:endParaRPr lang="en-US" dirty="0"/>
          </a:p>
        </p:txBody>
      </p:sp>
      <p:sp>
        <p:nvSpPr>
          <p:cNvPr id="3" name="Espace réservé du contenu 2">
            <a:extLst>
              <a:ext uri="{FF2B5EF4-FFF2-40B4-BE49-F238E27FC236}">
                <a16:creationId xmlns:a16="http://schemas.microsoft.com/office/drawing/2014/main" id="{C57431AD-44F9-4B0C-A2C8-5631B2A0F6F5}"/>
              </a:ext>
            </a:extLst>
          </p:cNvPr>
          <p:cNvSpPr>
            <a:spLocks noGrp="1"/>
          </p:cNvSpPr>
          <p:nvPr>
            <p:ph idx="1"/>
          </p:nvPr>
        </p:nvSpPr>
        <p:spPr/>
        <p:txBody>
          <a:bodyPr/>
          <a:lstStyle/>
          <a:p>
            <a:r>
              <a:rPr lang="es-CL" dirty="0"/>
              <a:t>Word </a:t>
            </a:r>
            <a:r>
              <a:rPr lang="es-CL" dirty="0" err="1"/>
              <a:t>order</a:t>
            </a:r>
            <a:r>
              <a:rPr lang="es-CL" dirty="0"/>
              <a:t> </a:t>
            </a:r>
            <a:r>
              <a:rPr lang="es-CL" dirty="0" err="1"/>
              <a:t>seems</a:t>
            </a:r>
            <a:r>
              <a:rPr lang="es-CL" dirty="0"/>
              <a:t> to </a:t>
            </a:r>
            <a:r>
              <a:rPr lang="es-CL" dirty="0" err="1"/>
              <a:t>affect</a:t>
            </a:r>
            <a:r>
              <a:rPr lang="es-CL" dirty="0"/>
              <a:t> the </a:t>
            </a:r>
            <a:r>
              <a:rPr lang="es-CL" dirty="0" err="1"/>
              <a:t>placement</a:t>
            </a:r>
            <a:r>
              <a:rPr lang="es-CL" dirty="0"/>
              <a:t> of IU </a:t>
            </a:r>
            <a:r>
              <a:rPr lang="es-CL" dirty="0" err="1"/>
              <a:t>breaks</a:t>
            </a:r>
            <a:r>
              <a:rPr lang="es-CL" dirty="0"/>
              <a:t>. </a:t>
            </a:r>
          </a:p>
          <a:p>
            <a:pPr lvl="1"/>
            <a:r>
              <a:rPr lang="es-CL" dirty="0"/>
              <a:t>(cf. </a:t>
            </a:r>
            <a:r>
              <a:rPr lang="es-CL" dirty="0" err="1"/>
              <a:t>Malibert</a:t>
            </a:r>
            <a:r>
              <a:rPr lang="es-CL" dirty="0"/>
              <a:t> &amp; </a:t>
            </a:r>
            <a:r>
              <a:rPr lang="es-CL" dirty="0" err="1"/>
              <a:t>Vanhove</a:t>
            </a:r>
            <a:r>
              <a:rPr lang="es-CL" dirty="0"/>
              <a:t>, 2015)</a:t>
            </a:r>
          </a:p>
          <a:p>
            <a:r>
              <a:rPr lang="es-CL" dirty="0"/>
              <a:t>Tonal </a:t>
            </a:r>
            <a:r>
              <a:rPr lang="es-CL" dirty="0" err="1"/>
              <a:t>languages</a:t>
            </a:r>
            <a:r>
              <a:rPr lang="es-CL" dirty="0"/>
              <a:t> with </a:t>
            </a:r>
            <a:r>
              <a:rPr lang="es-CL" dirty="0" err="1"/>
              <a:t>downdrift</a:t>
            </a:r>
            <a:r>
              <a:rPr lang="es-CL" dirty="0"/>
              <a:t>, </a:t>
            </a:r>
            <a:r>
              <a:rPr lang="es-CL" dirty="0" err="1"/>
              <a:t>where</a:t>
            </a:r>
            <a:r>
              <a:rPr lang="es-CL" dirty="0"/>
              <a:t> pitch </a:t>
            </a:r>
            <a:r>
              <a:rPr lang="es-CL" dirty="0" err="1"/>
              <a:t>reset</a:t>
            </a:r>
            <a:r>
              <a:rPr lang="es-CL" dirty="0"/>
              <a:t> </a:t>
            </a:r>
            <a:r>
              <a:rPr lang="es-CL" dirty="0" err="1"/>
              <a:t>does</a:t>
            </a:r>
            <a:r>
              <a:rPr lang="es-CL" dirty="0"/>
              <a:t> not </a:t>
            </a:r>
            <a:r>
              <a:rPr lang="es-CL" dirty="0" err="1"/>
              <a:t>necessarily</a:t>
            </a:r>
            <a:r>
              <a:rPr lang="es-CL" dirty="0"/>
              <a:t> </a:t>
            </a:r>
            <a:r>
              <a:rPr lang="es-CL" dirty="0" err="1"/>
              <a:t>mark</a:t>
            </a:r>
            <a:r>
              <a:rPr lang="es-CL" dirty="0"/>
              <a:t> the </a:t>
            </a:r>
            <a:r>
              <a:rPr lang="es-CL" dirty="0" err="1"/>
              <a:t>start</a:t>
            </a:r>
            <a:r>
              <a:rPr lang="es-CL" dirty="0"/>
              <a:t> of a new IU.</a:t>
            </a:r>
            <a:endParaRPr lang="en-US" dirty="0"/>
          </a:p>
        </p:txBody>
      </p:sp>
    </p:spTree>
    <p:extLst>
      <p:ext uri="{BB962C8B-B14F-4D97-AF65-F5344CB8AC3E}">
        <p14:creationId xmlns:p14="http://schemas.microsoft.com/office/powerpoint/2010/main" val="193373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A12A7-D8F4-4612-8F7D-742E148BD72E}"/>
              </a:ext>
            </a:extLst>
          </p:cNvPr>
          <p:cNvSpPr>
            <a:spLocks noGrp="1"/>
          </p:cNvSpPr>
          <p:nvPr>
            <p:ph type="title"/>
          </p:nvPr>
        </p:nvSpPr>
        <p:spPr/>
        <p:txBody>
          <a:bodyPr/>
          <a:lstStyle/>
          <a:p>
            <a:r>
              <a:rPr lang="en-US" dirty="0"/>
              <a:t>Prosodic “universals”?</a:t>
            </a:r>
          </a:p>
        </p:txBody>
      </p:sp>
      <p:sp>
        <p:nvSpPr>
          <p:cNvPr id="3" name="Espace réservé du contenu 2">
            <a:extLst>
              <a:ext uri="{FF2B5EF4-FFF2-40B4-BE49-F238E27FC236}">
                <a16:creationId xmlns:a16="http://schemas.microsoft.com/office/drawing/2014/main" id="{72C75441-25C3-4B48-83C7-DE1C7F6F27EC}"/>
              </a:ext>
            </a:extLst>
          </p:cNvPr>
          <p:cNvSpPr>
            <a:spLocks noGrp="1"/>
          </p:cNvSpPr>
          <p:nvPr>
            <p:ph idx="1"/>
          </p:nvPr>
        </p:nvSpPr>
        <p:spPr/>
        <p:txBody>
          <a:bodyPr/>
          <a:lstStyle/>
          <a:p>
            <a:pPr marL="514350" indent="-514350">
              <a:buAutoNum type="arabicParenR"/>
            </a:pPr>
            <a:r>
              <a:rPr lang="en-US" b="1" dirty="0">
                <a:effectLst>
                  <a:outerShdw blurRad="38100" dist="38100" dir="2700000" algn="tl">
                    <a:srgbClr val="000000">
                      <a:alpha val="43137"/>
                    </a:srgbClr>
                  </a:outerShdw>
                </a:effectLst>
              </a:rPr>
              <a:t>Variable prosodic behavior</a:t>
            </a:r>
            <a:r>
              <a:rPr lang="en-US" dirty="0"/>
              <a:t>: Prosody signals reported speech as a complement of morphosyntactic cues. In absence of the latter, prosodic cues tend to be present.</a:t>
            </a:r>
          </a:p>
          <a:p>
            <a:pPr marL="514350" indent="-514350">
              <a:buAutoNum type="arabicParenR"/>
            </a:pPr>
            <a:r>
              <a:rPr lang="en-US" b="1" dirty="0">
                <a:effectLst>
                  <a:outerShdw blurRad="38100" dist="38100" dir="2700000" algn="tl">
                    <a:srgbClr val="000000">
                      <a:alpha val="43137"/>
                    </a:srgbClr>
                  </a:outerShdw>
                </a:effectLst>
              </a:rPr>
              <a:t>Length: </a:t>
            </a:r>
            <a:r>
              <a:rPr lang="en-US" dirty="0"/>
              <a:t>Short speech reports tend to be more integrated into the quotative frame.</a:t>
            </a:r>
          </a:p>
          <a:p>
            <a:pPr marL="0" indent="0" algn="r">
              <a:buNone/>
            </a:pPr>
            <a:r>
              <a:rPr lang="en-US" sz="2000" dirty="0"/>
              <a:t>(</a:t>
            </a:r>
            <a:r>
              <a:rPr lang="en-US" sz="2000" dirty="0" err="1"/>
              <a:t>Genetti</a:t>
            </a:r>
            <a:r>
              <a:rPr lang="en-US" sz="2000" dirty="0"/>
              <a:t>, 2014)</a:t>
            </a:r>
          </a:p>
        </p:txBody>
      </p:sp>
    </p:spTree>
    <p:extLst>
      <p:ext uri="{BB962C8B-B14F-4D97-AF65-F5344CB8AC3E}">
        <p14:creationId xmlns:p14="http://schemas.microsoft.com/office/powerpoint/2010/main" val="261777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64D732-2C02-4C46-BECB-68BDDFF274CA}"/>
              </a:ext>
            </a:extLst>
          </p:cNvPr>
          <p:cNvSpPr>
            <a:spLocks noGrp="1"/>
          </p:cNvSpPr>
          <p:nvPr>
            <p:ph type="title"/>
          </p:nvPr>
        </p:nvSpPr>
        <p:spPr/>
        <p:txBody>
          <a:bodyPr/>
          <a:lstStyle/>
          <a:p>
            <a:r>
              <a:rPr lang="es-CL" dirty="0"/>
              <a:t>A </a:t>
            </a:r>
            <a:r>
              <a:rPr lang="es-CL" dirty="0" err="1"/>
              <a:t>few</a:t>
            </a:r>
            <a:r>
              <a:rPr lang="es-CL" dirty="0"/>
              <a:t> </a:t>
            </a:r>
            <a:r>
              <a:rPr lang="es-CL" dirty="0" err="1"/>
              <a:t>examples</a:t>
            </a:r>
            <a:endParaRPr lang="en-US" dirty="0"/>
          </a:p>
        </p:txBody>
      </p:sp>
      <p:sp>
        <p:nvSpPr>
          <p:cNvPr id="5" name="Espace réservé du texte 4">
            <a:extLst>
              <a:ext uri="{FF2B5EF4-FFF2-40B4-BE49-F238E27FC236}">
                <a16:creationId xmlns:a16="http://schemas.microsoft.com/office/drawing/2014/main" id="{4B33E6FF-17D4-4827-9C06-37839608A05E}"/>
              </a:ext>
            </a:extLst>
          </p:cNvPr>
          <p:cNvSpPr>
            <a:spLocks noGrp="1"/>
          </p:cNvSpPr>
          <p:nvPr>
            <p:ph type="body" idx="1"/>
          </p:nvPr>
        </p:nvSpPr>
        <p:spPr/>
        <p:txBody>
          <a:bodyPr/>
          <a:lstStyle/>
          <a:p>
            <a:r>
              <a:rPr lang="es-CL" dirty="0"/>
              <a:t>in </a:t>
            </a:r>
            <a:r>
              <a:rPr lang="es-CL" dirty="0" err="1"/>
              <a:t>conversational</a:t>
            </a:r>
            <a:r>
              <a:rPr lang="es-CL" dirty="0"/>
              <a:t> English</a:t>
            </a:r>
            <a:endParaRPr lang="en-US" dirty="0"/>
          </a:p>
        </p:txBody>
      </p:sp>
    </p:spTree>
    <p:extLst>
      <p:ext uri="{BB962C8B-B14F-4D97-AF65-F5344CB8AC3E}">
        <p14:creationId xmlns:p14="http://schemas.microsoft.com/office/powerpoint/2010/main" val="104123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Espace réservé du contenu 26">
            <a:extLst>
              <a:ext uri="{FF2B5EF4-FFF2-40B4-BE49-F238E27FC236}">
                <a16:creationId xmlns:a16="http://schemas.microsoft.com/office/drawing/2014/main" id="{163EEB2C-86DF-4B36-8B88-CB03BC1BB6C0}"/>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588" y="1690688"/>
            <a:ext cx="12193588" cy="4032250"/>
          </a:xfrm>
        </p:spPr>
      </p:pic>
      <p:sp>
        <p:nvSpPr>
          <p:cNvPr id="19" name="ZoneTexte 18">
            <a:extLst>
              <a:ext uri="{FF2B5EF4-FFF2-40B4-BE49-F238E27FC236}">
                <a16:creationId xmlns:a16="http://schemas.microsoft.com/office/drawing/2014/main" id="{4855B9BA-510D-418C-B91B-929F77178C43}"/>
              </a:ext>
            </a:extLst>
          </p:cNvPr>
          <p:cNvSpPr txBox="1"/>
          <p:nvPr/>
        </p:nvSpPr>
        <p:spPr>
          <a:xfrm>
            <a:off x="239048" y="5539076"/>
            <a:ext cx="12017072" cy="923330"/>
          </a:xfrm>
          <a:prstGeom prst="rect">
            <a:avLst/>
          </a:prstGeom>
          <a:noFill/>
        </p:spPr>
        <p:txBody>
          <a:bodyPr wrap="none" rtlCol="0">
            <a:spAutoFit/>
          </a:bodyPr>
          <a:lstStyle/>
          <a:p>
            <a:pPr algn="l"/>
            <a:r>
              <a:rPr lang="en-US" sz="1800" b="0" i="0" u="none" strike="noStrike" baseline="0" dirty="0">
                <a:latin typeface="Arial" panose="020B0604020202020204" pitchFamily="34" charset="0"/>
              </a:rPr>
              <a:t>“When reporting clauses […] follow quoted words, they are usually out of focus. The </a:t>
            </a:r>
            <a:r>
              <a:rPr lang="en-US" sz="1800" b="0" i="0" u="sng" strike="noStrike" baseline="0" dirty="0">
                <a:latin typeface="Arial" panose="020B0604020202020204" pitchFamily="34" charset="0"/>
              </a:rPr>
              <a:t>nucleus</a:t>
            </a:r>
            <a:r>
              <a:rPr lang="en-US" sz="1800" b="0" i="0" u="none" strike="noStrike" baseline="0" dirty="0">
                <a:latin typeface="Arial" panose="020B0604020202020204" pitchFamily="34" charset="0"/>
              </a:rPr>
              <a:t> goes on the appropriate</a:t>
            </a:r>
          </a:p>
          <a:p>
            <a:pPr algn="l"/>
            <a:r>
              <a:rPr lang="en-US" sz="1800" b="0" i="0" u="none" strike="noStrike" baseline="0" dirty="0">
                <a:latin typeface="Arial" panose="020B0604020202020204" pitchFamily="34" charset="0"/>
              </a:rPr>
              <a:t>item among the quoted words, and the </a:t>
            </a:r>
            <a:r>
              <a:rPr lang="en-US" sz="1800" b="0" i="0" u="sng" strike="noStrike" baseline="0" dirty="0">
                <a:latin typeface="Arial" panose="020B0604020202020204" pitchFamily="34" charset="0"/>
              </a:rPr>
              <a:t>reporting clause</a:t>
            </a:r>
            <a:r>
              <a:rPr lang="en-US" sz="1800" b="0" i="0" strike="noStrike" baseline="0" dirty="0">
                <a:latin typeface="Arial" panose="020B0604020202020204" pitchFamily="34" charset="0"/>
              </a:rPr>
              <a:t> </a:t>
            </a:r>
            <a:r>
              <a:rPr lang="en-US" sz="1800" b="0" i="0" u="sng" strike="noStrike" baseline="0" dirty="0">
                <a:latin typeface="Arial" panose="020B0604020202020204" pitchFamily="34" charset="0"/>
              </a:rPr>
              <a:t>forms a tail</a:t>
            </a:r>
            <a:r>
              <a:rPr lang="en-US" sz="1800" b="0" i="0" u="none" strike="noStrike" baseline="0" dirty="0">
                <a:latin typeface="Arial" panose="020B0604020202020204" pitchFamily="34" charset="0"/>
              </a:rPr>
              <a:t> to the IP. […]</a:t>
            </a:r>
          </a:p>
          <a:p>
            <a:pPr algn="l"/>
            <a:r>
              <a:rPr lang="en-US" sz="1800" b="0" i="0" u="none" strike="noStrike" baseline="0" dirty="0">
                <a:latin typeface="Arial" panose="020B0604020202020204" pitchFamily="34" charset="0"/>
              </a:rPr>
              <a:t>There is often a </a:t>
            </a:r>
            <a:r>
              <a:rPr lang="en-US" sz="1800" b="0" i="0" u="sng" strike="noStrike" baseline="0" dirty="0">
                <a:latin typeface="Arial" panose="020B0604020202020204" pitchFamily="34" charset="0"/>
              </a:rPr>
              <a:t>rhythmic break</a:t>
            </a:r>
            <a:r>
              <a:rPr lang="en-US" sz="1800" b="0" i="0" strike="noStrike" baseline="0" dirty="0">
                <a:latin typeface="Arial" panose="020B0604020202020204" pitchFamily="34" charset="0"/>
              </a:rPr>
              <a:t> </a:t>
            </a:r>
            <a:r>
              <a:rPr lang="en-US" sz="1800" b="0" i="0" u="none" strike="noStrike" baseline="0" dirty="0">
                <a:latin typeface="Arial" panose="020B0604020202020204" pitchFamily="34" charset="0"/>
              </a:rPr>
              <a:t>between the quoted words and the reporting clause.” (Wells, 2006)</a:t>
            </a:r>
            <a:endParaRPr lang="en-US" dirty="0"/>
          </a:p>
        </p:txBody>
      </p:sp>
      <p:grpSp>
        <p:nvGrpSpPr>
          <p:cNvPr id="8" name="Group 7">
            <a:extLst>
              <a:ext uri="{FF2B5EF4-FFF2-40B4-BE49-F238E27FC236}">
                <a16:creationId xmlns:a16="http://schemas.microsoft.com/office/drawing/2014/main" id="{9C25C662-28E7-4087-8EA7-B9ECAD394B8A}"/>
              </a:ext>
            </a:extLst>
          </p:cNvPr>
          <p:cNvGrpSpPr/>
          <p:nvPr/>
        </p:nvGrpSpPr>
        <p:grpSpPr>
          <a:xfrm>
            <a:off x="3906982" y="3016251"/>
            <a:ext cx="5196655" cy="2521094"/>
            <a:chOff x="3906982" y="3016251"/>
            <a:chExt cx="5196655" cy="2521094"/>
          </a:xfrm>
        </p:grpSpPr>
        <p:sp>
          <p:nvSpPr>
            <p:cNvPr id="20" name="Ellipse 19">
              <a:extLst>
                <a:ext uri="{FF2B5EF4-FFF2-40B4-BE49-F238E27FC236}">
                  <a16:creationId xmlns:a16="http://schemas.microsoft.com/office/drawing/2014/main" id="{0A523B4A-9785-4061-8D80-7FF8EED4357F}"/>
                </a:ext>
              </a:extLst>
            </p:cNvPr>
            <p:cNvSpPr/>
            <p:nvPr/>
          </p:nvSpPr>
          <p:spPr>
            <a:xfrm>
              <a:off x="3906982" y="3016251"/>
              <a:ext cx="1288473" cy="119553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Connecteur droit avec flèche 21">
              <a:extLst>
                <a:ext uri="{FF2B5EF4-FFF2-40B4-BE49-F238E27FC236}">
                  <a16:creationId xmlns:a16="http://schemas.microsoft.com/office/drawing/2014/main" id="{0BCB4D67-031C-45BD-B589-2CB6721B31CC}"/>
                </a:ext>
              </a:extLst>
            </p:cNvPr>
            <p:cNvCxnSpPr>
              <a:cxnSpLocks/>
              <a:endCxn id="20" idx="4"/>
            </p:cNvCxnSpPr>
            <p:nvPr/>
          </p:nvCxnSpPr>
          <p:spPr>
            <a:xfrm flipH="1" flipV="1">
              <a:off x="4551219" y="4211782"/>
              <a:ext cx="4552418" cy="132556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D5918EC-CB83-4359-9197-C3E9E82523C6}"/>
              </a:ext>
            </a:extLst>
          </p:cNvPr>
          <p:cNvGrpSpPr/>
          <p:nvPr/>
        </p:nvGrpSpPr>
        <p:grpSpPr>
          <a:xfrm>
            <a:off x="5857336" y="3812875"/>
            <a:ext cx="5771072" cy="2096222"/>
            <a:chOff x="5857336" y="3812875"/>
            <a:chExt cx="5771072" cy="2096222"/>
          </a:xfrm>
        </p:grpSpPr>
        <p:cxnSp>
          <p:nvCxnSpPr>
            <p:cNvPr id="9" name="Connecteur droit avec flèche 21">
              <a:extLst>
                <a:ext uri="{FF2B5EF4-FFF2-40B4-BE49-F238E27FC236}">
                  <a16:creationId xmlns:a16="http://schemas.microsoft.com/office/drawing/2014/main" id="{35C8FD4E-7124-4569-AA28-9B4AD22EEFEA}"/>
                </a:ext>
              </a:extLst>
            </p:cNvPr>
            <p:cNvCxnSpPr>
              <a:cxnSpLocks/>
              <a:endCxn id="6" idx="2"/>
            </p:cNvCxnSpPr>
            <p:nvPr/>
          </p:nvCxnSpPr>
          <p:spPr>
            <a:xfrm flipV="1">
              <a:off x="6685473" y="4546121"/>
              <a:ext cx="2057399" cy="1362976"/>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AB901CA-4553-491E-9806-EED35C486F71}"/>
                </a:ext>
              </a:extLst>
            </p:cNvPr>
            <p:cNvSpPr/>
            <p:nvPr/>
          </p:nvSpPr>
          <p:spPr>
            <a:xfrm>
              <a:off x="5857336" y="3812875"/>
              <a:ext cx="5771072" cy="733246"/>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extBox 10">
            <a:extLst>
              <a:ext uri="{FF2B5EF4-FFF2-40B4-BE49-F238E27FC236}">
                <a16:creationId xmlns:a16="http://schemas.microsoft.com/office/drawing/2014/main" id="{64910254-F1DE-44C5-85DE-5FA7AA7E38B6}"/>
              </a:ext>
            </a:extLst>
          </p:cNvPr>
          <p:cNvSpPr txBox="1"/>
          <p:nvPr/>
        </p:nvSpPr>
        <p:spPr>
          <a:xfrm>
            <a:off x="695325" y="1135062"/>
            <a:ext cx="5182829" cy="369332"/>
          </a:xfrm>
          <a:prstGeom prst="rect">
            <a:avLst/>
          </a:prstGeom>
          <a:noFill/>
        </p:spPr>
        <p:txBody>
          <a:bodyPr wrap="none" rtlCol="0">
            <a:spAutoFit/>
          </a:bodyPr>
          <a:lstStyle/>
          <a:p>
            <a:r>
              <a:rPr lang="es-CL" dirty="0"/>
              <a:t>English </a:t>
            </a:r>
            <a:r>
              <a:rPr lang="es-CL" dirty="0" err="1"/>
              <a:t>Intonation</a:t>
            </a:r>
            <a:r>
              <a:rPr lang="es-CL" dirty="0"/>
              <a:t>: an </a:t>
            </a:r>
            <a:r>
              <a:rPr lang="es-CL" dirty="0" err="1"/>
              <a:t>Introduction</a:t>
            </a:r>
            <a:r>
              <a:rPr lang="es-CL" dirty="0"/>
              <a:t> (</a:t>
            </a:r>
            <a:r>
              <a:rPr lang="es-CL" dirty="0" err="1"/>
              <a:t>Workbook</a:t>
            </a:r>
            <a:r>
              <a:rPr lang="es-CL" dirty="0"/>
              <a:t>)</a:t>
            </a:r>
            <a:endParaRPr lang="fr-FR" dirty="0"/>
          </a:p>
        </p:txBody>
      </p:sp>
      <p:pic>
        <p:nvPicPr>
          <p:cNvPr id="12" name="ex01">
            <a:hlinkClick r:id="" action="ppaction://media"/>
            <a:extLst>
              <a:ext uri="{FF2B5EF4-FFF2-40B4-BE49-F238E27FC236}">
                <a16:creationId xmlns:a16="http://schemas.microsoft.com/office/drawing/2014/main" id="{12E45CE5-721E-4309-B7A6-AF4D8BC065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875" y="1135062"/>
            <a:ext cx="609600" cy="609600"/>
          </a:xfrm>
          <a:prstGeom prst="rect">
            <a:avLst/>
          </a:prstGeom>
        </p:spPr>
      </p:pic>
    </p:spTree>
    <p:extLst>
      <p:ext uri="{BB962C8B-B14F-4D97-AF65-F5344CB8AC3E}">
        <p14:creationId xmlns:p14="http://schemas.microsoft.com/office/powerpoint/2010/main" val="17239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5"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0C9EFAF8-5C7F-429E-BD55-344FAACB890D}"/>
              </a:ext>
            </a:extLst>
          </p:cNvPr>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0" y="1690688"/>
            <a:ext cx="12193588" cy="4032250"/>
          </a:xfrm>
        </p:spPr>
      </p:pic>
      <p:grpSp>
        <p:nvGrpSpPr>
          <p:cNvPr id="9" name="Group 8">
            <a:extLst>
              <a:ext uri="{FF2B5EF4-FFF2-40B4-BE49-F238E27FC236}">
                <a16:creationId xmlns:a16="http://schemas.microsoft.com/office/drawing/2014/main" id="{F9515C7F-89CD-4618-9453-1FBAAD49BA7A}"/>
              </a:ext>
            </a:extLst>
          </p:cNvPr>
          <p:cNvGrpSpPr/>
          <p:nvPr/>
        </p:nvGrpSpPr>
        <p:grpSpPr>
          <a:xfrm>
            <a:off x="6324430" y="2937172"/>
            <a:ext cx="1982907" cy="1017291"/>
            <a:chOff x="6324430" y="2937172"/>
            <a:chExt cx="1982907" cy="1017291"/>
          </a:xfrm>
        </p:grpSpPr>
        <p:cxnSp>
          <p:nvCxnSpPr>
            <p:cNvPr id="7" name="Straight Arrow Connector 6">
              <a:extLst>
                <a:ext uri="{FF2B5EF4-FFF2-40B4-BE49-F238E27FC236}">
                  <a16:creationId xmlns:a16="http://schemas.microsoft.com/office/drawing/2014/main" id="{57A700E2-10A3-4695-BB89-CA9DF9C44A24}"/>
                </a:ext>
              </a:extLst>
            </p:cNvPr>
            <p:cNvCxnSpPr/>
            <p:nvPr/>
          </p:nvCxnSpPr>
          <p:spPr>
            <a:xfrm flipV="1">
              <a:off x="7583437" y="3459163"/>
              <a:ext cx="723900" cy="495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459E35-97CE-40A4-8006-11ADCF893384}"/>
                </a:ext>
              </a:extLst>
            </p:cNvPr>
            <p:cNvSpPr txBox="1"/>
            <p:nvPr/>
          </p:nvSpPr>
          <p:spPr>
            <a:xfrm>
              <a:off x="6324430" y="2937172"/>
              <a:ext cx="1620957" cy="646331"/>
            </a:xfrm>
            <a:prstGeom prst="rect">
              <a:avLst/>
            </a:prstGeom>
            <a:solidFill>
              <a:schemeClr val="bg2"/>
            </a:solidFill>
          </p:spPr>
          <p:txBody>
            <a:bodyPr wrap="none" rtlCol="0">
              <a:spAutoFit/>
            </a:bodyPr>
            <a:lstStyle/>
            <a:p>
              <a:r>
                <a:rPr lang="es-CL" dirty="0">
                  <a:solidFill>
                    <a:schemeClr val="accent1"/>
                  </a:solidFill>
                </a:rPr>
                <a:t>132 </a:t>
              </a:r>
              <a:r>
                <a:rPr lang="es-CL" dirty="0">
                  <a:solidFill>
                    <a:schemeClr val="accent1"/>
                  </a:solidFill>
                  <a:sym typeface="Wingdings" panose="05000000000000000000" pitchFamily="2" charset="2"/>
                </a:rPr>
                <a:t> 173 Hz</a:t>
              </a:r>
            </a:p>
            <a:p>
              <a:r>
                <a:rPr lang="es-CL"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s-CL" dirty="0">
                  <a:solidFill>
                    <a:schemeClr val="accent1"/>
                  </a:solidFill>
                  <a:sym typeface="Wingdings" panose="05000000000000000000" pitchFamily="2" charset="2"/>
                </a:rPr>
                <a:t>4.68 </a:t>
              </a:r>
              <a:r>
                <a:rPr lang="es-CL" dirty="0" err="1">
                  <a:solidFill>
                    <a:schemeClr val="accent1"/>
                  </a:solidFill>
                  <a:sym typeface="Wingdings" panose="05000000000000000000" pitchFamily="2" charset="2"/>
                </a:rPr>
                <a:t>st</a:t>
              </a:r>
              <a:endParaRPr lang="fr-FR" dirty="0"/>
            </a:p>
          </p:txBody>
        </p:sp>
      </p:grpSp>
      <p:sp>
        <p:nvSpPr>
          <p:cNvPr id="10" name="TextBox 9">
            <a:extLst>
              <a:ext uri="{FF2B5EF4-FFF2-40B4-BE49-F238E27FC236}">
                <a16:creationId xmlns:a16="http://schemas.microsoft.com/office/drawing/2014/main" id="{9BDE5872-64F3-4D4F-AB5B-16E12E8713D3}"/>
              </a:ext>
            </a:extLst>
          </p:cNvPr>
          <p:cNvSpPr txBox="1"/>
          <p:nvPr/>
        </p:nvSpPr>
        <p:spPr>
          <a:xfrm>
            <a:off x="695325" y="1135062"/>
            <a:ext cx="2876108" cy="369332"/>
          </a:xfrm>
          <a:prstGeom prst="rect">
            <a:avLst/>
          </a:prstGeom>
          <a:noFill/>
        </p:spPr>
        <p:txBody>
          <a:bodyPr wrap="none" rtlCol="0">
            <a:spAutoFit/>
          </a:bodyPr>
          <a:lstStyle/>
          <a:p>
            <a:r>
              <a:rPr lang="es-CL" dirty="0"/>
              <a:t>The Graham Norton Show</a:t>
            </a:r>
            <a:endParaRPr lang="fr-FR" dirty="0"/>
          </a:p>
        </p:txBody>
      </p:sp>
      <p:pic>
        <p:nvPicPr>
          <p:cNvPr id="11" name="ex02">
            <a:hlinkClick r:id="" action="ppaction://media"/>
            <a:extLst>
              <a:ext uri="{FF2B5EF4-FFF2-40B4-BE49-F238E27FC236}">
                <a16:creationId xmlns:a16="http://schemas.microsoft.com/office/drawing/2014/main" id="{A02F49DB-FC38-4B26-B027-255A19B8D6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1875" y="1135062"/>
            <a:ext cx="609600" cy="609600"/>
          </a:xfrm>
          <a:prstGeom prst="rect">
            <a:avLst/>
          </a:prstGeom>
        </p:spPr>
      </p:pic>
    </p:spTree>
    <p:extLst>
      <p:ext uri="{BB962C8B-B14F-4D97-AF65-F5344CB8AC3E}">
        <p14:creationId xmlns:p14="http://schemas.microsoft.com/office/powerpoint/2010/main" val="34710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50692C63-10D2-4757-946A-4CA296A16E2A}"/>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1690688"/>
            <a:ext cx="12196763" cy="4033837"/>
          </a:xfrm>
        </p:spPr>
      </p:pic>
      <p:sp>
        <p:nvSpPr>
          <p:cNvPr id="5" name="TextBox 4">
            <a:extLst>
              <a:ext uri="{FF2B5EF4-FFF2-40B4-BE49-F238E27FC236}">
                <a16:creationId xmlns:a16="http://schemas.microsoft.com/office/drawing/2014/main" id="{A407C784-87D5-4C6F-B949-B5736E9286E1}"/>
              </a:ext>
            </a:extLst>
          </p:cNvPr>
          <p:cNvSpPr txBox="1"/>
          <p:nvPr/>
        </p:nvSpPr>
        <p:spPr>
          <a:xfrm>
            <a:off x="4914900" y="4581525"/>
            <a:ext cx="732893" cy="369332"/>
          </a:xfrm>
          <a:prstGeom prst="rect">
            <a:avLst/>
          </a:prstGeom>
          <a:noFill/>
        </p:spPr>
        <p:txBody>
          <a:bodyPr wrap="none" rtlCol="0">
            <a:spAutoFit/>
          </a:bodyPr>
          <a:lstStyle/>
          <a:p>
            <a:r>
              <a:rPr lang="es-CL" dirty="0">
                <a:solidFill>
                  <a:schemeClr val="accent1"/>
                </a:solidFill>
              </a:rPr>
              <a:t>0,21s</a:t>
            </a:r>
            <a:endParaRPr lang="fr-FR" dirty="0">
              <a:solidFill>
                <a:schemeClr val="accent1"/>
              </a:solidFill>
            </a:endParaRPr>
          </a:p>
        </p:txBody>
      </p:sp>
      <p:grpSp>
        <p:nvGrpSpPr>
          <p:cNvPr id="10" name="Group 9">
            <a:extLst>
              <a:ext uri="{FF2B5EF4-FFF2-40B4-BE49-F238E27FC236}">
                <a16:creationId xmlns:a16="http://schemas.microsoft.com/office/drawing/2014/main" id="{94C88BD8-8193-44BB-82C1-0FAE6325ABB1}"/>
              </a:ext>
            </a:extLst>
          </p:cNvPr>
          <p:cNvGrpSpPr/>
          <p:nvPr/>
        </p:nvGrpSpPr>
        <p:grpSpPr>
          <a:xfrm>
            <a:off x="4708992" y="2899072"/>
            <a:ext cx="1787058" cy="818465"/>
            <a:chOff x="4708992" y="2899072"/>
            <a:chExt cx="1787058" cy="818465"/>
          </a:xfrm>
        </p:grpSpPr>
        <p:sp>
          <p:nvSpPr>
            <p:cNvPr id="7" name="TextBox 6">
              <a:extLst>
                <a:ext uri="{FF2B5EF4-FFF2-40B4-BE49-F238E27FC236}">
                  <a16:creationId xmlns:a16="http://schemas.microsoft.com/office/drawing/2014/main" id="{87D6A527-06B7-4CD2-A2F6-57CC1CA0566A}"/>
                </a:ext>
              </a:extLst>
            </p:cNvPr>
            <p:cNvSpPr txBox="1"/>
            <p:nvPr/>
          </p:nvSpPr>
          <p:spPr>
            <a:xfrm>
              <a:off x="4708992" y="2899072"/>
              <a:ext cx="1620957" cy="646331"/>
            </a:xfrm>
            <a:prstGeom prst="rect">
              <a:avLst/>
            </a:prstGeom>
            <a:solidFill>
              <a:schemeClr val="bg2"/>
            </a:solidFill>
          </p:spPr>
          <p:txBody>
            <a:bodyPr wrap="none" rtlCol="0">
              <a:spAutoFit/>
            </a:bodyPr>
            <a:lstStyle/>
            <a:p>
              <a:r>
                <a:rPr lang="es-CL" dirty="0">
                  <a:solidFill>
                    <a:schemeClr val="accent1"/>
                  </a:solidFill>
                </a:rPr>
                <a:t>159 </a:t>
              </a:r>
              <a:r>
                <a:rPr lang="es-CL" dirty="0">
                  <a:solidFill>
                    <a:schemeClr val="accent1"/>
                  </a:solidFill>
                  <a:sym typeface="Wingdings" panose="05000000000000000000" pitchFamily="2" charset="2"/>
                </a:rPr>
                <a:t> 170 Hz</a:t>
              </a:r>
            </a:p>
            <a:p>
              <a:r>
                <a:rPr lang="es-CL"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s-CL" dirty="0">
                  <a:solidFill>
                    <a:schemeClr val="accent1"/>
                  </a:solidFill>
                  <a:sym typeface="Wingdings" panose="05000000000000000000" pitchFamily="2" charset="2"/>
                </a:rPr>
                <a:t>1.16 </a:t>
              </a:r>
              <a:r>
                <a:rPr lang="es-CL" dirty="0" err="1">
                  <a:solidFill>
                    <a:schemeClr val="accent1"/>
                  </a:solidFill>
                  <a:sym typeface="Wingdings" panose="05000000000000000000" pitchFamily="2" charset="2"/>
                </a:rPr>
                <a:t>st</a:t>
              </a:r>
              <a:endParaRPr lang="fr-FR" dirty="0"/>
            </a:p>
          </p:txBody>
        </p:sp>
        <p:cxnSp>
          <p:nvCxnSpPr>
            <p:cNvPr id="8" name="Straight Arrow Connector 7">
              <a:extLst>
                <a:ext uri="{FF2B5EF4-FFF2-40B4-BE49-F238E27FC236}">
                  <a16:creationId xmlns:a16="http://schemas.microsoft.com/office/drawing/2014/main" id="{1A582EAD-0366-4C0B-B3AD-17E54A695C70}"/>
                </a:ext>
              </a:extLst>
            </p:cNvPr>
            <p:cNvCxnSpPr>
              <a:cxnSpLocks/>
            </p:cNvCxnSpPr>
            <p:nvPr/>
          </p:nvCxnSpPr>
          <p:spPr>
            <a:xfrm>
              <a:off x="4708992" y="3717537"/>
              <a:ext cx="17870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5F4DD3CB-FAA3-48D2-9E81-DF1BEAA82A81}"/>
              </a:ext>
            </a:extLst>
          </p:cNvPr>
          <p:cNvSpPr txBox="1"/>
          <p:nvPr/>
        </p:nvSpPr>
        <p:spPr>
          <a:xfrm>
            <a:off x="695325" y="1135062"/>
            <a:ext cx="2876108" cy="369332"/>
          </a:xfrm>
          <a:prstGeom prst="rect">
            <a:avLst/>
          </a:prstGeom>
          <a:noFill/>
        </p:spPr>
        <p:txBody>
          <a:bodyPr wrap="none" rtlCol="0">
            <a:spAutoFit/>
          </a:bodyPr>
          <a:lstStyle/>
          <a:p>
            <a:r>
              <a:rPr lang="es-CL" dirty="0"/>
              <a:t>The Graham Norton Show</a:t>
            </a:r>
            <a:endParaRPr lang="fr-FR" dirty="0"/>
          </a:p>
        </p:txBody>
      </p:sp>
      <p:pic>
        <p:nvPicPr>
          <p:cNvPr id="14" name="ex04">
            <a:hlinkClick r:id="" action="ppaction://media"/>
            <a:extLst>
              <a:ext uri="{FF2B5EF4-FFF2-40B4-BE49-F238E27FC236}">
                <a16:creationId xmlns:a16="http://schemas.microsoft.com/office/drawing/2014/main" id="{2BE447BA-3531-4731-9874-B69E644615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875" y="1133475"/>
            <a:ext cx="609600" cy="609600"/>
          </a:xfrm>
          <a:prstGeom prst="rect">
            <a:avLst/>
          </a:prstGeom>
        </p:spPr>
      </p:pic>
    </p:spTree>
    <p:extLst>
      <p:ext uri="{BB962C8B-B14F-4D97-AF65-F5344CB8AC3E}">
        <p14:creationId xmlns:p14="http://schemas.microsoft.com/office/powerpoint/2010/main" val="13683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8D044531-7A3A-4906-A07A-90A7B98C5DAC}"/>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588" y="1690688"/>
            <a:ext cx="12193588" cy="4032250"/>
          </a:xfrm>
        </p:spPr>
      </p:pic>
      <p:grpSp>
        <p:nvGrpSpPr>
          <p:cNvPr id="8" name="Group 7">
            <a:extLst>
              <a:ext uri="{FF2B5EF4-FFF2-40B4-BE49-F238E27FC236}">
                <a16:creationId xmlns:a16="http://schemas.microsoft.com/office/drawing/2014/main" id="{4DC35EF7-A744-4595-ABC1-E3CBEB400724}"/>
              </a:ext>
            </a:extLst>
          </p:cNvPr>
          <p:cNvGrpSpPr/>
          <p:nvPr/>
        </p:nvGrpSpPr>
        <p:grpSpPr>
          <a:xfrm>
            <a:off x="3781255" y="2920354"/>
            <a:ext cx="1982907" cy="1017291"/>
            <a:chOff x="6324430" y="2937172"/>
            <a:chExt cx="1982907" cy="1017291"/>
          </a:xfrm>
        </p:grpSpPr>
        <p:cxnSp>
          <p:nvCxnSpPr>
            <p:cNvPr id="9" name="Straight Arrow Connector 8">
              <a:extLst>
                <a:ext uri="{FF2B5EF4-FFF2-40B4-BE49-F238E27FC236}">
                  <a16:creationId xmlns:a16="http://schemas.microsoft.com/office/drawing/2014/main" id="{22B25522-ADDC-46D0-B3EA-220C531E9302}"/>
                </a:ext>
              </a:extLst>
            </p:cNvPr>
            <p:cNvCxnSpPr/>
            <p:nvPr/>
          </p:nvCxnSpPr>
          <p:spPr>
            <a:xfrm flipV="1">
              <a:off x="7583437" y="3459163"/>
              <a:ext cx="723900" cy="495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9B2636C-F642-4B90-B3D5-2F0A0FCA47A1}"/>
                </a:ext>
              </a:extLst>
            </p:cNvPr>
            <p:cNvSpPr txBox="1"/>
            <p:nvPr/>
          </p:nvSpPr>
          <p:spPr>
            <a:xfrm>
              <a:off x="6324430" y="2937172"/>
              <a:ext cx="1620957" cy="646331"/>
            </a:xfrm>
            <a:prstGeom prst="rect">
              <a:avLst/>
            </a:prstGeom>
            <a:solidFill>
              <a:schemeClr val="bg2"/>
            </a:solidFill>
          </p:spPr>
          <p:txBody>
            <a:bodyPr wrap="none" rtlCol="0">
              <a:spAutoFit/>
            </a:bodyPr>
            <a:lstStyle/>
            <a:p>
              <a:r>
                <a:rPr lang="es-CL" dirty="0">
                  <a:solidFill>
                    <a:schemeClr val="accent1"/>
                  </a:solidFill>
                </a:rPr>
                <a:t>163 </a:t>
              </a:r>
              <a:r>
                <a:rPr lang="es-CL" dirty="0">
                  <a:solidFill>
                    <a:schemeClr val="accent1"/>
                  </a:solidFill>
                  <a:sym typeface="Wingdings" panose="05000000000000000000" pitchFamily="2" charset="2"/>
                </a:rPr>
                <a:t> 197 Hz</a:t>
              </a:r>
            </a:p>
            <a:p>
              <a:r>
                <a:rPr lang="es-CL"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s-CL" dirty="0">
                  <a:solidFill>
                    <a:schemeClr val="accent1"/>
                  </a:solidFill>
                  <a:sym typeface="Wingdings" panose="05000000000000000000" pitchFamily="2" charset="2"/>
                </a:rPr>
                <a:t>3.29 </a:t>
              </a:r>
              <a:r>
                <a:rPr lang="es-CL" dirty="0" err="1">
                  <a:solidFill>
                    <a:schemeClr val="accent1"/>
                  </a:solidFill>
                  <a:sym typeface="Wingdings" panose="05000000000000000000" pitchFamily="2" charset="2"/>
                </a:rPr>
                <a:t>st</a:t>
              </a:r>
              <a:endParaRPr lang="fr-FR" dirty="0"/>
            </a:p>
          </p:txBody>
        </p:sp>
      </p:grpSp>
      <p:sp>
        <p:nvSpPr>
          <p:cNvPr id="12" name="TextBox 11">
            <a:extLst>
              <a:ext uri="{FF2B5EF4-FFF2-40B4-BE49-F238E27FC236}">
                <a16:creationId xmlns:a16="http://schemas.microsoft.com/office/drawing/2014/main" id="{B33656FE-FA1C-40F9-B36E-AF459A90AD5E}"/>
              </a:ext>
            </a:extLst>
          </p:cNvPr>
          <p:cNvSpPr txBox="1"/>
          <p:nvPr/>
        </p:nvSpPr>
        <p:spPr>
          <a:xfrm>
            <a:off x="695325" y="1135062"/>
            <a:ext cx="2876108" cy="369332"/>
          </a:xfrm>
          <a:prstGeom prst="rect">
            <a:avLst/>
          </a:prstGeom>
          <a:noFill/>
        </p:spPr>
        <p:txBody>
          <a:bodyPr wrap="none" rtlCol="0">
            <a:spAutoFit/>
          </a:bodyPr>
          <a:lstStyle/>
          <a:p>
            <a:r>
              <a:rPr lang="es-CL" dirty="0"/>
              <a:t>The Graham Norton Show</a:t>
            </a:r>
            <a:endParaRPr lang="fr-FR" dirty="0"/>
          </a:p>
        </p:txBody>
      </p:sp>
      <p:pic>
        <p:nvPicPr>
          <p:cNvPr id="13" name="ex03">
            <a:hlinkClick r:id="" action="ppaction://media"/>
            <a:extLst>
              <a:ext uri="{FF2B5EF4-FFF2-40B4-BE49-F238E27FC236}">
                <a16:creationId xmlns:a16="http://schemas.microsoft.com/office/drawing/2014/main" id="{CF94AA8F-00FF-4F2F-B6DE-E0D1A45E36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875" y="1135062"/>
            <a:ext cx="609600" cy="609600"/>
          </a:xfrm>
          <a:prstGeom prst="rect">
            <a:avLst/>
          </a:prstGeom>
        </p:spPr>
      </p:pic>
    </p:spTree>
    <p:extLst>
      <p:ext uri="{BB962C8B-B14F-4D97-AF65-F5344CB8AC3E}">
        <p14:creationId xmlns:p14="http://schemas.microsoft.com/office/powerpoint/2010/main" val="3990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2"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9F3D6D48-73AA-4312-9D58-AFF960A1DE76}"/>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1690688"/>
            <a:ext cx="12193588" cy="4032250"/>
          </a:xfrm>
        </p:spPr>
      </p:pic>
      <p:grpSp>
        <p:nvGrpSpPr>
          <p:cNvPr id="8" name="Group 7">
            <a:extLst>
              <a:ext uri="{FF2B5EF4-FFF2-40B4-BE49-F238E27FC236}">
                <a16:creationId xmlns:a16="http://schemas.microsoft.com/office/drawing/2014/main" id="{0D69FB37-9D2A-48F8-BAD6-ACC4840D2553}"/>
              </a:ext>
            </a:extLst>
          </p:cNvPr>
          <p:cNvGrpSpPr/>
          <p:nvPr/>
        </p:nvGrpSpPr>
        <p:grpSpPr>
          <a:xfrm>
            <a:off x="5219530" y="3118147"/>
            <a:ext cx="1982907" cy="1017291"/>
            <a:chOff x="6324430" y="2937172"/>
            <a:chExt cx="1982907" cy="1017291"/>
          </a:xfrm>
        </p:grpSpPr>
        <p:cxnSp>
          <p:nvCxnSpPr>
            <p:cNvPr id="9" name="Straight Arrow Connector 8">
              <a:extLst>
                <a:ext uri="{FF2B5EF4-FFF2-40B4-BE49-F238E27FC236}">
                  <a16:creationId xmlns:a16="http://schemas.microsoft.com/office/drawing/2014/main" id="{F8107E85-B8F8-4769-9695-09AA9F245CAD}"/>
                </a:ext>
              </a:extLst>
            </p:cNvPr>
            <p:cNvCxnSpPr/>
            <p:nvPr/>
          </p:nvCxnSpPr>
          <p:spPr>
            <a:xfrm flipV="1">
              <a:off x="7583437" y="3459163"/>
              <a:ext cx="723900" cy="495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ACA552-DB41-4C7A-9EA9-67AA56CDA84F}"/>
                </a:ext>
              </a:extLst>
            </p:cNvPr>
            <p:cNvSpPr txBox="1"/>
            <p:nvPr/>
          </p:nvSpPr>
          <p:spPr>
            <a:xfrm>
              <a:off x="6324430" y="2937172"/>
              <a:ext cx="1620957" cy="646331"/>
            </a:xfrm>
            <a:prstGeom prst="rect">
              <a:avLst/>
            </a:prstGeom>
            <a:solidFill>
              <a:schemeClr val="bg2"/>
            </a:solidFill>
          </p:spPr>
          <p:txBody>
            <a:bodyPr wrap="none" rtlCol="0">
              <a:spAutoFit/>
            </a:bodyPr>
            <a:lstStyle/>
            <a:p>
              <a:r>
                <a:rPr lang="es-CL" dirty="0">
                  <a:solidFill>
                    <a:schemeClr val="accent1"/>
                  </a:solidFill>
                </a:rPr>
                <a:t>136 </a:t>
              </a:r>
              <a:r>
                <a:rPr lang="es-CL" dirty="0">
                  <a:solidFill>
                    <a:schemeClr val="accent1"/>
                  </a:solidFill>
                  <a:sym typeface="Wingdings" panose="05000000000000000000" pitchFamily="2" charset="2"/>
                </a:rPr>
                <a:t> 167 Hz</a:t>
              </a:r>
            </a:p>
            <a:p>
              <a:r>
                <a:rPr lang="es-CL"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s-CL" dirty="0">
                  <a:solidFill>
                    <a:schemeClr val="accent1"/>
                  </a:solidFill>
                  <a:sym typeface="Wingdings" panose="05000000000000000000" pitchFamily="2" charset="2"/>
                </a:rPr>
                <a:t>3.56 </a:t>
              </a:r>
              <a:r>
                <a:rPr lang="es-CL" dirty="0" err="1">
                  <a:solidFill>
                    <a:schemeClr val="accent1"/>
                  </a:solidFill>
                  <a:sym typeface="Wingdings" panose="05000000000000000000" pitchFamily="2" charset="2"/>
                </a:rPr>
                <a:t>st</a:t>
              </a:r>
              <a:endParaRPr lang="fr-FR" dirty="0"/>
            </a:p>
          </p:txBody>
        </p:sp>
      </p:grpSp>
      <p:sp>
        <p:nvSpPr>
          <p:cNvPr id="12" name="TextBox 11">
            <a:extLst>
              <a:ext uri="{FF2B5EF4-FFF2-40B4-BE49-F238E27FC236}">
                <a16:creationId xmlns:a16="http://schemas.microsoft.com/office/drawing/2014/main" id="{B1837280-1ED6-459A-AA19-8EADC0AC74C4}"/>
              </a:ext>
            </a:extLst>
          </p:cNvPr>
          <p:cNvSpPr txBox="1"/>
          <p:nvPr/>
        </p:nvSpPr>
        <p:spPr>
          <a:xfrm>
            <a:off x="695325" y="1135062"/>
            <a:ext cx="2876108" cy="369332"/>
          </a:xfrm>
          <a:prstGeom prst="rect">
            <a:avLst/>
          </a:prstGeom>
          <a:noFill/>
        </p:spPr>
        <p:txBody>
          <a:bodyPr wrap="none" rtlCol="0">
            <a:spAutoFit/>
          </a:bodyPr>
          <a:lstStyle/>
          <a:p>
            <a:r>
              <a:rPr lang="es-CL" dirty="0"/>
              <a:t>The Graham Norton Show</a:t>
            </a:r>
            <a:endParaRPr lang="fr-FR" dirty="0"/>
          </a:p>
        </p:txBody>
      </p:sp>
      <p:pic>
        <p:nvPicPr>
          <p:cNvPr id="13" name="ex05">
            <a:hlinkClick r:id="" action="ppaction://media"/>
            <a:extLst>
              <a:ext uri="{FF2B5EF4-FFF2-40B4-BE49-F238E27FC236}">
                <a16:creationId xmlns:a16="http://schemas.microsoft.com/office/drawing/2014/main" id="{94FA9AEF-C81C-48DD-A4E6-13800B574B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875" y="1135062"/>
            <a:ext cx="609600" cy="609600"/>
          </a:xfrm>
          <a:prstGeom prst="rect">
            <a:avLst/>
          </a:prstGeom>
        </p:spPr>
      </p:pic>
    </p:spTree>
    <p:extLst>
      <p:ext uri="{BB962C8B-B14F-4D97-AF65-F5344CB8AC3E}">
        <p14:creationId xmlns:p14="http://schemas.microsoft.com/office/powerpoint/2010/main" val="24642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8"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C4C43B5A-C882-4E87-9496-B09280F7C5F9}"/>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588" y="1690688"/>
            <a:ext cx="12193588" cy="4032250"/>
          </a:xfrm>
        </p:spPr>
      </p:pic>
      <p:grpSp>
        <p:nvGrpSpPr>
          <p:cNvPr id="6" name="Group 5">
            <a:extLst>
              <a:ext uri="{FF2B5EF4-FFF2-40B4-BE49-F238E27FC236}">
                <a16:creationId xmlns:a16="http://schemas.microsoft.com/office/drawing/2014/main" id="{55D8FB03-38BA-4B4E-A1BE-CE58F5E74516}"/>
              </a:ext>
            </a:extLst>
          </p:cNvPr>
          <p:cNvGrpSpPr/>
          <p:nvPr/>
        </p:nvGrpSpPr>
        <p:grpSpPr>
          <a:xfrm>
            <a:off x="3619330" y="2546647"/>
            <a:ext cx="2152820" cy="1118376"/>
            <a:chOff x="6324430" y="2937172"/>
            <a:chExt cx="2152820" cy="1118376"/>
          </a:xfrm>
        </p:grpSpPr>
        <p:cxnSp>
          <p:nvCxnSpPr>
            <p:cNvPr id="7" name="Straight Arrow Connector 6">
              <a:extLst>
                <a:ext uri="{FF2B5EF4-FFF2-40B4-BE49-F238E27FC236}">
                  <a16:creationId xmlns:a16="http://schemas.microsoft.com/office/drawing/2014/main" id="{934C7E9F-C7A3-441F-AC5D-EBDDD4278086}"/>
                </a:ext>
              </a:extLst>
            </p:cNvPr>
            <p:cNvCxnSpPr>
              <a:cxnSpLocks/>
            </p:cNvCxnSpPr>
            <p:nvPr/>
          </p:nvCxnSpPr>
          <p:spPr>
            <a:xfrm>
              <a:off x="7583437" y="3954463"/>
              <a:ext cx="893813" cy="1010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B51946-8777-432E-B1EC-C93F14D36D24}"/>
                </a:ext>
              </a:extLst>
            </p:cNvPr>
            <p:cNvSpPr txBox="1"/>
            <p:nvPr/>
          </p:nvSpPr>
          <p:spPr>
            <a:xfrm>
              <a:off x="6324430" y="2937172"/>
              <a:ext cx="1620957" cy="646331"/>
            </a:xfrm>
            <a:prstGeom prst="rect">
              <a:avLst/>
            </a:prstGeom>
            <a:solidFill>
              <a:schemeClr val="bg2"/>
            </a:solidFill>
          </p:spPr>
          <p:txBody>
            <a:bodyPr wrap="none" rtlCol="0">
              <a:spAutoFit/>
            </a:bodyPr>
            <a:lstStyle/>
            <a:p>
              <a:r>
                <a:rPr lang="es-CL" dirty="0">
                  <a:solidFill>
                    <a:schemeClr val="accent1"/>
                  </a:solidFill>
                </a:rPr>
                <a:t>173 </a:t>
              </a:r>
              <a:r>
                <a:rPr lang="es-CL" dirty="0">
                  <a:solidFill>
                    <a:schemeClr val="accent1"/>
                  </a:solidFill>
                  <a:sym typeface="Wingdings" panose="05000000000000000000" pitchFamily="2" charset="2"/>
                </a:rPr>
                <a:t> 168 Hz</a:t>
              </a:r>
            </a:p>
            <a:p>
              <a:r>
                <a:rPr lang="es-CL"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es-CL" dirty="0">
                  <a:solidFill>
                    <a:schemeClr val="accent1"/>
                  </a:solidFill>
                  <a:sym typeface="Wingdings" panose="05000000000000000000" pitchFamily="2" charset="2"/>
                </a:rPr>
                <a:t>-0.51 </a:t>
              </a:r>
              <a:r>
                <a:rPr lang="es-CL" dirty="0" err="1">
                  <a:solidFill>
                    <a:schemeClr val="accent1"/>
                  </a:solidFill>
                  <a:sym typeface="Wingdings" panose="05000000000000000000" pitchFamily="2" charset="2"/>
                </a:rPr>
                <a:t>st</a:t>
              </a:r>
              <a:endParaRPr lang="fr-FR" dirty="0"/>
            </a:p>
          </p:txBody>
        </p:sp>
      </p:grpSp>
      <p:sp>
        <p:nvSpPr>
          <p:cNvPr id="11" name="TextBox 10">
            <a:extLst>
              <a:ext uri="{FF2B5EF4-FFF2-40B4-BE49-F238E27FC236}">
                <a16:creationId xmlns:a16="http://schemas.microsoft.com/office/drawing/2014/main" id="{6E4F79FD-50C0-4566-9847-B55283837687}"/>
              </a:ext>
            </a:extLst>
          </p:cNvPr>
          <p:cNvSpPr txBox="1"/>
          <p:nvPr/>
        </p:nvSpPr>
        <p:spPr>
          <a:xfrm>
            <a:off x="695325" y="1135062"/>
            <a:ext cx="2876108" cy="369332"/>
          </a:xfrm>
          <a:prstGeom prst="rect">
            <a:avLst/>
          </a:prstGeom>
          <a:noFill/>
        </p:spPr>
        <p:txBody>
          <a:bodyPr wrap="none" rtlCol="0">
            <a:spAutoFit/>
          </a:bodyPr>
          <a:lstStyle/>
          <a:p>
            <a:r>
              <a:rPr lang="es-CL" dirty="0"/>
              <a:t>The Graham Norton Show</a:t>
            </a:r>
            <a:endParaRPr lang="fr-FR" dirty="0"/>
          </a:p>
        </p:txBody>
      </p:sp>
      <p:pic>
        <p:nvPicPr>
          <p:cNvPr id="12" name="ex06a">
            <a:hlinkClick r:id="" action="ppaction://media"/>
            <a:extLst>
              <a:ext uri="{FF2B5EF4-FFF2-40B4-BE49-F238E27FC236}">
                <a16:creationId xmlns:a16="http://schemas.microsoft.com/office/drawing/2014/main" id="{AA73945A-C244-497D-885C-5252623D0F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91875" y="1135062"/>
            <a:ext cx="609600" cy="609600"/>
          </a:xfrm>
          <a:prstGeom prst="rect">
            <a:avLst/>
          </a:prstGeom>
        </p:spPr>
      </p:pic>
    </p:spTree>
    <p:extLst>
      <p:ext uri="{BB962C8B-B14F-4D97-AF65-F5344CB8AC3E}">
        <p14:creationId xmlns:p14="http://schemas.microsoft.com/office/powerpoint/2010/main" val="21605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2"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B482-5D0B-452C-BEF3-96EAC34C3DF2}"/>
              </a:ext>
            </a:extLst>
          </p:cNvPr>
          <p:cNvSpPr>
            <a:spLocks noGrp="1"/>
          </p:cNvSpPr>
          <p:nvPr>
            <p:ph type="title"/>
          </p:nvPr>
        </p:nvSpPr>
        <p:spPr/>
        <p:txBody>
          <a:bodyPr/>
          <a:lstStyle/>
          <a:p>
            <a:r>
              <a:rPr lang="es-CL" dirty="0"/>
              <a:t>A bit of </a:t>
            </a:r>
            <a:r>
              <a:rPr lang="es-CL" dirty="0" err="1"/>
              <a:t>theory</a:t>
            </a:r>
            <a:endParaRPr lang="fr-FR" dirty="0"/>
          </a:p>
        </p:txBody>
      </p:sp>
      <p:sp>
        <p:nvSpPr>
          <p:cNvPr id="3" name="Content Placeholder 2">
            <a:extLst>
              <a:ext uri="{FF2B5EF4-FFF2-40B4-BE49-F238E27FC236}">
                <a16:creationId xmlns:a16="http://schemas.microsoft.com/office/drawing/2014/main" id="{67960C6B-8AD9-4DD1-83C6-4025E2C8959B}"/>
              </a:ext>
            </a:extLst>
          </p:cNvPr>
          <p:cNvSpPr>
            <a:spLocks noGrp="1"/>
          </p:cNvSpPr>
          <p:nvPr>
            <p:ph idx="1"/>
          </p:nvPr>
        </p:nvSpPr>
        <p:spPr/>
        <p:txBody>
          <a:bodyPr/>
          <a:lstStyle/>
          <a:p>
            <a:pPr marL="0" indent="0">
              <a:buNone/>
            </a:pPr>
            <a:r>
              <a:rPr lang="en-US" dirty="0"/>
              <a:t>Speakers “do not always explicitly introduce different ‘voices’ with reporting verbs or quotative constructions. Instead, figures are often ‘brought on stage’ for the first time merely by being animated, without, for instance, a prefatory </a:t>
            </a:r>
            <a:r>
              <a:rPr lang="en-US" i="1" dirty="0"/>
              <a:t>he said </a:t>
            </a:r>
            <a:r>
              <a:rPr lang="en-US" dirty="0"/>
              <a:t>or </a:t>
            </a:r>
            <a:r>
              <a:rPr lang="en-US" i="1" dirty="0"/>
              <a:t>she said</a:t>
            </a:r>
            <a:r>
              <a:rPr lang="en-US" dirty="0"/>
              <a:t>. […]</a:t>
            </a:r>
          </a:p>
          <a:p>
            <a:pPr marL="0" indent="0">
              <a:buNone/>
            </a:pPr>
            <a:r>
              <a:rPr lang="en-US" dirty="0"/>
              <a:t>The figure’s ‘voice’ must be </a:t>
            </a:r>
            <a:r>
              <a:rPr lang="en-US" dirty="0" err="1"/>
              <a:t>reconstructibly</a:t>
            </a:r>
            <a:r>
              <a:rPr lang="en-US" dirty="0"/>
              <a:t> different from the current speaker’s own ‘voice’”.  </a:t>
            </a:r>
            <a:r>
              <a:rPr lang="en-US" sz="2000" dirty="0"/>
              <a:t>(Couper-</a:t>
            </a:r>
            <a:r>
              <a:rPr lang="en-US" sz="2000" dirty="0" err="1"/>
              <a:t>Kuhlen</a:t>
            </a:r>
            <a:r>
              <a:rPr lang="en-US" sz="2000" dirty="0"/>
              <a:t>, 1997, p. 13)</a:t>
            </a:r>
            <a:endParaRPr lang="en-US" sz="2400" dirty="0"/>
          </a:p>
          <a:p>
            <a:pPr marL="0" indent="0">
              <a:buNone/>
            </a:pPr>
            <a:r>
              <a:rPr lang="en-US" dirty="0">
                <a:sym typeface="Wingdings" panose="05000000000000000000" pitchFamily="2" charset="2"/>
              </a:rPr>
              <a:t>				 Prosodic and paralinguistic features</a:t>
            </a:r>
            <a:endParaRPr lang="en-US" dirty="0"/>
          </a:p>
        </p:txBody>
      </p:sp>
    </p:spTree>
    <p:extLst>
      <p:ext uri="{BB962C8B-B14F-4D97-AF65-F5344CB8AC3E}">
        <p14:creationId xmlns:p14="http://schemas.microsoft.com/office/powerpoint/2010/main" val="169136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1E28-FFE2-45F1-A0F7-D3A4FC11C8D6}"/>
              </a:ext>
            </a:extLst>
          </p:cNvPr>
          <p:cNvSpPr>
            <a:spLocks noGrp="1"/>
          </p:cNvSpPr>
          <p:nvPr>
            <p:ph type="title"/>
          </p:nvPr>
        </p:nvSpPr>
        <p:spPr/>
        <p:txBody>
          <a:bodyPr/>
          <a:lstStyle/>
          <a:p>
            <a:r>
              <a:rPr lang="es-CL" dirty="0" err="1"/>
              <a:t>Caveat</a:t>
            </a:r>
            <a:endParaRPr lang="fr-FR" dirty="0"/>
          </a:p>
        </p:txBody>
      </p:sp>
      <p:sp>
        <p:nvSpPr>
          <p:cNvPr id="3" name="Espace réservé du contenu 2">
            <a:extLst>
              <a:ext uri="{FF2B5EF4-FFF2-40B4-BE49-F238E27FC236}">
                <a16:creationId xmlns:a16="http://schemas.microsoft.com/office/drawing/2014/main" id="{B191D46C-236E-4279-A356-30493019ECB5}"/>
              </a:ext>
            </a:extLst>
          </p:cNvPr>
          <p:cNvSpPr>
            <a:spLocks noGrp="1"/>
          </p:cNvSpPr>
          <p:nvPr>
            <p:ph idx="1"/>
          </p:nvPr>
        </p:nvSpPr>
        <p:spPr/>
        <p:txBody>
          <a:bodyPr/>
          <a:lstStyle/>
          <a:p>
            <a:pPr marL="0" indent="0">
              <a:buNone/>
            </a:pPr>
            <a:r>
              <a:rPr lang="es-CL" dirty="0" err="1"/>
              <a:t>Performing</a:t>
            </a:r>
            <a:r>
              <a:rPr lang="es-CL" dirty="0"/>
              <a:t> analyses and IU </a:t>
            </a:r>
            <a:r>
              <a:rPr lang="es-CL" dirty="0" err="1"/>
              <a:t>segmentations</a:t>
            </a:r>
            <a:r>
              <a:rPr lang="es-CL" dirty="0"/>
              <a:t> </a:t>
            </a:r>
            <a:r>
              <a:rPr lang="es-CL" dirty="0" err="1"/>
              <a:t>requires</a:t>
            </a:r>
            <a:r>
              <a:rPr lang="es-CL" dirty="0"/>
              <a:t> </a:t>
            </a:r>
            <a:r>
              <a:rPr lang="es-CL" dirty="0" err="1"/>
              <a:t>some</a:t>
            </a:r>
            <a:r>
              <a:rPr lang="es-CL" dirty="0"/>
              <a:t> </a:t>
            </a:r>
            <a:r>
              <a:rPr lang="es-CL" dirty="0" err="1"/>
              <a:t>knowledge</a:t>
            </a:r>
            <a:r>
              <a:rPr lang="es-CL" dirty="0"/>
              <a:t> of the </a:t>
            </a:r>
            <a:r>
              <a:rPr lang="es-CL" dirty="0" err="1"/>
              <a:t>prosodic</a:t>
            </a:r>
            <a:r>
              <a:rPr lang="es-CL" dirty="0"/>
              <a:t> </a:t>
            </a:r>
            <a:r>
              <a:rPr lang="es-CL" dirty="0" err="1"/>
              <a:t>system</a:t>
            </a:r>
            <a:r>
              <a:rPr lang="es-CL" dirty="0"/>
              <a:t> of a </a:t>
            </a:r>
            <a:r>
              <a:rPr lang="es-CL" dirty="0" err="1"/>
              <a:t>language</a:t>
            </a:r>
            <a:r>
              <a:rPr lang="es-CL" dirty="0"/>
              <a:t>:</a:t>
            </a:r>
          </a:p>
          <a:p>
            <a:pPr lvl="1"/>
            <a:r>
              <a:rPr lang="en-US" dirty="0"/>
              <a:t>Is the language stress-timed or syllable-timed?</a:t>
            </a:r>
          </a:p>
          <a:p>
            <a:pPr lvl="1"/>
            <a:r>
              <a:rPr lang="en-US" dirty="0"/>
              <a:t>What is the default nucleus placement?</a:t>
            </a:r>
          </a:p>
          <a:p>
            <a:pPr lvl="1"/>
            <a:r>
              <a:rPr lang="en-US" dirty="0"/>
              <a:t>Are specific contours associated to specific meanings?</a:t>
            </a:r>
          </a:p>
          <a:p>
            <a:pPr lvl="1"/>
            <a:r>
              <a:rPr lang="en-US" dirty="0"/>
              <a:t>In tonal languages: is there tonal downdrift? (pitch resets)</a:t>
            </a:r>
          </a:p>
          <a:p>
            <a:pPr lvl="1"/>
            <a:r>
              <a:rPr lang="en-US" dirty="0"/>
              <a:t>Etc.</a:t>
            </a:r>
          </a:p>
          <a:p>
            <a:pPr lvl="1"/>
            <a:endParaRPr lang="en-US" dirty="0"/>
          </a:p>
        </p:txBody>
      </p:sp>
    </p:spTree>
    <p:extLst>
      <p:ext uri="{BB962C8B-B14F-4D97-AF65-F5344CB8AC3E}">
        <p14:creationId xmlns:p14="http://schemas.microsoft.com/office/powerpoint/2010/main" val="315293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6F7B-ACDA-4678-8B42-B26B1C636C3C}"/>
              </a:ext>
            </a:extLst>
          </p:cNvPr>
          <p:cNvSpPr>
            <a:spLocks noGrp="1"/>
          </p:cNvSpPr>
          <p:nvPr>
            <p:ph type="title"/>
          </p:nvPr>
        </p:nvSpPr>
        <p:spPr/>
        <p:txBody>
          <a:bodyPr/>
          <a:lstStyle/>
          <a:p>
            <a:r>
              <a:rPr lang="en-US" dirty="0"/>
              <a:t>An exploratory methodology</a:t>
            </a:r>
          </a:p>
        </p:txBody>
      </p:sp>
      <p:sp>
        <p:nvSpPr>
          <p:cNvPr id="5" name="Text Placeholder 4">
            <a:extLst>
              <a:ext uri="{FF2B5EF4-FFF2-40B4-BE49-F238E27FC236}">
                <a16:creationId xmlns:a16="http://schemas.microsoft.com/office/drawing/2014/main" id="{F98EA3F6-4A1F-4428-8ABD-1DE70BEE5209}"/>
              </a:ext>
            </a:extLst>
          </p:cNvPr>
          <p:cNvSpPr>
            <a:spLocks noGrp="1"/>
          </p:cNvSpPr>
          <p:nvPr>
            <p:ph type="body" idx="1"/>
          </p:nvPr>
        </p:nvSpPr>
        <p:spPr/>
        <p:txBody>
          <a:bodyPr/>
          <a:lstStyle/>
          <a:p>
            <a:r>
              <a:rPr lang="es-CL" dirty="0"/>
              <a:t>A </a:t>
            </a:r>
            <a:r>
              <a:rPr lang="es-CL" dirty="0" err="1"/>
              <a:t>proposal</a:t>
            </a:r>
            <a:endParaRPr lang="fr-FR" dirty="0"/>
          </a:p>
        </p:txBody>
      </p:sp>
    </p:spTree>
    <p:extLst>
      <p:ext uri="{BB962C8B-B14F-4D97-AF65-F5344CB8AC3E}">
        <p14:creationId xmlns:p14="http://schemas.microsoft.com/office/powerpoint/2010/main" val="1297171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F8039-8DC3-45E0-A45D-4F4979F2BEF7}"/>
              </a:ext>
            </a:extLst>
          </p:cNvPr>
          <p:cNvSpPr>
            <a:spLocks noGrp="1"/>
          </p:cNvSpPr>
          <p:nvPr>
            <p:ph type="title"/>
          </p:nvPr>
        </p:nvSpPr>
        <p:spPr/>
        <p:txBody>
          <a:bodyPr/>
          <a:lstStyle/>
          <a:p>
            <a:r>
              <a:rPr lang="es-CL" dirty="0"/>
              <a:t>A </a:t>
            </a:r>
            <a:r>
              <a:rPr lang="es-CL" dirty="0" err="1"/>
              <a:t>bottom</a:t>
            </a:r>
            <a:r>
              <a:rPr lang="es-CL" dirty="0"/>
              <a:t>-up </a:t>
            </a:r>
            <a:r>
              <a:rPr lang="es-CL" dirty="0" err="1"/>
              <a:t>approach</a:t>
            </a:r>
            <a:endParaRPr lang="en-US" dirty="0"/>
          </a:p>
        </p:txBody>
      </p:sp>
      <p:sp>
        <p:nvSpPr>
          <p:cNvPr id="3" name="Espace réservé du contenu 2">
            <a:extLst>
              <a:ext uri="{FF2B5EF4-FFF2-40B4-BE49-F238E27FC236}">
                <a16:creationId xmlns:a16="http://schemas.microsoft.com/office/drawing/2014/main" id="{A420E19F-375F-436F-9CB0-B925B47C6397}"/>
              </a:ext>
            </a:extLst>
          </p:cNvPr>
          <p:cNvSpPr>
            <a:spLocks noGrp="1"/>
          </p:cNvSpPr>
          <p:nvPr>
            <p:ph idx="1"/>
          </p:nvPr>
        </p:nvSpPr>
        <p:spPr>
          <a:xfrm>
            <a:off x="838199" y="2011680"/>
            <a:ext cx="10887075" cy="4160520"/>
          </a:xfrm>
        </p:spPr>
        <p:txBody>
          <a:bodyPr/>
          <a:lstStyle/>
          <a:p>
            <a:r>
              <a:rPr lang="es-CL" dirty="0" err="1"/>
              <a:t>Annotating</a:t>
            </a:r>
            <a:r>
              <a:rPr lang="es-CL" dirty="0"/>
              <a:t> and </a:t>
            </a:r>
            <a:r>
              <a:rPr lang="es-CL" dirty="0" err="1"/>
              <a:t>extracting</a:t>
            </a:r>
            <a:r>
              <a:rPr lang="es-CL" dirty="0"/>
              <a:t> </a:t>
            </a:r>
            <a:r>
              <a:rPr lang="es-CL" cap="small" dirty="0" err="1">
                <a:effectLst>
                  <a:outerShdw blurRad="38100" dist="38100" dir="2700000" algn="tl">
                    <a:srgbClr val="000000">
                      <a:alpha val="43137"/>
                    </a:srgbClr>
                  </a:outerShdw>
                </a:effectLst>
              </a:rPr>
              <a:t>everything</a:t>
            </a:r>
            <a:r>
              <a:rPr lang="es-CL" dirty="0"/>
              <a:t> to see if </a:t>
            </a:r>
            <a:r>
              <a:rPr lang="es-CL" dirty="0" err="1"/>
              <a:t>regularities</a:t>
            </a:r>
            <a:r>
              <a:rPr lang="es-CL" dirty="0"/>
              <a:t> </a:t>
            </a:r>
            <a:r>
              <a:rPr lang="es-CL" dirty="0" err="1"/>
              <a:t>arise</a:t>
            </a:r>
            <a:r>
              <a:rPr lang="es-CL" dirty="0"/>
              <a:t>.</a:t>
            </a:r>
            <a:endParaRPr lang="en-US" dirty="0"/>
          </a:p>
        </p:txBody>
      </p:sp>
    </p:spTree>
    <p:extLst>
      <p:ext uri="{BB962C8B-B14F-4D97-AF65-F5344CB8AC3E}">
        <p14:creationId xmlns:p14="http://schemas.microsoft.com/office/powerpoint/2010/main" val="1929259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1090-F83D-4323-AA73-DE1B8BDA1C5C}"/>
              </a:ext>
            </a:extLst>
          </p:cNvPr>
          <p:cNvSpPr>
            <a:spLocks noGrp="1"/>
          </p:cNvSpPr>
          <p:nvPr>
            <p:ph type="title"/>
          </p:nvPr>
        </p:nvSpPr>
        <p:spPr/>
        <p:txBody>
          <a:bodyPr/>
          <a:lstStyle/>
          <a:p>
            <a:r>
              <a:rPr lang="es-CL" dirty="0"/>
              <a:t>A </a:t>
            </a:r>
            <a:r>
              <a:rPr lang="es-CL" dirty="0" err="1"/>
              <a:t>bottom</a:t>
            </a:r>
            <a:r>
              <a:rPr lang="es-CL" dirty="0"/>
              <a:t>-up </a:t>
            </a:r>
            <a:r>
              <a:rPr lang="es-CL" dirty="0" err="1"/>
              <a:t>approach</a:t>
            </a:r>
            <a:endParaRPr lang="fr-FR" dirty="0"/>
          </a:p>
        </p:txBody>
      </p:sp>
      <p:sp>
        <p:nvSpPr>
          <p:cNvPr id="4" name="Rectangle 3">
            <a:extLst>
              <a:ext uri="{FF2B5EF4-FFF2-40B4-BE49-F238E27FC236}">
                <a16:creationId xmlns:a16="http://schemas.microsoft.com/office/drawing/2014/main" id="{86D6DC0F-9FB6-43F8-B211-F4CF7F448EA3}"/>
              </a:ext>
            </a:extLst>
          </p:cNvPr>
          <p:cNvSpPr/>
          <p:nvPr/>
        </p:nvSpPr>
        <p:spPr>
          <a:xfrm>
            <a:off x="838201" y="3243532"/>
            <a:ext cx="1611701" cy="923027"/>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Non-RS</a:t>
            </a:r>
            <a:endParaRPr lang="fr-FR" dirty="0"/>
          </a:p>
        </p:txBody>
      </p:sp>
      <p:sp>
        <p:nvSpPr>
          <p:cNvPr id="5" name="Rectangle 4">
            <a:extLst>
              <a:ext uri="{FF2B5EF4-FFF2-40B4-BE49-F238E27FC236}">
                <a16:creationId xmlns:a16="http://schemas.microsoft.com/office/drawing/2014/main" id="{D1BE3E4D-6867-48D3-9AD7-01BE5F11A812}"/>
              </a:ext>
            </a:extLst>
          </p:cNvPr>
          <p:cNvSpPr/>
          <p:nvPr/>
        </p:nvSpPr>
        <p:spPr>
          <a:xfrm>
            <a:off x="9742097" y="3243529"/>
            <a:ext cx="1611702" cy="928781"/>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Non-RS</a:t>
            </a:r>
            <a:endParaRPr lang="fr-FR" dirty="0"/>
          </a:p>
        </p:txBody>
      </p:sp>
      <p:sp>
        <p:nvSpPr>
          <p:cNvPr id="6" name="Rectangle 5">
            <a:extLst>
              <a:ext uri="{FF2B5EF4-FFF2-40B4-BE49-F238E27FC236}">
                <a16:creationId xmlns:a16="http://schemas.microsoft.com/office/drawing/2014/main" id="{CC556B5D-7989-4E1D-B919-3962E2EA3D47}"/>
              </a:ext>
            </a:extLst>
          </p:cNvPr>
          <p:cNvSpPr/>
          <p:nvPr/>
        </p:nvSpPr>
        <p:spPr>
          <a:xfrm>
            <a:off x="4551872" y="3243530"/>
            <a:ext cx="3088256" cy="92302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a:t>Report</a:t>
            </a:r>
            <a:endParaRPr lang="fr-FR" dirty="0"/>
          </a:p>
        </p:txBody>
      </p:sp>
      <p:sp>
        <p:nvSpPr>
          <p:cNvPr id="7" name="Rectangle 6">
            <a:extLst>
              <a:ext uri="{FF2B5EF4-FFF2-40B4-BE49-F238E27FC236}">
                <a16:creationId xmlns:a16="http://schemas.microsoft.com/office/drawing/2014/main" id="{1B285D30-F9B2-442C-852B-67E65D44B64C}"/>
              </a:ext>
            </a:extLst>
          </p:cNvPr>
          <p:cNvSpPr/>
          <p:nvPr/>
        </p:nvSpPr>
        <p:spPr>
          <a:xfrm>
            <a:off x="2695036" y="3243529"/>
            <a:ext cx="1611701" cy="923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a:t>Pre-report</a:t>
            </a:r>
            <a:endParaRPr lang="es-CL" dirty="0"/>
          </a:p>
          <a:p>
            <a:pPr algn="ctr">
              <a:lnSpc>
                <a:spcPts val="1200"/>
              </a:lnSpc>
            </a:pPr>
            <a:r>
              <a:rPr lang="es-CL" sz="1050" dirty="0"/>
              <a:t>DR </a:t>
            </a:r>
            <a:r>
              <a:rPr lang="es-CL" sz="1050" dirty="0" err="1"/>
              <a:t>Event</a:t>
            </a:r>
            <a:r>
              <a:rPr lang="es-CL" sz="1050" dirty="0"/>
              <a:t>, QUOT, etc.</a:t>
            </a:r>
            <a:endParaRPr lang="fr-FR" dirty="0"/>
          </a:p>
        </p:txBody>
      </p:sp>
      <p:sp>
        <p:nvSpPr>
          <p:cNvPr id="8" name="Rectangle 7">
            <a:extLst>
              <a:ext uri="{FF2B5EF4-FFF2-40B4-BE49-F238E27FC236}">
                <a16:creationId xmlns:a16="http://schemas.microsoft.com/office/drawing/2014/main" id="{0DBE35D1-7D54-483F-8B74-E2C766BB2B63}"/>
              </a:ext>
            </a:extLst>
          </p:cNvPr>
          <p:cNvSpPr/>
          <p:nvPr/>
        </p:nvSpPr>
        <p:spPr>
          <a:xfrm>
            <a:off x="7885262" y="3232025"/>
            <a:ext cx="1611701" cy="923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a:t>Post-report</a:t>
            </a:r>
            <a:endParaRPr lang="es-CL" dirty="0"/>
          </a:p>
          <a:p>
            <a:pPr algn="ctr">
              <a:lnSpc>
                <a:spcPts val="1200"/>
              </a:lnSpc>
            </a:pPr>
            <a:r>
              <a:rPr lang="es-CL" sz="1050" dirty="0"/>
              <a:t>DR </a:t>
            </a:r>
            <a:r>
              <a:rPr lang="es-CL" sz="1050" dirty="0" err="1"/>
              <a:t>Event</a:t>
            </a:r>
            <a:r>
              <a:rPr lang="es-CL" sz="1050" dirty="0"/>
              <a:t>, QUOT, etc.</a:t>
            </a:r>
            <a:endParaRPr lang="fr-FR" dirty="0"/>
          </a:p>
        </p:txBody>
      </p:sp>
      <p:cxnSp>
        <p:nvCxnSpPr>
          <p:cNvPr id="10" name="Straight Arrow Connector 9">
            <a:extLst>
              <a:ext uri="{FF2B5EF4-FFF2-40B4-BE49-F238E27FC236}">
                <a16:creationId xmlns:a16="http://schemas.microsoft.com/office/drawing/2014/main" id="{C945FA66-77BF-454D-B1EA-00A36B0489F7}"/>
              </a:ext>
            </a:extLst>
          </p:cNvPr>
          <p:cNvCxnSpPr>
            <a:cxnSpLocks/>
          </p:cNvCxnSpPr>
          <p:nvPr/>
        </p:nvCxnSpPr>
        <p:spPr>
          <a:xfrm>
            <a:off x="838200" y="6012611"/>
            <a:ext cx="10609053"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CC24495-A43C-414B-AD82-9E7DCB189946}"/>
              </a:ext>
            </a:extLst>
          </p:cNvPr>
          <p:cNvSpPr txBox="1"/>
          <p:nvPr/>
        </p:nvSpPr>
        <p:spPr>
          <a:xfrm>
            <a:off x="5746385" y="6123543"/>
            <a:ext cx="699230" cy="369332"/>
          </a:xfrm>
          <a:prstGeom prst="rect">
            <a:avLst/>
          </a:prstGeom>
          <a:noFill/>
        </p:spPr>
        <p:txBody>
          <a:bodyPr wrap="none" rtlCol="0">
            <a:spAutoFit/>
          </a:bodyPr>
          <a:lstStyle/>
          <a:p>
            <a:r>
              <a:rPr lang="es-CL" dirty="0"/>
              <a:t>Time</a:t>
            </a:r>
            <a:endParaRPr lang="fr-FR" dirty="0"/>
          </a:p>
        </p:txBody>
      </p:sp>
      <p:grpSp>
        <p:nvGrpSpPr>
          <p:cNvPr id="74" name="Group 73">
            <a:extLst>
              <a:ext uri="{FF2B5EF4-FFF2-40B4-BE49-F238E27FC236}">
                <a16:creationId xmlns:a16="http://schemas.microsoft.com/office/drawing/2014/main" id="{D88B988B-FEC3-46E1-81F9-CAF5B8DB50FB}"/>
              </a:ext>
            </a:extLst>
          </p:cNvPr>
          <p:cNvGrpSpPr/>
          <p:nvPr/>
        </p:nvGrpSpPr>
        <p:grpSpPr>
          <a:xfrm>
            <a:off x="2271623" y="2392191"/>
            <a:ext cx="7648756" cy="740407"/>
            <a:chOff x="2271623" y="2392191"/>
            <a:chExt cx="7648756" cy="740407"/>
          </a:xfrm>
        </p:grpSpPr>
        <p:grpSp>
          <p:nvGrpSpPr>
            <p:cNvPr id="15" name="Group 14">
              <a:extLst>
                <a:ext uri="{FF2B5EF4-FFF2-40B4-BE49-F238E27FC236}">
                  <a16:creationId xmlns:a16="http://schemas.microsoft.com/office/drawing/2014/main" id="{44D41FA1-50A0-41EC-8B98-9AB0E2C59117}"/>
                </a:ext>
              </a:extLst>
            </p:cNvPr>
            <p:cNvGrpSpPr/>
            <p:nvPr/>
          </p:nvGrpSpPr>
          <p:grpSpPr>
            <a:xfrm>
              <a:off x="4123427" y="2439557"/>
              <a:ext cx="623490" cy="693041"/>
              <a:chOff x="4123427" y="2439557"/>
              <a:chExt cx="623490" cy="693041"/>
            </a:xfrm>
          </p:grpSpPr>
          <p:sp>
            <p:nvSpPr>
              <p:cNvPr id="13" name="Left Brace 12">
                <a:extLst>
                  <a:ext uri="{FF2B5EF4-FFF2-40B4-BE49-F238E27FC236}">
                    <a16:creationId xmlns:a16="http://schemas.microsoft.com/office/drawing/2014/main" id="{AF48A771-C3DD-43D0-B8B7-FE547ACE8C81}"/>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TextBox 13">
                <a:extLst>
                  <a:ext uri="{FF2B5EF4-FFF2-40B4-BE49-F238E27FC236}">
                    <a16:creationId xmlns:a16="http://schemas.microsoft.com/office/drawing/2014/main" id="{F96C4E45-83FC-46BA-8257-6725CBCF9307}"/>
                  </a:ext>
                </a:extLst>
              </p:cNvPr>
              <p:cNvSpPr txBox="1"/>
              <p:nvPr/>
            </p:nvSpPr>
            <p:spPr>
              <a:xfrm>
                <a:off x="4167912" y="2439557"/>
                <a:ext cx="579005" cy="553998"/>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p>
              <a:p>
                <a:r>
                  <a:rPr lang="es-CL" sz="1200" dirty="0" err="1"/>
                  <a:t>reset</a:t>
                </a:r>
                <a:endParaRPr lang="fr-FR" dirty="0"/>
              </a:p>
            </p:txBody>
          </p:sp>
        </p:grpSp>
        <p:grpSp>
          <p:nvGrpSpPr>
            <p:cNvPr id="16" name="Group 15">
              <a:extLst>
                <a:ext uri="{FF2B5EF4-FFF2-40B4-BE49-F238E27FC236}">
                  <a16:creationId xmlns:a16="http://schemas.microsoft.com/office/drawing/2014/main" id="{98950B3D-A006-49C7-908F-8BEAD8D28B1E}"/>
                </a:ext>
              </a:extLst>
            </p:cNvPr>
            <p:cNvGrpSpPr/>
            <p:nvPr/>
          </p:nvGrpSpPr>
          <p:grpSpPr>
            <a:xfrm>
              <a:off x="7456100" y="2392191"/>
              <a:ext cx="612475" cy="692961"/>
              <a:chOff x="4123427" y="2439637"/>
              <a:chExt cx="612475" cy="692961"/>
            </a:xfrm>
          </p:grpSpPr>
          <p:sp>
            <p:nvSpPr>
              <p:cNvPr id="17" name="Left Brace 16">
                <a:extLst>
                  <a:ext uri="{FF2B5EF4-FFF2-40B4-BE49-F238E27FC236}">
                    <a16:creationId xmlns:a16="http://schemas.microsoft.com/office/drawing/2014/main" id="{E3DF3F3F-8DC0-4C26-AA55-ADBA4273DEF5}"/>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TextBox 17">
                <a:extLst>
                  <a:ext uri="{FF2B5EF4-FFF2-40B4-BE49-F238E27FC236}">
                    <a16:creationId xmlns:a16="http://schemas.microsoft.com/office/drawing/2014/main" id="{3D4E639F-68A3-4AA5-8784-C6FFAED2D0EF}"/>
                  </a:ext>
                </a:extLst>
              </p:cNvPr>
              <p:cNvSpPr txBox="1"/>
              <p:nvPr/>
            </p:nvSpPr>
            <p:spPr>
              <a:xfrm>
                <a:off x="4155415" y="2439637"/>
                <a:ext cx="579005" cy="553998"/>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p>
              <a:p>
                <a:r>
                  <a:rPr lang="es-CL" sz="1200" dirty="0" err="1"/>
                  <a:t>reset</a:t>
                </a:r>
                <a:endParaRPr lang="fr-FR" sz="1200" dirty="0"/>
              </a:p>
            </p:txBody>
          </p:sp>
        </p:grpSp>
        <p:grpSp>
          <p:nvGrpSpPr>
            <p:cNvPr id="19" name="Group 18">
              <a:extLst>
                <a:ext uri="{FF2B5EF4-FFF2-40B4-BE49-F238E27FC236}">
                  <a16:creationId xmlns:a16="http://schemas.microsoft.com/office/drawing/2014/main" id="{39DE6BD2-8801-4460-836C-7F3702B196E1}"/>
                </a:ext>
              </a:extLst>
            </p:cNvPr>
            <p:cNvGrpSpPr/>
            <p:nvPr/>
          </p:nvGrpSpPr>
          <p:grpSpPr>
            <a:xfrm>
              <a:off x="9307904" y="2401444"/>
              <a:ext cx="612475" cy="683708"/>
              <a:chOff x="4123427" y="2448890"/>
              <a:chExt cx="612475" cy="683708"/>
            </a:xfrm>
          </p:grpSpPr>
          <p:sp>
            <p:nvSpPr>
              <p:cNvPr id="20" name="Left Brace 19">
                <a:extLst>
                  <a:ext uri="{FF2B5EF4-FFF2-40B4-BE49-F238E27FC236}">
                    <a16:creationId xmlns:a16="http://schemas.microsoft.com/office/drawing/2014/main" id="{D563D035-8301-451A-B52F-666038FE2EA3}"/>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TextBox 20">
                <a:extLst>
                  <a:ext uri="{FF2B5EF4-FFF2-40B4-BE49-F238E27FC236}">
                    <a16:creationId xmlns:a16="http://schemas.microsoft.com/office/drawing/2014/main" id="{E1CEB5FC-F47D-4B51-8EBB-579A090EF050}"/>
                  </a:ext>
                </a:extLst>
              </p:cNvPr>
              <p:cNvSpPr txBox="1"/>
              <p:nvPr/>
            </p:nvSpPr>
            <p:spPr>
              <a:xfrm>
                <a:off x="4156897" y="2448890"/>
                <a:ext cx="579005" cy="553998"/>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p>
              <a:p>
                <a:r>
                  <a:rPr lang="es-CL" sz="1200" dirty="0" err="1"/>
                  <a:t>reset</a:t>
                </a:r>
                <a:endParaRPr lang="fr-FR" sz="1200" dirty="0"/>
              </a:p>
            </p:txBody>
          </p:sp>
        </p:grpSp>
        <p:grpSp>
          <p:nvGrpSpPr>
            <p:cNvPr id="22" name="Group 21">
              <a:extLst>
                <a:ext uri="{FF2B5EF4-FFF2-40B4-BE49-F238E27FC236}">
                  <a16:creationId xmlns:a16="http://schemas.microsoft.com/office/drawing/2014/main" id="{DC60CF17-6373-46D5-B8B7-CE8D242D3ABF}"/>
                </a:ext>
              </a:extLst>
            </p:cNvPr>
            <p:cNvGrpSpPr/>
            <p:nvPr/>
          </p:nvGrpSpPr>
          <p:grpSpPr>
            <a:xfrm>
              <a:off x="2271623" y="2439557"/>
              <a:ext cx="631367" cy="693041"/>
              <a:chOff x="4123427" y="2439557"/>
              <a:chExt cx="631367" cy="693041"/>
            </a:xfrm>
          </p:grpSpPr>
          <p:sp>
            <p:nvSpPr>
              <p:cNvPr id="23" name="Left Brace 22">
                <a:extLst>
                  <a:ext uri="{FF2B5EF4-FFF2-40B4-BE49-F238E27FC236}">
                    <a16:creationId xmlns:a16="http://schemas.microsoft.com/office/drawing/2014/main" id="{D128726C-4A9A-4B73-B890-C6E872158A6B}"/>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TextBox 23">
                <a:extLst>
                  <a:ext uri="{FF2B5EF4-FFF2-40B4-BE49-F238E27FC236}">
                    <a16:creationId xmlns:a16="http://schemas.microsoft.com/office/drawing/2014/main" id="{A22E12A4-9907-4318-80BC-42E7B349AEAD}"/>
                  </a:ext>
                </a:extLst>
              </p:cNvPr>
              <p:cNvSpPr txBox="1"/>
              <p:nvPr/>
            </p:nvSpPr>
            <p:spPr>
              <a:xfrm>
                <a:off x="4175789" y="2439557"/>
                <a:ext cx="579005" cy="553998"/>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p>
              <a:p>
                <a:r>
                  <a:rPr lang="es-CL" sz="1200" dirty="0" err="1"/>
                  <a:t>reset</a:t>
                </a:r>
                <a:endParaRPr lang="fr-FR" dirty="0"/>
              </a:p>
            </p:txBody>
          </p:sp>
        </p:grpSp>
      </p:grpSp>
      <p:grpSp>
        <p:nvGrpSpPr>
          <p:cNvPr id="75" name="Group 74">
            <a:extLst>
              <a:ext uri="{FF2B5EF4-FFF2-40B4-BE49-F238E27FC236}">
                <a16:creationId xmlns:a16="http://schemas.microsoft.com/office/drawing/2014/main" id="{69D6364E-015B-4CC7-ACDD-97F7BB9B36BF}"/>
              </a:ext>
            </a:extLst>
          </p:cNvPr>
          <p:cNvGrpSpPr/>
          <p:nvPr/>
        </p:nvGrpSpPr>
        <p:grpSpPr>
          <a:xfrm>
            <a:off x="1977311" y="3277521"/>
            <a:ext cx="8280998" cy="866027"/>
            <a:chOff x="1977311" y="3277521"/>
            <a:chExt cx="8280998" cy="866027"/>
          </a:xfrm>
        </p:grpSpPr>
        <p:grpSp>
          <p:nvGrpSpPr>
            <p:cNvPr id="35" name="Group 34">
              <a:extLst>
                <a:ext uri="{FF2B5EF4-FFF2-40B4-BE49-F238E27FC236}">
                  <a16:creationId xmlns:a16="http://schemas.microsoft.com/office/drawing/2014/main" id="{949F9E7B-6C27-4155-A97F-FCAA1923F80C}"/>
                </a:ext>
              </a:extLst>
            </p:cNvPr>
            <p:cNvGrpSpPr/>
            <p:nvPr/>
          </p:nvGrpSpPr>
          <p:grpSpPr>
            <a:xfrm>
              <a:off x="1977311" y="3288506"/>
              <a:ext cx="588623" cy="855042"/>
              <a:chOff x="1977311" y="3288506"/>
              <a:chExt cx="588623" cy="855042"/>
            </a:xfrm>
          </p:grpSpPr>
          <p:sp>
            <p:nvSpPr>
              <p:cNvPr id="25" name="TextBox 24">
                <a:extLst>
                  <a:ext uri="{FF2B5EF4-FFF2-40B4-BE49-F238E27FC236}">
                    <a16:creationId xmlns:a16="http://schemas.microsoft.com/office/drawing/2014/main" id="{01E7FAD2-C34E-4EE0-811D-800BC675A727}"/>
                  </a:ext>
                </a:extLst>
              </p:cNvPr>
              <p:cNvSpPr txBox="1"/>
              <p:nvPr/>
            </p:nvSpPr>
            <p:spPr>
              <a:xfrm>
                <a:off x="1977311" y="3508872"/>
                <a:ext cx="588623" cy="369332"/>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endParaRPr lang="fr-FR" dirty="0"/>
              </a:p>
            </p:txBody>
          </p:sp>
          <p:cxnSp>
            <p:nvCxnSpPr>
              <p:cNvPr id="27" name="Straight Connector 26">
                <a:extLst>
                  <a:ext uri="{FF2B5EF4-FFF2-40B4-BE49-F238E27FC236}">
                    <a16:creationId xmlns:a16="http://schemas.microsoft.com/office/drawing/2014/main" id="{2E365844-E312-4A0C-96D6-B6BE01FE331B}"/>
                  </a:ext>
                </a:extLst>
              </p:cNvPr>
              <p:cNvCxnSpPr>
                <a:cxnSpLocks/>
                <a:stCxn id="25" idx="0"/>
              </p:cNvCxnSpPr>
              <p:nvPr/>
            </p:nvCxnSpPr>
            <p:spPr>
              <a:xfrm flipV="1">
                <a:off x="2271623" y="3288506"/>
                <a:ext cx="0" cy="22036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FEEC20-E741-4276-BD95-85550E194FF5}"/>
                  </a:ext>
                </a:extLst>
              </p:cNvPr>
              <p:cNvCxnSpPr>
                <a:cxnSpLocks/>
                <a:endCxn id="25" idx="2"/>
              </p:cNvCxnSpPr>
              <p:nvPr/>
            </p:nvCxnSpPr>
            <p:spPr>
              <a:xfrm flipV="1">
                <a:off x="2271622" y="3878204"/>
                <a:ext cx="1" cy="26534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E95260-130B-40BA-87B9-BF4DB6FBA954}"/>
                  </a:ext>
                </a:extLst>
              </p:cNvPr>
              <p:cNvCxnSpPr>
                <a:cxnSpLocks/>
              </p:cNvCxnSpPr>
              <p:nvPr/>
            </p:nvCxnSpPr>
            <p:spPr>
              <a:xfrm flipH="1">
                <a:off x="2200666" y="414269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A6D83B-D0D6-4D2B-A2C6-A1BB066CD879}"/>
                  </a:ext>
                </a:extLst>
              </p:cNvPr>
              <p:cNvCxnSpPr>
                <a:cxnSpLocks/>
              </p:cNvCxnSpPr>
              <p:nvPr/>
            </p:nvCxnSpPr>
            <p:spPr>
              <a:xfrm flipH="1">
                <a:off x="2188710" y="328850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65327ED-E894-4A7A-AEFC-9AB053908705}"/>
                </a:ext>
              </a:extLst>
            </p:cNvPr>
            <p:cNvGrpSpPr/>
            <p:nvPr/>
          </p:nvGrpSpPr>
          <p:grpSpPr>
            <a:xfrm>
              <a:off x="4486885" y="3277521"/>
              <a:ext cx="588623" cy="855042"/>
              <a:chOff x="1977311" y="3288506"/>
              <a:chExt cx="588623" cy="855042"/>
            </a:xfrm>
          </p:grpSpPr>
          <p:sp>
            <p:nvSpPr>
              <p:cNvPr id="37" name="TextBox 36">
                <a:extLst>
                  <a:ext uri="{FF2B5EF4-FFF2-40B4-BE49-F238E27FC236}">
                    <a16:creationId xmlns:a16="http://schemas.microsoft.com/office/drawing/2014/main" id="{DEF2142B-2E4A-452D-8848-179952895A68}"/>
                  </a:ext>
                </a:extLst>
              </p:cNvPr>
              <p:cNvSpPr txBox="1"/>
              <p:nvPr/>
            </p:nvSpPr>
            <p:spPr>
              <a:xfrm>
                <a:off x="1977311" y="3508872"/>
                <a:ext cx="588623" cy="369332"/>
              </a:xfrm>
              <a:prstGeom prst="rect">
                <a:avLst/>
              </a:prstGeom>
              <a:noFill/>
            </p:spPr>
            <p:txBody>
              <a:bodyPr wrap="none" rtlCol="0">
                <a:spAutoFit/>
              </a:bodyPr>
              <a:lstStyle/>
              <a:p>
                <a:r>
                  <a:rPr lang="es-CL" dirty="0">
                    <a:solidFill>
                      <a:schemeClr val="bg1"/>
                    </a:solidFill>
                    <a:latin typeface="Arial" panose="020B0604020202020204" pitchFamily="34" charset="0"/>
                    <a:cs typeface="Arial" panose="020B0604020202020204" pitchFamily="34" charset="0"/>
                  </a:rPr>
                  <a:t>∆</a:t>
                </a:r>
                <a:r>
                  <a:rPr lang="es-CL" dirty="0">
                    <a:solidFill>
                      <a:schemeClr val="bg1"/>
                    </a:solidFill>
                  </a:rPr>
                  <a:t>F0</a:t>
                </a:r>
                <a:endParaRPr lang="fr-FR" dirty="0">
                  <a:solidFill>
                    <a:schemeClr val="bg1"/>
                  </a:solidFill>
                </a:endParaRPr>
              </a:p>
            </p:txBody>
          </p:sp>
          <p:cxnSp>
            <p:nvCxnSpPr>
              <p:cNvPr id="38" name="Straight Connector 37">
                <a:extLst>
                  <a:ext uri="{FF2B5EF4-FFF2-40B4-BE49-F238E27FC236}">
                    <a16:creationId xmlns:a16="http://schemas.microsoft.com/office/drawing/2014/main" id="{9FC27E48-CAFA-4465-A140-5C97D2AA769C}"/>
                  </a:ext>
                </a:extLst>
              </p:cNvPr>
              <p:cNvCxnSpPr>
                <a:cxnSpLocks/>
                <a:stCxn id="37" idx="0"/>
              </p:cNvCxnSpPr>
              <p:nvPr/>
            </p:nvCxnSpPr>
            <p:spPr>
              <a:xfrm flipV="1">
                <a:off x="2271623" y="3288506"/>
                <a:ext cx="0" cy="22036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A8FD99-5CCE-411E-BA2A-DBBDB95BBDFF}"/>
                  </a:ext>
                </a:extLst>
              </p:cNvPr>
              <p:cNvCxnSpPr>
                <a:cxnSpLocks/>
                <a:endCxn id="37" idx="2"/>
              </p:cNvCxnSpPr>
              <p:nvPr/>
            </p:nvCxnSpPr>
            <p:spPr>
              <a:xfrm flipV="1">
                <a:off x="2271622" y="3878204"/>
                <a:ext cx="1" cy="26534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E005E9-C466-443B-8291-C357701596F7}"/>
                  </a:ext>
                </a:extLst>
              </p:cNvPr>
              <p:cNvCxnSpPr>
                <a:cxnSpLocks/>
              </p:cNvCxnSpPr>
              <p:nvPr/>
            </p:nvCxnSpPr>
            <p:spPr>
              <a:xfrm flipH="1">
                <a:off x="2200666" y="414269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25EB69-28A7-4B16-BCC3-092B01E89756}"/>
                  </a:ext>
                </a:extLst>
              </p:cNvPr>
              <p:cNvCxnSpPr>
                <a:cxnSpLocks/>
              </p:cNvCxnSpPr>
              <p:nvPr/>
            </p:nvCxnSpPr>
            <p:spPr>
              <a:xfrm flipH="1">
                <a:off x="2188710" y="328850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05BC139-4654-47A9-B599-2B95E84CC2FD}"/>
                </a:ext>
              </a:extLst>
            </p:cNvPr>
            <p:cNvGrpSpPr/>
            <p:nvPr/>
          </p:nvGrpSpPr>
          <p:grpSpPr>
            <a:xfrm>
              <a:off x="9669686" y="3280056"/>
              <a:ext cx="588623" cy="855042"/>
              <a:chOff x="1977311" y="3288506"/>
              <a:chExt cx="588623" cy="855042"/>
            </a:xfrm>
          </p:grpSpPr>
          <p:sp>
            <p:nvSpPr>
              <p:cNvPr id="43" name="TextBox 42">
                <a:extLst>
                  <a:ext uri="{FF2B5EF4-FFF2-40B4-BE49-F238E27FC236}">
                    <a16:creationId xmlns:a16="http://schemas.microsoft.com/office/drawing/2014/main" id="{C51C8238-745E-4C64-894B-6EF0333D6EA8}"/>
                  </a:ext>
                </a:extLst>
              </p:cNvPr>
              <p:cNvSpPr txBox="1"/>
              <p:nvPr/>
            </p:nvSpPr>
            <p:spPr>
              <a:xfrm>
                <a:off x="1977311" y="3508872"/>
                <a:ext cx="588623" cy="369332"/>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a:t>
                </a:r>
                <a:r>
                  <a:rPr lang="es-CL" dirty="0"/>
                  <a:t>F0</a:t>
                </a:r>
                <a:endParaRPr lang="fr-FR" dirty="0"/>
              </a:p>
            </p:txBody>
          </p:sp>
          <p:cxnSp>
            <p:nvCxnSpPr>
              <p:cNvPr id="44" name="Straight Connector 43">
                <a:extLst>
                  <a:ext uri="{FF2B5EF4-FFF2-40B4-BE49-F238E27FC236}">
                    <a16:creationId xmlns:a16="http://schemas.microsoft.com/office/drawing/2014/main" id="{B0ECD51C-B68E-4418-BD62-4BE0BFE33107}"/>
                  </a:ext>
                </a:extLst>
              </p:cNvPr>
              <p:cNvCxnSpPr>
                <a:cxnSpLocks/>
                <a:stCxn id="43" idx="0"/>
              </p:cNvCxnSpPr>
              <p:nvPr/>
            </p:nvCxnSpPr>
            <p:spPr>
              <a:xfrm flipV="1">
                <a:off x="2271623" y="3288506"/>
                <a:ext cx="0" cy="22036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C01D5B7-5116-47C2-8DDA-7FF9DC694810}"/>
                  </a:ext>
                </a:extLst>
              </p:cNvPr>
              <p:cNvCxnSpPr>
                <a:cxnSpLocks/>
                <a:endCxn id="43" idx="2"/>
              </p:cNvCxnSpPr>
              <p:nvPr/>
            </p:nvCxnSpPr>
            <p:spPr>
              <a:xfrm flipV="1">
                <a:off x="2271622" y="3878204"/>
                <a:ext cx="1" cy="26534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A458564-97EF-45C2-B45D-4577AC9E6FA0}"/>
                  </a:ext>
                </a:extLst>
              </p:cNvPr>
              <p:cNvCxnSpPr>
                <a:cxnSpLocks/>
              </p:cNvCxnSpPr>
              <p:nvPr/>
            </p:nvCxnSpPr>
            <p:spPr>
              <a:xfrm flipH="1">
                <a:off x="2200666" y="414269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9C9569-360D-4558-AD88-F639AFA6FECA}"/>
                  </a:ext>
                </a:extLst>
              </p:cNvPr>
              <p:cNvCxnSpPr>
                <a:cxnSpLocks/>
              </p:cNvCxnSpPr>
              <p:nvPr/>
            </p:nvCxnSpPr>
            <p:spPr>
              <a:xfrm flipH="1">
                <a:off x="2188710" y="3288506"/>
                <a:ext cx="14191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a:extLst>
              <a:ext uri="{FF2B5EF4-FFF2-40B4-BE49-F238E27FC236}">
                <a16:creationId xmlns:a16="http://schemas.microsoft.com/office/drawing/2014/main" id="{4CDDDD06-8790-47C3-86BD-D0B8BF699B8F}"/>
              </a:ext>
            </a:extLst>
          </p:cNvPr>
          <p:cNvGrpSpPr/>
          <p:nvPr/>
        </p:nvGrpSpPr>
        <p:grpSpPr>
          <a:xfrm>
            <a:off x="2271623" y="4285024"/>
            <a:ext cx="7648756" cy="518428"/>
            <a:chOff x="2271623" y="4285024"/>
            <a:chExt cx="7648756" cy="518428"/>
          </a:xfrm>
        </p:grpSpPr>
        <p:grpSp>
          <p:nvGrpSpPr>
            <p:cNvPr id="48" name="Group 47">
              <a:extLst>
                <a:ext uri="{FF2B5EF4-FFF2-40B4-BE49-F238E27FC236}">
                  <a16:creationId xmlns:a16="http://schemas.microsoft.com/office/drawing/2014/main" id="{8DE88919-78BE-43B7-B337-6AF1FA7EF581}"/>
                </a:ext>
              </a:extLst>
            </p:cNvPr>
            <p:cNvGrpSpPr/>
            <p:nvPr/>
          </p:nvGrpSpPr>
          <p:grpSpPr>
            <a:xfrm rot="10800000">
              <a:off x="4123427" y="4332470"/>
              <a:ext cx="612475" cy="470982"/>
              <a:chOff x="4123427" y="2661616"/>
              <a:chExt cx="612475" cy="470982"/>
            </a:xfrm>
          </p:grpSpPr>
          <p:sp>
            <p:nvSpPr>
              <p:cNvPr id="49" name="Left Brace 48">
                <a:extLst>
                  <a:ext uri="{FF2B5EF4-FFF2-40B4-BE49-F238E27FC236}">
                    <a16:creationId xmlns:a16="http://schemas.microsoft.com/office/drawing/2014/main" id="{9FCDE4C3-651B-4299-8920-D6BACAB8719E}"/>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TextBox 49">
                <a:extLst>
                  <a:ext uri="{FF2B5EF4-FFF2-40B4-BE49-F238E27FC236}">
                    <a16:creationId xmlns:a16="http://schemas.microsoft.com/office/drawing/2014/main" id="{745FF18B-E01E-4FFB-8F27-71C51086A93D}"/>
                  </a:ext>
                </a:extLst>
              </p:cNvPr>
              <p:cNvSpPr txBox="1"/>
              <p:nvPr/>
            </p:nvSpPr>
            <p:spPr>
              <a:xfrm rot="10800000">
                <a:off x="4292217" y="2661616"/>
                <a:ext cx="287258" cy="369332"/>
              </a:xfrm>
              <a:prstGeom prst="rect">
                <a:avLst/>
              </a:prstGeom>
              <a:noFill/>
            </p:spPr>
            <p:txBody>
              <a:bodyPr wrap="none" rtlCol="0">
                <a:spAutoFit/>
              </a:bodyPr>
              <a:lstStyle/>
              <a:p>
                <a:r>
                  <a:rPr lang="es-CL" dirty="0"/>
                  <a:t>s</a:t>
                </a:r>
                <a:endParaRPr lang="fr-FR" dirty="0"/>
              </a:p>
            </p:txBody>
          </p:sp>
        </p:grpSp>
        <p:grpSp>
          <p:nvGrpSpPr>
            <p:cNvPr id="51" name="Group 50">
              <a:extLst>
                <a:ext uri="{FF2B5EF4-FFF2-40B4-BE49-F238E27FC236}">
                  <a16:creationId xmlns:a16="http://schemas.microsoft.com/office/drawing/2014/main" id="{30943ECA-3BB9-45C9-9D10-1EC02A95C4D1}"/>
                </a:ext>
              </a:extLst>
            </p:cNvPr>
            <p:cNvGrpSpPr/>
            <p:nvPr/>
          </p:nvGrpSpPr>
          <p:grpSpPr>
            <a:xfrm rot="10800000">
              <a:off x="7456100" y="4285024"/>
              <a:ext cx="612475" cy="464223"/>
              <a:chOff x="4123427" y="2668375"/>
              <a:chExt cx="612475" cy="464223"/>
            </a:xfrm>
          </p:grpSpPr>
          <p:sp>
            <p:nvSpPr>
              <p:cNvPr id="52" name="Left Brace 51">
                <a:extLst>
                  <a:ext uri="{FF2B5EF4-FFF2-40B4-BE49-F238E27FC236}">
                    <a16:creationId xmlns:a16="http://schemas.microsoft.com/office/drawing/2014/main" id="{DAD4C5FA-6D5E-4471-9C06-C90D8E03E3B4}"/>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TextBox 52">
                <a:extLst>
                  <a:ext uri="{FF2B5EF4-FFF2-40B4-BE49-F238E27FC236}">
                    <a16:creationId xmlns:a16="http://schemas.microsoft.com/office/drawing/2014/main" id="{9D49D4E0-B6C6-40DC-B04B-518708941442}"/>
                  </a:ext>
                </a:extLst>
              </p:cNvPr>
              <p:cNvSpPr txBox="1"/>
              <p:nvPr/>
            </p:nvSpPr>
            <p:spPr>
              <a:xfrm rot="10800000">
                <a:off x="4276310" y="2668375"/>
                <a:ext cx="300082" cy="369332"/>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s</a:t>
                </a:r>
                <a:endParaRPr lang="fr-FR" dirty="0"/>
              </a:p>
            </p:txBody>
          </p:sp>
        </p:grpSp>
        <p:grpSp>
          <p:nvGrpSpPr>
            <p:cNvPr id="54" name="Group 53">
              <a:extLst>
                <a:ext uri="{FF2B5EF4-FFF2-40B4-BE49-F238E27FC236}">
                  <a16:creationId xmlns:a16="http://schemas.microsoft.com/office/drawing/2014/main" id="{67851DFE-AFA3-41BA-A91D-98FD59E830B0}"/>
                </a:ext>
              </a:extLst>
            </p:cNvPr>
            <p:cNvGrpSpPr/>
            <p:nvPr/>
          </p:nvGrpSpPr>
          <p:grpSpPr>
            <a:xfrm rot="10800000">
              <a:off x="9307904" y="4285024"/>
              <a:ext cx="612475" cy="464223"/>
              <a:chOff x="4123427" y="2668375"/>
              <a:chExt cx="612475" cy="464223"/>
            </a:xfrm>
          </p:grpSpPr>
          <p:sp>
            <p:nvSpPr>
              <p:cNvPr id="55" name="Left Brace 54">
                <a:extLst>
                  <a:ext uri="{FF2B5EF4-FFF2-40B4-BE49-F238E27FC236}">
                    <a16:creationId xmlns:a16="http://schemas.microsoft.com/office/drawing/2014/main" id="{5011FAC3-F33C-43C2-A127-7871A3635142}"/>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TextBox 55">
                <a:extLst>
                  <a:ext uri="{FF2B5EF4-FFF2-40B4-BE49-F238E27FC236}">
                    <a16:creationId xmlns:a16="http://schemas.microsoft.com/office/drawing/2014/main" id="{142566E6-5075-428F-B88F-8EB28F473607}"/>
                  </a:ext>
                </a:extLst>
              </p:cNvPr>
              <p:cNvSpPr txBox="1"/>
              <p:nvPr/>
            </p:nvSpPr>
            <p:spPr>
              <a:xfrm rot="10800000">
                <a:off x="4268690" y="2668375"/>
                <a:ext cx="300082" cy="369332"/>
              </a:xfrm>
              <a:prstGeom prst="rect">
                <a:avLst/>
              </a:prstGeom>
              <a:noFill/>
            </p:spPr>
            <p:txBody>
              <a:bodyPr wrap="none" rtlCol="0">
                <a:spAutoFit/>
              </a:bodyPr>
              <a:lstStyle/>
              <a:p>
                <a:r>
                  <a:rPr lang="es-CL" dirty="0">
                    <a:latin typeface="Arial" panose="020B0604020202020204" pitchFamily="34" charset="0"/>
                    <a:cs typeface="Arial" panose="020B0604020202020204" pitchFamily="34" charset="0"/>
                  </a:rPr>
                  <a:t>s</a:t>
                </a:r>
                <a:endParaRPr lang="fr-FR" dirty="0"/>
              </a:p>
            </p:txBody>
          </p:sp>
        </p:grpSp>
        <p:grpSp>
          <p:nvGrpSpPr>
            <p:cNvPr id="57" name="Group 56">
              <a:extLst>
                <a:ext uri="{FF2B5EF4-FFF2-40B4-BE49-F238E27FC236}">
                  <a16:creationId xmlns:a16="http://schemas.microsoft.com/office/drawing/2014/main" id="{FDD07ADC-C438-4215-88BB-A915FB5BE224}"/>
                </a:ext>
              </a:extLst>
            </p:cNvPr>
            <p:cNvGrpSpPr/>
            <p:nvPr/>
          </p:nvGrpSpPr>
          <p:grpSpPr>
            <a:xfrm rot="10800000">
              <a:off x="2271623" y="4332470"/>
              <a:ext cx="612475" cy="464223"/>
              <a:chOff x="4123427" y="2668375"/>
              <a:chExt cx="612475" cy="464223"/>
            </a:xfrm>
          </p:grpSpPr>
          <p:sp>
            <p:nvSpPr>
              <p:cNvPr id="58" name="Left Brace 57">
                <a:extLst>
                  <a:ext uri="{FF2B5EF4-FFF2-40B4-BE49-F238E27FC236}">
                    <a16:creationId xmlns:a16="http://schemas.microsoft.com/office/drawing/2014/main" id="{B422EEA5-E744-46C6-BB8D-32039D31AA5C}"/>
                  </a:ext>
                </a:extLst>
              </p:cNvPr>
              <p:cNvSpPr/>
              <p:nvPr/>
            </p:nvSpPr>
            <p:spPr>
              <a:xfrm rot="5400000">
                <a:off x="4382219" y="2778915"/>
                <a:ext cx="94891" cy="61247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TextBox 58">
                <a:extLst>
                  <a:ext uri="{FF2B5EF4-FFF2-40B4-BE49-F238E27FC236}">
                    <a16:creationId xmlns:a16="http://schemas.microsoft.com/office/drawing/2014/main" id="{0CC91346-D51B-4245-BD25-FBE6FF42FB76}"/>
                  </a:ext>
                </a:extLst>
              </p:cNvPr>
              <p:cNvSpPr txBox="1"/>
              <p:nvPr/>
            </p:nvSpPr>
            <p:spPr>
              <a:xfrm rot="10800000">
                <a:off x="4292448" y="2668375"/>
                <a:ext cx="287258" cy="369332"/>
              </a:xfrm>
              <a:prstGeom prst="rect">
                <a:avLst/>
              </a:prstGeom>
              <a:noFill/>
            </p:spPr>
            <p:txBody>
              <a:bodyPr wrap="none" rtlCol="0">
                <a:spAutoFit/>
              </a:bodyPr>
              <a:lstStyle/>
              <a:p>
                <a:r>
                  <a:rPr lang="es-CL" dirty="0">
                    <a:cs typeface="Arial" panose="020B0604020202020204" pitchFamily="34" charset="0"/>
                  </a:rPr>
                  <a:t>s</a:t>
                </a:r>
                <a:endParaRPr lang="fr-FR" dirty="0"/>
              </a:p>
            </p:txBody>
          </p:sp>
        </p:grpSp>
      </p:grpSp>
      <p:grpSp>
        <p:nvGrpSpPr>
          <p:cNvPr id="72" name="Group 71">
            <a:extLst>
              <a:ext uri="{FF2B5EF4-FFF2-40B4-BE49-F238E27FC236}">
                <a16:creationId xmlns:a16="http://schemas.microsoft.com/office/drawing/2014/main" id="{1CC6F65F-D59B-4D52-83FC-9677C218422E}"/>
              </a:ext>
            </a:extLst>
          </p:cNvPr>
          <p:cNvGrpSpPr/>
          <p:nvPr/>
        </p:nvGrpSpPr>
        <p:grpSpPr>
          <a:xfrm>
            <a:off x="1076427" y="4166559"/>
            <a:ext cx="10138710" cy="1128897"/>
            <a:chOff x="1076427" y="4166559"/>
            <a:chExt cx="10138710" cy="1128897"/>
          </a:xfrm>
        </p:grpSpPr>
        <p:grpSp>
          <p:nvGrpSpPr>
            <p:cNvPr id="65" name="Group 64">
              <a:extLst>
                <a:ext uri="{FF2B5EF4-FFF2-40B4-BE49-F238E27FC236}">
                  <a16:creationId xmlns:a16="http://schemas.microsoft.com/office/drawing/2014/main" id="{1DDBDD11-1B5E-4B73-A1FE-FABC0E620E88}"/>
                </a:ext>
              </a:extLst>
            </p:cNvPr>
            <p:cNvGrpSpPr/>
            <p:nvPr/>
          </p:nvGrpSpPr>
          <p:grpSpPr>
            <a:xfrm>
              <a:off x="1076427" y="4166559"/>
              <a:ext cx="1135247" cy="1128897"/>
              <a:chOff x="1076427" y="4166559"/>
              <a:chExt cx="1135247" cy="1128897"/>
            </a:xfrm>
          </p:grpSpPr>
          <p:cxnSp>
            <p:nvCxnSpPr>
              <p:cNvPr id="62" name="Straight Arrow Connector 61">
                <a:extLst>
                  <a:ext uri="{FF2B5EF4-FFF2-40B4-BE49-F238E27FC236}">
                    <a16:creationId xmlns:a16="http://schemas.microsoft.com/office/drawing/2014/main" id="{CA1D7955-3558-456A-BF37-00663E067A02}"/>
                  </a:ext>
                </a:extLst>
              </p:cNvPr>
              <p:cNvCxnSpPr>
                <a:cxnSpLocks/>
                <a:stCxn id="4" idx="2"/>
                <a:endCxn id="63" idx="0"/>
              </p:cNvCxnSpPr>
              <p:nvPr/>
            </p:nvCxnSpPr>
            <p:spPr>
              <a:xfrm flipH="1">
                <a:off x="1644051" y="4166559"/>
                <a:ext cx="1" cy="821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AA9ECBA-4A50-4789-A64F-C331905D5B5D}"/>
                  </a:ext>
                </a:extLst>
              </p:cNvPr>
              <p:cNvSpPr txBox="1"/>
              <p:nvPr/>
            </p:nvSpPr>
            <p:spPr>
              <a:xfrm>
                <a:off x="1076427" y="4987679"/>
                <a:ext cx="1135247" cy="307777"/>
              </a:xfrm>
              <a:prstGeom prst="rect">
                <a:avLst/>
              </a:prstGeom>
              <a:noFill/>
            </p:spPr>
            <p:txBody>
              <a:bodyPr wrap="none" rtlCol="0">
                <a:spAutoFit/>
              </a:bodyPr>
              <a:lstStyle/>
              <a:p>
                <a:r>
                  <a:rPr lang="es-CL" sz="1400" dirty="0" err="1"/>
                  <a:t>speech</a:t>
                </a:r>
                <a:r>
                  <a:rPr lang="es-CL" sz="1400" dirty="0"/>
                  <a:t> </a:t>
                </a:r>
                <a:r>
                  <a:rPr lang="es-CL" sz="1400" dirty="0" err="1"/>
                  <a:t>rate</a:t>
                </a:r>
                <a:endParaRPr lang="fr-FR" sz="1400" dirty="0"/>
              </a:p>
            </p:txBody>
          </p:sp>
        </p:grpSp>
        <p:grpSp>
          <p:nvGrpSpPr>
            <p:cNvPr id="66" name="Group 65">
              <a:extLst>
                <a:ext uri="{FF2B5EF4-FFF2-40B4-BE49-F238E27FC236}">
                  <a16:creationId xmlns:a16="http://schemas.microsoft.com/office/drawing/2014/main" id="{BA4BE97E-C8C2-4266-8AD9-680A50D30EF6}"/>
                </a:ext>
              </a:extLst>
            </p:cNvPr>
            <p:cNvGrpSpPr/>
            <p:nvPr/>
          </p:nvGrpSpPr>
          <p:grpSpPr>
            <a:xfrm>
              <a:off x="5533834" y="4166559"/>
              <a:ext cx="1135247" cy="1128897"/>
              <a:chOff x="1076427" y="4166559"/>
              <a:chExt cx="1135247" cy="1128897"/>
            </a:xfrm>
          </p:grpSpPr>
          <p:cxnSp>
            <p:nvCxnSpPr>
              <p:cNvPr id="67" name="Straight Arrow Connector 66">
                <a:extLst>
                  <a:ext uri="{FF2B5EF4-FFF2-40B4-BE49-F238E27FC236}">
                    <a16:creationId xmlns:a16="http://schemas.microsoft.com/office/drawing/2014/main" id="{ACF75394-6E2C-49FF-8522-6E2D1D04627E}"/>
                  </a:ext>
                </a:extLst>
              </p:cNvPr>
              <p:cNvCxnSpPr>
                <a:cxnSpLocks/>
                <a:endCxn id="68" idx="0"/>
              </p:cNvCxnSpPr>
              <p:nvPr/>
            </p:nvCxnSpPr>
            <p:spPr>
              <a:xfrm flipH="1">
                <a:off x="1644051" y="4166559"/>
                <a:ext cx="1" cy="821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A1F9C1F-AC08-4702-AB06-A45CC3BC4619}"/>
                  </a:ext>
                </a:extLst>
              </p:cNvPr>
              <p:cNvSpPr txBox="1"/>
              <p:nvPr/>
            </p:nvSpPr>
            <p:spPr>
              <a:xfrm>
                <a:off x="1076427" y="4987679"/>
                <a:ext cx="1135247" cy="307777"/>
              </a:xfrm>
              <a:prstGeom prst="rect">
                <a:avLst/>
              </a:prstGeom>
              <a:noFill/>
            </p:spPr>
            <p:txBody>
              <a:bodyPr wrap="none" rtlCol="0">
                <a:spAutoFit/>
              </a:bodyPr>
              <a:lstStyle/>
              <a:p>
                <a:r>
                  <a:rPr lang="es-CL" sz="1400" dirty="0" err="1"/>
                  <a:t>speech</a:t>
                </a:r>
                <a:r>
                  <a:rPr lang="es-CL" sz="1400" dirty="0"/>
                  <a:t> </a:t>
                </a:r>
                <a:r>
                  <a:rPr lang="es-CL" sz="1400" dirty="0" err="1"/>
                  <a:t>rate</a:t>
                </a:r>
                <a:endParaRPr lang="fr-FR" sz="1400" dirty="0"/>
              </a:p>
            </p:txBody>
          </p:sp>
        </p:grpSp>
        <p:grpSp>
          <p:nvGrpSpPr>
            <p:cNvPr id="69" name="Group 68">
              <a:extLst>
                <a:ext uri="{FF2B5EF4-FFF2-40B4-BE49-F238E27FC236}">
                  <a16:creationId xmlns:a16="http://schemas.microsoft.com/office/drawing/2014/main" id="{236C5C57-E98B-46A9-A3AC-1BE446297871}"/>
                </a:ext>
              </a:extLst>
            </p:cNvPr>
            <p:cNvGrpSpPr/>
            <p:nvPr/>
          </p:nvGrpSpPr>
          <p:grpSpPr>
            <a:xfrm>
              <a:off x="10079890" y="4166559"/>
              <a:ext cx="1135247" cy="1128897"/>
              <a:chOff x="1076427" y="4166559"/>
              <a:chExt cx="1135247" cy="1128897"/>
            </a:xfrm>
          </p:grpSpPr>
          <p:cxnSp>
            <p:nvCxnSpPr>
              <p:cNvPr id="70" name="Straight Arrow Connector 69">
                <a:extLst>
                  <a:ext uri="{FF2B5EF4-FFF2-40B4-BE49-F238E27FC236}">
                    <a16:creationId xmlns:a16="http://schemas.microsoft.com/office/drawing/2014/main" id="{CB2927D0-E183-4635-B1DF-CF0C13E355D8}"/>
                  </a:ext>
                </a:extLst>
              </p:cNvPr>
              <p:cNvCxnSpPr>
                <a:cxnSpLocks/>
                <a:endCxn id="71" idx="0"/>
              </p:cNvCxnSpPr>
              <p:nvPr/>
            </p:nvCxnSpPr>
            <p:spPr>
              <a:xfrm flipH="1">
                <a:off x="1644051" y="4166559"/>
                <a:ext cx="1" cy="821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9EAED3-D2CB-4E20-BCC4-8676DFED0DCB}"/>
                  </a:ext>
                </a:extLst>
              </p:cNvPr>
              <p:cNvSpPr txBox="1"/>
              <p:nvPr/>
            </p:nvSpPr>
            <p:spPr>
              <a:xfrm>
                <a:off x="1076427" y="4987679"/>
                <a:ext cx="1135247" cy="307777"/>
              </a:xfrm>
              <a:prstGeom prst="rect">
                <a:avLst/>
              </a:prstGeom>
              <a:noFill/>
            </p:spPr>
            <p:txBody>
              <a:bodyPr wrap="none" rtlCol="0">
                <a:spAutoFit/>
              </a:bodyPr>
              <a:lstStyle/>
              <a:p>
                <a:r>
                  <a:rPr lang="es-CL" sz="1400" dirty="0" err="1"/>
                  <a:t>speech</a:t>
                </a:r>
                <a:r>
                  <a:rPr lang="es-CL" sz="1400" dirty="0"/>
                  <a:t> </a:t>
                </a:r>
                <a:r>
                  <a:rPr lang="es-CL" sz="1400" dirty="0" err="1"/>
                  <a:t>rate</a:t>
                </a:r>
                <a:endParaRPr lang="fr-FR" sz="1400" dirty="0"/>
              </a:p>
            </p:txBody>
          </p:sp>
        </p:grpSp>
      </p:grpSp>
      <p:grpSp>
        <p:nvGrpSpPr>
          <p:cNvPr id="116" name="Group 115">
            <a:extLst>
              <a:ext uri="{FF2B5EF4-FFF2-40B4-BE49-F238E27FC236}">
                <a16:creationId xmlns:a16="http://schemas.microsoft.com/office/drawing/2014/main" id="{48DC708F-3D4F-41DA-B849-6706DA67DF6B}"/>
              </a:ext>
            </a:extLst>
          </p:cNvPr>
          <p:cNvGrpSpPr/>
          <p:nvPr/>
        </p:nvGrpSpPr>
        <p:grpSpPr>
          <a:xfrm>
            <a:off x="2796206" y="1688109"/>
            <a:ext cx="6651538" cy="1555420"/>
            <a:chOff x="2796206" y="1688109"/>
            <a:chExt cx="6651538" cy="1555420"/>
          </a:xfrm>
        </p:grpSpPr>
        <p:grpSp>
          <p:nvGrpSpPr>
            <p:cNvPr id="95" name="Group 94">
              <a:extLst>
                <a:ext uri="{FF2B5EF4-FFF2-40B4-BE49-F238E27FC236}">
                  <a16:creationId xmlns:a16="http://schemas.microsoft.com/office/drawing/2014/main" id="{0E0594BA-1159-44CC-9639-2F6D5DC3CFE0}"/>
                </a:ext>
              </a:extLst>
            </p:cNvPr>
            <p:cNvGrpSpPr/>
            <p:nvPr/>
          </p:nvGrpSpPr>
          <p:grpSpPr>
            <a:xfrm>
              <a:off x="2796206" y="1702248"/>
              <a:ext cx="1409360" cy="1541281"/>
              <a:chOff x="2796206" y="1702248"/>
              <a:chExt cx="1409360" cy="1541281"/>
            </a:xfrm>
          </p:grpSpPr>
          <p:grpSp>
            <p:nvGrpSpPr>
              <p:cNvPr id="92" name="Group 91">
                <a:extLst>
                  <a:ext uri="{FF2B5EF4-FFF2-40B4-BE49-F238E27FC236}">
                    <a16:creationId xmlns:a16="http://schemas.microsoft.com/office/drawing/2014/main" id="{AE18AB1F-A670-4FEF-BF88-6EFCD3CEDC24}"/>
                  </a:ext>
                </a:extLst>
              </p:cNvPr>
              <p:cNvGrpSpPr/>
              <p:nvPr/>
            </p:nvGrpSpPr>
            <p:grpSpPr>
              <a:xfrm>
                <a:off x="2796206" y="1702248"/>
                <a:ext cx="1409360" cy="851699"/>
                <a:chOff x="2904628" y="1793609"/>
                <a:chExt cx="1409360" cy="851699"/>
              </a:xfrm>
            </p:grpSpPr>
            <p:grpSp>
              <p:nvGrpSpPr>
                <p:cNvPr id="89" name="Group 88">
                  <a:extLst>
                    <a:ext uri="{FF2B5EF4-FFF2-40B4-BE49-F238E27FC236}">
                      <a16:creationId xmlns:a16="http://schemas.microsoft.com/office/drawing/2014/main" id="{2FA18851-1824-4E93-9286-0A6F34B6A9ED}"/>
                    </a:ext>
                  </a:extLst>
                </p:cNvPr>
                <p:cNvGrpSpPr/>
                <p:nvPr/>
              </p:nvGrpSpPr>
              <p:grpSpPr>
                <a:xfrm>
                  <a:off x="3047772" y="2091776"/>
                  <a:ext cx="935832" cy="553532"/>
                  <a:chOff x="3109912" y="1999370"/>
                  <a:chExt cx="935832" cy="553532"/>
                </a:xfrm>
              </p:grpSpPr>
              <p:cxnSp>
                <p:nvCxnSpPr>
                  <p:cNvPr id="77" name="Straight Connector 76">
                    <a:extLst>
                      <a:ext uri="{FF2B5EF4-FFF2-40B4-BE49-F238E27FC236}">
                        <a16:creationId xmlns:a16="http://schemas.microsoft.com/office/drawing/2014/main" id="{1D89F334-4DC3-48A0-8406-C3C4823F02A8}"/>
                      </a:ext>
                    </a:extLst>
                  </p:cNvPr>
                  <p:cNvCxnSpPr>
                    <a:cxnSpLocks/>
                    <a:stCxn id="83" idx="6"/>
                    <a:endCxn id="78" idx="2"/>
                  </p:cNvCxnSpPr>
                  <p:nvPr/>
                </p:nvCxnSpPr>
                <p:spPr>
                  <a:xfrm flipV="1">
                    <a:off x="3202781" y="2381315"/>
                    <a:ext cx="416719" cy="125721"/>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E6C883B-66AF-4AE5-B5F3-AE718DA1F3D3}"/>
                      </a:ext>
                    </a:extLst>
                  </p:cNvPr>
                  <p:cNvSpPr/>
                  <p:nvPr/>
                </p:nvSpPr>
                <p:spPr>
                  <a:xfrm>
                    <a:off x="3619500" y="2335449"/>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0" name="Straight Connector 79">
                    <a:extLst>
                      <a:ext uri="{FF2B5EF4-FFF2-40B4-BE49-F238E27FC236}">
                        <a16:creationId xmlns:a16="http://schemas.microsoft.com/office/drawing/2014/main" id="{01FF4B2B-1971-48B3-820D-3B8BC993292A}"/>
                      </a:ext>
                    </a:extLst>
                  </p:cNvPr>
                  <p:cNvCxnSpPr>
                    <a:cxnSpLocks/>
                    <a:stCxn id="78" idx="7"/>
                    <a:endCxn id="87" idx="3"/>
                  </p:cNvCxnSpPr>
                  <p:nvPr/>
                </p:nvCxnSpPr>
                <p:spPr>
                  <a:xfrm flipV="1">
                    <a:off x="3698769" y="2077668"/>
                    <a:ext cx="267706" cy="271215"/>
                  </a:xfrm>
                  <a:prstGeom prst="line">
                    <a:avLst/>
                  </a:prstGeom>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D5678617-D5AC-482A-A4B3-F5FC113A7688}"/>
                      </a:ext>
                    </a:extLst>
                  </p:cNvPr>
                  <p:cNvSpPr/>
                  <p:nvPr/>
                </p:nvSpPr>
                <p:spPr>
                  <a:xfrm>
                    <a:off x="3109912" y="24611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Oval 86">
                    <a:extLst>
                      <a:ext uri="{FF2B5EF4-FFF2-40B4-BE49-F238E27FC236}">
                        <a16:creationId xmlns:a16="http://schemas.microsoft.com/office/drawing/2014/main" id="{27E9ABF5-8968-47A6-A3BB-49B8E8070776}"/>
                      </a:ext>
                    </a:extLst>
                  </p:cNvPr>
                  <p:cNvSpPr/>
                  <p:nvPr/>
                </p:nvSpPr>
                <p:spPr>
                  <a:xfrm>
                    <a:off x="3952875" y="19993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1" name="TextBox 90">
                  <a:extLst>
                    <a:ext uri="{FF2B5EF4-FFF2-40B4-BE49-F238E27FC236}">
                      <a16:creationId xmlns:a16="http://schemas.microsoft.com/office/drawing/2014/main" id="{88EEC611-D8CB-4362-9893-CFC663844AE1}"/>
                    </a:ext>
                  </a:extLst>
                </p:cNvPr>
                <p:cNvSpPr txBox="1"/>
                <p:nvPr/>
              </p:nvSpPr>
              <p:spPr>
                <a:xfrm>
                  <a:off x="2904628" y="1793609"/>
                  <a:ext cx="1409360" cy="338554"/>
                </a:xfrm>
                <a:prstGeom prst="rect">
                  <a:avLst/>
                </a:prstGeom>
                <a:noFill/>
              </p:spPr>
              <p:txBody>
                <a:bodyPr wrap="none" rtlCol="0">
                  <a:spAutoFit/>
                </a:bodyPr>
                <a:lstStyle/>
                <a:p>
                  <a:r>
                    <a:rPr lang="es-CL" sz="1600" dirty="0"/>
                    <a:t>Final </a:t>
                  </a:r>
                  <a:r>
                    <a:rPr lang="es-CL" sz="1600" dirty="0" err="1"/>
                    <a:t>contour</a:t>
                  </a:r>
                  <a:endParaRPr lang="fr-FR" sz="1600" dirty="0"/>
                </a:p>
              </p:txBody>
            </p:sp>
          </p:grpSp>
          <p:cxnSp>
            <p:nvCxnSpPr>
              <p:cNvPr id="94" name="Straight Arrow Connector 93">
                <a:extLst>
                  <a:ext uri="{FF2B5EF4-FFF2-40B4-BE49-F238E27FC236}">
                    <a16:creationId xmlns:a16="http://schemas.microsoft.com/office/drawing/2014/main" id="{1426C4C4-F578-4E0C-95C6-298ECDB012A8}"/>
                  </a:ext>
                </a:extLst>
              </p:cNvPr>
              <p:cNvCxnSpPr>
                <a:stCxn id="7" idx="0"/>
              </p:cNvCxnSpPr>
              <p:nvPr/>
            </p:nvCxnSpPr>
            <p:spPr>
              <a:xfrm flipH="1" flipV="1">
                <a:off x="3500886" y="2664881"/>
                <a:ext cx="1" cy="578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9E525697-062B-475A-AC86-E50D8EF94517}"/>
                </a:ext>
              </a:extLst>
            </p:cNvPr>
            <p:cNvGrpSpPr/>
            <p:nvPr/>
          </p:nvGrpSpPr>
          <p:grpSpPr>
            <a:xfrm>
              <a:off x="5391320" y="1691046"/>
              <a:ext cx="1409360" cy="1541281"/>
              <a:chOff x="2796206" y="1702248"/>
              <a:chExt cx="1409360" cy="1541281"/>
            </a:xfrm>
          </p:grpSpPr>
          <p:grpSp>
            <p:nvGrpSpPr>
              <p:cNvPr id="97" name="Group 96">
                <a:extLst>
                  <a:ext uri="{FF2B5EF4-FFF2-40B4-BE49-F238E27FC236}">
                    <a16:creationId xmlns:a16="http://schemas.microsoft.com/office/drawing/2014/main" id="{BEC13A76-18FB-4200-BC3D-4BFB85D62C02}"/>
                  </a:ext>
                </a:extLst>
              </p:cNvPr>
              <p:cNvGrpSpPr/>
              <p:nvPr/>
            </p:nvGrpSpPr>
            <p:grpSpPr>
              <a:xfrm>
                <a:off x="2796206" y="1702248"/>
                <a:ext cx="1409360" cy="851699"/>
                <a:chOff x="2904628" y="1793609"/>
                <a:chExt cx="1409360" cy="851699"/>
              </a:xfrm>
            </p:grpSpPr>
            <p:grpSp>
              <p:nvGrpSpPr>
                <p:cNvPr id="99" name="Group 98">
                  <a:extLst>
                    <a:ext uri="{FF2B5EF4-FFF2-40B4-BE49-F238E27FC236}">
                      <a16:creationId xmlns:a16="http://schemas.microsoft.com/office/drawing/2014/main" id="{3A0886CE-C53D-4202-853A-C6CDA5005C11}"/>
                    </a:ext>
                  </a:extLst>
                </p:cNvPr>
                <p:cNvGrpSpPr/>
                <p:nvPr/>
              </p:nvGrpSpPr>
              <p:grpSpPr>
                <a:xfrm>
                  <a:off x="3047772" y="2091776"/>
                  <a:ext cx="935832" cy="553532"/>
                  <a:chOff x="3109912" y="1999370"/>
                  <a:chExt cx="935832" cy="553532"/>
                </a:xfrm>
              </p:grpSpPr>
              <p:cxnSp>
                <p:nvCxnSpPr>
                  <p:cNvPr id="101" name="Straight Connector 100">
                    <a:extLst>
                      <a:ext uri="{FF2B5EF4-FFF2-40B4-BE49-F238E27FC236}">
                        <a16:creationId xmlns:a16="http://schemas.microsoft.com/office/drawing/2014/main" id="{9DDD34EF-7393-4023-8461-3C72C7F15AA4}"/>
                      </a:ext>
                    </a:extLst>
                  </p:cNvPr>
                  <p:cNvCxnSpPr>
                    <a:cxnSpLocks/>
                    <a:stCxn id="104" idx="6"/>
                    <a:endCxn id="102" idx="2"/>
                  </p:cNvCxnSpPr>
                  <p:nvPr/>
                </p:nvCxnSpPr>
                <p:spPr>
                  <a:xfrm flipV="1">
                    <a:off x="3202781" y="2381315"/>
                    <a:ext cx="416719" cy="125721"/>
                  </a:xfrm>
                  <a:prstGeom prst="line">
                    <a:avLst/>
                  </a:prstGeom>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5451C0A5-5CF7-4D0E-9370-1AD80C80AE5D}"/>
                      </a:ext>
                    </a:extLst>
                  </p:cNvPr>
                  <p:cNvSpPr/>
                  <p:nvPr/>
                </p:nvSpPr>
                <p:spPr>
                  <a:xfrm>
                    <a:off x="3619500" y="2335449"/>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 name="Straight Connector 102">
                    <a:extLst>
                      <a:ext uri="{FF2B5EF4-FFF2-40B4-BE49-F238E27FC236}">
                        <a16:creationId xmlns:a16="http://schemas.microsoft.com/office/drawing/2014/main" id="{ABB2F419-0B9A-4D5D-AFEE-7A472F68031C}"/>
                      </a:ext>
                    </a:extLst>
                  </p:cNvPr>
                  <p:cNvCxnSpPr>
                    <a:cxnSpLocks/>
                    <a:stCxn id="102" idx="7"/>
                    <a:endCxn id="105" idx="3"/>
                  </p:cNvCxnSpPr>
                  <p:nvPr/>
                </p:nvCxnSpPr>
                <p:spPr>
                  <a:xfrm flipV="1">
                    <a:off x="3698769" y="2077668"/>
                    <a:ext cx="267706" cy="27121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DACEEBCB-C542-47DC-AC36-9F3DEB082FFA}"/>
                      </a:ext>
                    </a:extLst>
                  </p:cNvPr>
                  <p:cNvSpPr/>
                  <p:nvPr/>
                </p:nvSpPr>
                <p:spPr>
                  <a:xfrm>
                    <a:off x="3109912" y="24611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Oval 104">
                    <a:extLst>
                      <a:ext uri="{FF2B5EF4-FFF2-40B4-BE49-F238E27FC236}">
                        <a16:creationId xmlns:a16="http://schemas.microsoft.com/office/drawing/2014/main" id="{152DEE35-B3C8-437E-A4E6-121B092FEA7D}"/>
                      </a:ext>
                    </a:extLst>
                  </p:cNvPr>
                  <p:cNvSpPr/>
                  <p:nvPr/>
                </p:nvSpPr>
                <p:spPr>
                  <a:xfrm>
                    <a:off x="3952875" y="19993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0" name="TextBox 99">
                  <a:extLst>
                    <a:ext uri="{FF2B5EF4-FFF2-40B4-BE49-F238E27FC236}">
                      <a16:creationId xmlns:a16="http://schemas.microsoft.com/office/drawing/2014/main" id="{575174EA-8F00-4FEB-B5CB-8F4BBB7FED77}"/>
                    </a:ext>
                  </a:extLst>
                </p:cNvPr>
                <p:cNvSpPr txBox="1"/>
                <p:nvPr/>
              </p:nvSpPr>
              <p:spPr>
                <a:xfrm>
                  <a:off x="2904628" y="1793609"/>
                  <a:ext cx="1409360" cy="338554"/>
                </a:xfrm>
                <a:prstGeom prst="rect">
                  <a:avLst/>
                </a:prstGeom>
                <a:noFill/>
              </p:spPr>
              <p:txBody>
                <a:bodyPr wrap="none" rtlCol="0">
                  <a:spAutoFit/>
                </a:bodyPr>
                <a:lstStyle/>
                <a:p>
                  <a:r>
                    <a:rPr lang="es-CL" sz="1600" dirty="0"/>
                    <a:t>Final </a:t>
                  </a:r>
                  <a:r>
                    <a:rPr lang="es-CL" sz="1600" dirty="0" err="1"/>
                    <a:t>contour</a:t>
                  </a:r>
                  <a:endParaRPr lang="fr-FR" sz="1600" dirty="0"/>
                </a:p>
              </p:txBody>
            </p:sp>
          </p:grpSp>
          <p:cxnSp>
            <p:nvCxnSpPr>
              <p:cNvPr id="98" name="Straight Arrow Connector 97">
                <a:extLst>
                  <a:ext uri="{FF2B5EF4-FFF2-40B4-BE49-F238E27FC236}">
                    <a16:creationId xmlns:a16="http://schemas.microsoft.com/office/drawing/2014/main" id="{E5A5A44F-C4B1-4BCB-9867-C542E4E4FD69}"/>
                  </a:ext>
                </a:extLst>
              </p:cNvPr>
              <p:cNvCxnSpPr/>
              <p:nvPr/>
            </p:nvCxnSpPr>
            <p:spPr>
              <a:xfrm flipH="1" flipV="1">
                <a:off x="3500886" y="2664881"/>
                <a:ext cx="1" cy="578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17886FD6-D2FD-49B2-AB08-B8C7218C4CF2}"/>
                </a:ext>
              </a:extLst>
            </p:cNvPr>
            <p:cNvGrpSpPr/>
            <p:nvPr/>
          </p:nvGrpSpPr>
          <p:grpSpPr>
            <a:xfrm>
              <a:off x="8038384" y="1688109"/>
              <a:ext cx="1409360" cy="1541281"/>
              <a:chOff x="2796206" y="1702248"/>
              <a:chExt cx="1409360" cy="1541281"/>
            </a:xfrm>
          </p:grpSpPr>
          <p:grpSp>
            <p:nvGrpSpPr>
              <p:cNvPr id="107" name="Group 106">
                <a:extLst>
                  <a:ext uri="{FF2B5EF4-FFF2-40B4-BE49-F238E27FC236}">
                    <a16:creationId xmlns:a16="http://schemas.microsoft.com/office/drawing/2014/main" id="{DDF4C349-5C97-430D-B707-85425DD4B3AB}"/>
                  </a:ext>
                </a:extLst>
              </p:cNvPr>
              <p:cNvGrpSpPr/>
              <p:nvPr/>
            </p:nvGrpSpPr>
            <p:grpSpPr>
              <a:xfrm>
                <a:off x="2796206" y="1702248"/>
                <a:ext cx="1409360" cy="851699"/>
                <a:chOff x="2904628" y="1793609"/>
                <a:chExt cx="1409360" cy="851699"/>
              </a:xfrm>
            </p:grpSpPr>
            <p:grpSp>
              <p:nvGrpSpPr>
                <p:cNvPr id="109" name="Group 108">
                  <a:extLst>
                    <a:ext uri="{FF2B5EF4-FFF2-40B4-BE49-F238E27FC236}">
                      <a16:creationId xmlns:a16="http://schemas.microsoft.com/office/drawing/2014/main" id="{8215BA5D-FAB7-4F13-AEAC-A9048A6B1DB0}"/>
                    </a:ext>
                  </a:extLst>
                </p:cNvPr>
                <p:cNvGrpSpPr/>
                <p:nvPr/>
              </p:nvGrpSpPr>
              <p:grpSpPr>
                <a:xfrm>
                  <a:off x="3047772" y="2091776"/>
                  <a:ext cx="935832" cy="553532"/>
                  <a:chOff x="3109912" y="1999370"/>
                  <a:chExt cx="935832" cy="553532"/>
                </a:xfrm>
              </p:grpSpPr>
              <p:cxnSp>
                <p:nvCxnSpPr>
                  <p:cNvPr id="111" name="Straight Connector 110">
                    <a:extLst>
                      <a:ext uri="{FF2B5EF4-FFF2-40B4-BE49-F238E27FC236}">
                        <a16:creationId xmlns:a16="http://schemas.microsoft.com/office/drawing/2014/main" id="{72B8D102-9BEE-4AE4-925E-62E0FA72581F}"/>
                      </a:ext>
                    </a:extLst>
                  </p:cNvPr>
                  <p:cNvCxnSpPr>
                    <a:cxnSpLocks/>
                    <a:stCxn id="114" idx="6"/>
                    <a:endCxn id="112" idx="2"/>
                  </p:cNvCxnSpPr>
                  <p:nvPr/>
                </p:nvCxnSpPr>
                <p:spPr>
                  <a:xfrm flipV="1">
                    <a:off x="3202781" y="2381315"/>
                    <a:ext cx="416719" cy="125721"/>
                  </a:xfrm>
                  <a:prstGeom prst="line">
                    <a:avLst/>
                  </a:prstGeom>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9086DC2D-6B40-45CE-8F53-F3C87957D86C}"/>
                      </a:ext>
                    </a:extLst>
                  </p:cNvPr>
                  <p:cNvSpPr/>
                  <p:nvPr/>
                </p:nvSpPr>
                <p:spPr>
                  <a:xfrm>
                    <a:off x="3619500" y="2335449"/>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3" name="Straight Connector 112">
                    <a:extLst>
                      <a:ext uri="{FF2B5EF4-FFF2-40B4-BE49-F238E27FC236}">
                        <a16:creationId xmlns:a16="http://schemas.microsoft.com/office/drawing/2014/main" id="{A6CE71C9-5E20-449D-B0D3-4A44B7C9A3D2}"/>
                      </a:ext>
                    </a:extLst>
                  </p:cNvPr>
                  <p:cNvCxnSpPr>
                    <a:cxnSpLocks/>
                    <a:stCxn id="112" idx="7"/>
                    <a:endCxn id="115" idx="3"/>
                  </p:cNvCxnSpPr>
                  <p:nvPr/>
                </p:nvCxnSpPr>
                <p:spPr>
                  <a:xfrm flipV="1">
                    <a:off x="3698769" y="2077668"/>
                    <a:ext cx="267706" cy="27121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525F56E6-5264-492B-BEFD-8ABE6E2D2C5A}"/>
                      </a:ext>
                    </a:extLst>
                  </p:cNvPr>
                  <p:cNvSpPr/>
                  <p:nvPr/>
                </p:nvSpPr>
                <p:spPr>
                  <a:xfrm>
                    <a:off x="3109912" y="24611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Oval 114">
                    <a:extLst>
                      <a:ext uri="{FF2B5EF4-FFF2-40B4-BE49-F238E27FC236}">
                        <a16:creationId xmlns:a16="http://schemas.microsoft.com/office/drawing/2014/main" id="{CDB212E0-98F6-4A97-9F89-A4506D32B0DD}"/>
                      </a:ext>
                    </a:extLst>
                  </p:cNvPr>
                  <p:cNvSpPr/>
                  <p:nvPr/>
                </p:nvSpPr>
                <p:spPr>
                  <a:xfrm>
                    <a:off x="3952875" y="1999370"/>
                    <a:ext cx="92869" cy="9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0" name="TextBox 109">
                  <a:extLst>
                    <a:ext uri="{FF2B5EF4-FFF2-40B4-BE49-F238E27FC236}">
                      <a16:creationId xmlns:a16="http://schemas.microsoft.com/office/drawing/2014/main" id="{142113CA-D87A-4327-93E8-BF6716899EE5}"/>
                    </a:ext>
                  </a:extLst>
                </p:cNvPr>
                <p:cNvSpPr txBox="1"/>
                <p:nvPr/>
              </p:nvSpPr>
              <p:spPr>
                <a:xfrm>
                  <a:off x="2904628" y="1793609"/>
                  <a:ext cx="1409360" cy="338554"/>
                </a:xfrm>
                <a:prstGeom prst="rect">
                  <a:avLst/>
                </a:prstGeom>
                <a:noFill/>
              </p:spPr>
              <p:txBody>
                <a:bodyPr wrap="none" rtlCol="0">
                  <a:spAutoFit/>
                </a:bodyPr>
                <a:lstStyle/>
                <a:p>
                  <a:r>
                    <a:rPr lang="es-CL" sz="1600" dirty="0"/>
                    <a:t>Final </a:t>
                  </a:r>
                  <a:r>
                    <a:rPr lang="es-CL" sz="1600" dirty="0" err="1"/>
                    <a:t>contour</a:t>
                  </a:r>
                  <a:endParaRPr lang="fr-FR" sz="1600" dirty="0"/>
                </a:p>
              </p:txBody>
            </p:sp>
          </p:grpSp>
          <p:cxnSp>
            <p:nvCxnSpPr>
              <p:cNvPr id="108" name="Straight Arrow Connector 107">
                <a:extLst>
                  <a:ext uri="{FF2B5EF4-FFF2-40B4-BE49-F238E27FC236}">
                    <a16:creationId xmlns:a16="http://schemas.microsoft.com/office/drawing/2014/main" id="{49160B48-80B3-44D3-B8EE-2D35DB76B6C8}"/>
                  </a:ext>
                </a:extLst>
              </p:cNvPr>
              <p:cNvCxnSpPr/>
              <p:nvPr/>
            </p:nvCxnSpPr>
            <p:spPr>
              <a:xfrm flipH="1" flipV="1">
                <a:off x="3500886" y="2664881"/>
                <a:ext cx="1" cy="578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441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anim calcmode="lin" valueType="num">
                                      <p:cBhvr>
                                        <p:cTn id="24" dur="1000" fill="hold"/>
                                        <p:tgtEl>
                                          <p:spTgt spid="73"/>
                                        </p:tgtEl>
                                        <p:attrNameLst>
                                          <p:attrName>ppt_x</p:attrName>
                                        </p:attrNameLst>
                                      </p:cBhvr>
                                      <p:tavLst>
                                        <p:tav tm="0">
                                          <p:val>
                                            <p:strVal val="#ppt_x"/>
                                          </p:val>
                                        </p:tav>
                                        <p:tav tm="100000">
                                          <p:val>
                                            <p:strVal val="#ppt_x"/>
                                          </p:val>
                                        </p:tav>
                                      </p:tavLst>
                                    </p:anim>
                                    <p:anim calcmode="lin" valueType="num">
                                      <p:cBhvr>
                                        <p:cTn id="2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fade">
                                      <p:cBhvr>
                                        <p:cTn id="42" dur="1000"/>
                                        <p:tgtEl>
                                          <p:spTgt spid="116"/>
                                        </p:tgtEl>
                                      </p:cBhvr>
                                    </p:animEffect>
                                    <p:anim calcmode="lin" valueType="num">
                                      <p:cBhvr>
                                        <p:cTn id="43" dur="1000" fill="hold"/>
                                        <p:tgtEl>
                                          <p:spTgt spid="116"/>
                                        </p:tgtEl>
                                        <p:attrNameLst>
                                          <p:attrName>ppt_x</p:attrName>
                                        </p:attrNameLst>
                                      </p:cBhvr>
                                      <p:tavLst>
                                        <p:tav tm="0">
                                          <p:val>
                                            <p:strVal val="#ppt_x"/>
                                          </p:val>
                                        </p:tav>
                                        <p:tav tm="100000">
                                          <p:val>
                                            <p:strVal val="#ppt_x"/>
                                          </p:val>
                                        </p:tav>
                                      </p:tavLst>
                                    </p:anim>
                                    <p:anim calcmode="lin" valueType="num">
                                      <p:cBhvr>
                                        <p:cTn id="44"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DA2F-85B7-4F37-98A4-AD76E7FF10C6}"/>
              </a:ext>
            </a:extLst>
          </p:cNvPr>
          <p:cNvSpPr>
            <a:spLocks noGrp="1"/>
          </p:cNvSpPr>
          <p:nvPr>
            <p:ph type="title"/>
          </p:nvPr>
        </p:nvSpPr>
        <p:spPr/>
        <p:txBody>
          <a:bodyPr/>
          <a:lstStyle/>
          <a:p>
            <a:r>
              <a:rPr lang="es-CL" dirty="0"/>
              <a:t>A </a:t>
            </a:r>
            <a:r>
              <a:rPr lang="es-CL" dirty="0" err="1"/>
              <a:t>bottom</a:t>
            </a:r>
            <a:r>
              <a:rPr lang="es-CL" dirty="0"/>
              <a:t>-up </a:t>
            </a:r>
            <a:r>
              <a:rPr lang="es-CL" dirty="0" err="1"/>
              <a:t>approach</a:t>
            </a:r>
            <a:endParaRPr lang="fr-FR" dirty="0"/>
          </a:p>
        </p:txBody>
      </p:sp>
      <p:sp>
        <p:nvSpPr>
          <p:cNvPr id="3" name="Content Placeholder 2">
            <a:extLst>
              <a:ext uri="{FF2B5EF4-FFF2-40B4-BE49-F238E27FC236}">
                <a16:creationId xmlns:a16="http://schemas.microsoft.com/office/drawing/2014/main" id="{02027143-1103-4ADB-B3BE-91ADBFEA06B4}"/>
              </a:ext>
            </a:extLst>
          </p:cNvPr>
          <p:cNvSpPr>
            <a:spLocks noGrp="1"/>
          </p:cNvSpPr>
          <p:nvPr>
            <p:ph idx="1"/>
          </p:nvPr>
        </p:nvSpPr>
        <p:spPr/>
        <p:txBody>
          <a:bodyPr/>
          <a:lstStyle/>
          <a:p>
            <a:pPr marL="0" indent="0">
              <a:buNone/>
            </a:pPr>
            <a:r>
              <a:rPr lang="en-US" b="1" u="sng" dirty="0"/>
              <a:t>Step 1</a:t>
            </a:r>
          </a:p>
          <a:p>
            <a:pPr marL="0" indent="0">
              <a:buNone/>
            </a:pPr>
            <a:r>
              <a:rPr lang="en-US" dirty="0"/>
              <a:t>Based on the collected data, we can make a </a:t>
            </a:r>
            <a:r>
              <a:rPr lang="en-US" b="1" dirty="0">
                <a:effectLst>
                  <a:outerShdw blurRad="38100" dist="38100" dir="2700000" algn="tl">
                    <a:srgbClr val="000000">
                      <a:alpha val="43137"/>
                    </a:srgbClr>
                  </a:outerShdw>
                </a:effectLst>
              </a:rPr>
              <a:t>descriptive analysis </a:t>
            </a:r>
            <a:r>
              <a:rPr lang="en-US" dirty="0"/>
              <a:t>to see if any trends appear.</a:t>
            </a:r>
          </a:p>
          <a:p>
            <a:pPr marL="0" indent="0">
              <a:buNone/>
            </a:pPr>
            <a:endParaRPr lang="en-US" b="1" u="sng" dirty="0"/>
          </a:p>
        </p:txBody>
      </p:sp>
    </p:spTree>
    <p:extLst>
      <p:ext uri="{BB962C8B-B14F-4D97-AF65-F5344CB8AC3E}">
        <p14:creationId xmlns:p14="http://schemas.microsoft.com/office/powerpoint/2010/main" val="196841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B1C9-F106-414A-8FCA-7159CA62B3FD}"/>
              </a:ext>
            </a:extLst>
          </p:cNvPr>
          <p:cNvSpPr>
            <a:spLocks noGrp="1"/>
          </p:cNvSpPr>
          <p:nvPr>
            <p:ph type="title"/>
          </p:nvPr>
        </p:nvSpPr>
        <p:spPr/>
        <p:txBody>
          <a:bodyPr/>
          <a:lstStyle/>
          <a:p>
            <a:r>
              <a:rPr lang="es-CL" dirty="0"/>
              <a:t>A </a:t>
            </a:r>
            <a:r>
              <a:rPr lang="es-CL" dirty="0" err="1"/>
              <a:t>bottom</a:t>
            </a:r>
            <a:r>
              <a:rPr lang="es-CL" dirty="0"/>
              <a:t>-up </a:t>
            </a:r>
            <a:r>
              <a:rPr lang="es-CL" dirty="0" err="1"/>
              <a:t>approach</a:t>
            </a:r>
            <a:endParaRPr lang="fr-FR" dirty="0"/>
          </a:p>
        </p:txBody>
      </p:sp>
      <p:sp>
        <p:nvSpPr>
          <p:cNvPr id="3" name="Content Placeholder 2">
            <a:extLst>
              <a:ext uri="{FF2B5EF4-FFF2-40B4-BE49-F238E27FC236}">
                <a16:creationId xmlns:a16="http://schemas.microsoft.com/office/drawing/2014/main" id="{028410EF-F5C5-4652-80CD-1EA7524E2445}"/>
              </a:ext>
            </a:extLst>
          </p:cNvPr>
          <p:cNvSpPr>
            <a:spLocks noGrp="1"/>
          </p:cNvSpPr>
          <p:nvPr>
            <p:ph idx="1"/>
          </p:nvPr>
        </p:nvSpPr>
        <p:spPr>
          <a:xfrm>
            <a:off x="838200" y="2011680"/>
            <a:ext cx="10515600" cy="1417320"/>
          </a:xfrm>
        </p:spPr>
        <p:txBody>
          <a:bodyPr>
            <a:normAutofit/>
          </a:bodyPr>
          <a:lstStyle/>
          <a:p>
            <a:pPr marL="0" indent="0">
              <a:buNone/>
            </a:pPr>
            <a:r>
              <a:rPr lang="en-US" b="1" u="sng" dirty="0"/>
              <a:t>Step 2</a:t>
            </a:r>
          </a:p>
          <a:p>
            <a:pPr marL="0" indent="0">
              <a:buNone/>
            </a:pPr>
            <a:r>
              <a:rPr lang="en-US" dirty="0"/>
              <a:t>We can then establish categorical variables:</a:t>
            </a:r>
          </a:p>
        </p:txBody>
      </p:sp>
      <p:sp>
        <p:nvSpPr>
          <p:cNvPr id="5" name="TextBox 4">
            <a:extLst>
              <a:ext uri="{FF2B5EF4-FFF2-40B4-BE49-F238E27FC236}">
                <a16:creationId xmlns:a16="http://schemas.microsoft.com/office/drawing/2014/main" id="{724095A9-DFC5-4935-B194-CAF80F1F6244}"/>
              </a:ext>
            </a:extLst>
          </p:cNvPr>
          <p:cNvSpPr txBox="1"/>
          <p:nvPr/>
        </p:nvSpPr>
        <p:spPr>
          <a:xfrm>
            <a:off x="838200" y="3429000"/>
            <a:ext cx="3848100" cy="2862322"/>
          </a:xfrm>
          <a:prstGeom prst="rect">
            <a:avLst/>
          </a:prstGeom>
          <a:noFill/>
        </p:spPr>
        <p:txBody>
          <a:bodyPr wrap="square">
            <a:spAutoFit/>
          </a:bodyPr>
          <a:lstStyle/>
          <a:p>
            <a:r>
              <a:rPr lang="en-US" b="1" dirty="0"/>
              <a:t>Length of RS</a:t>
            </a:r>
            <a:r>
              <a:rPr lang="en-US" dirty="0"/>
              <a:t>:</a:t>
            </a:r>
          </a:p>
          <a:p>
            <a:pPr lvl="1"/>
            <a:r>
              <a:rPr lang="en-US" u="sng" dirty="0"/>
              <a:t>Short</a:t>
            </a:r>
            <a:r>
              <a:rPr lang="en-US" dirty="0"/>
              <a:t>: 1 – 3 syllables</a:t>
            </a:r>
          </a:p>
          <a:p>
            <a:pPr lvl="1"/>
            <a:r>
              <a:rPr lang="en-US" u="sng" dirty="0"/>
              <a:t>Medium</a:t>
            </a:r>
            <a:r>
              <a:rPr lang="en-US" dirty="0"/>
              <a:t>: 3 – 10 syllables</a:t>
            </a:r>
          </a:p>
          <a:p>
            <a:pPr lvl="1"/>
            <a:r>
              <a:rPr lang="en-US" u="sng" dirty="0"/>
              <a:t>Long</a:t>
            </a:r>
            <a:r>
              <a:rPr lang="en-US" dirty="0"/>
              <a:t>: 10+ syllables</a:t>
            </a:r>
          </a:p>
          <a:p>
            <a:endParaRPr lang="en-US" dirty="0"/>
          </a:p>
          <a:p>
            <a:r>
              <a:rPr lang="en-US" b="1" dirty="0"/>
              <a:t>Length of pauses</a:t>
            </a:r>
            <a:r>
              <a:rPr lang="en-US" dirty="0"/>
              <a:t>:</a:t>
            </a:r>
          </a:p>
          <a:p>
            <a:pPr lvl="1"/>
            <a:r>
              <a:rPr lang="en-US" dirty="0"/>
              <a:t>No pause</a:t>
            </a:r>
          </a:p>
          <a:p>
            <a:pPr lvl="1"/>
            <a:r>
              <a:rPr lang="en-US" u="sng" dirty="0"/>
              <a:t>Short</a:t>
            </a:r>
            <a:r>
              <a:rPr lang="en-US" dirty="0"/>
              <a:t>: 0,10 – 0,30 s</a:t>
            </a:r>
          </a:p>
          <a:p>
            <a:pPr lvl="1"/>
            <a:r>
              <a:rPr lang="en-US" u="sng" dirty="0"/>
              <a:t>Medium</a:t>
            </a:r>
            <a:r>
              <a:rPr lang="en-US" dirty="0"/>
              <a:t>: 0,31 – 0,50 s</a:t>
            </a:r>
          </a:p>
          <a:p>
            <a:pPr lvl="1"/>
            <a:r>
              <a:rPr lang="en-US" u="sng" dirty="0"/>
              <a:t>Long</a:t>
            </a:r>
            <a:r>
              <a:rPr lang="en-US" dirty="0"/>
              <a:t>: 0,51+ s</a:t>
            </a:r>
          </a:p>
        </p:txBody>
      </p:sp>
      <p:sp>
        <p:nvSpPr>
          <p:cNvPr id="6" name="TextBox 5">
            <a:extLst>
              <a:ext uri="{FF2B5EF4-FFF2-40B4-BE49-F238E27FC236}">
                <a16:creationId xmlns:a16="http://schemas.microsoft.com/office/drawing/2014/main" id="{709B1F4F-E9FA-46AA-8735-39E85DFDDD27}"/>
              </a:ext>
            </a:extLst>
          </p:cNvPr>
          <p:cNvSpPr txBox="1"/>
          <p:nvPr/>
        </p:nvSpPr>
        <p:spPr>
          <a:xfrm>
            <a:off x="4686300" y="3429000"/>
            <a:ext cx="3848100" cy="2585323"/>
          </a:xfrm>
          <a:prstGeom prst="rect">
            <a:avLst/>
          </a:prstGeom>
          <a:noFill/>
        </p:spPr>
        <p:txBody>
          <a:bodyPr wrap="square">
            <a:spAutoFit/>
          </a:bodyPr>
          <a:lstStyle/>
          <a:p>
            <a:r>
              <a:rPr lang="en-US" b="1" dirty="0">
                <a:cs typeface="Arial" panose="020B0604020202020204" pitchFamily="34" charset="0"/>
              </a:rPr>
              <a:t>∆F0 reset:</a:t>
            </a:r>
          </a:p>
          <a:p>
            <a:r>
              <a:rPr lang="en-US" u="sng" dirty="0">
                <a:cs typeface="Arial" panose="020B0604020202020204" pitchFamily="34" charset="0"/>
              </a:rPr>
              <a:t>Absent</a:t>
            </a:r>
            <a:r>
              <a:rPr lang="en-US" dirty="0">
                <a:cs typeface="Arial" panose="020B0604020202020204" pitchFamily="34" charset="0"/>
              </a:rPr>
              <a:t>: -3 semitones</a:t>
            </a:r>
          </a:p>
          <a:p>
            <a:r>
              <a:rPr lang="en-US" u="sng" dirty="0">
                <a:cs typeface="Arial" panose="020B0604020202020204" pitchFamily="34" charset="0"/>
              </a:rPr>
              <a:t>Present</a:t>
            </a:r>
            <a:r>
              <a:rPr lang="en-US" dirty="0">
                <a:cs typeface="Arial" panose="020B0604020202020204" pitchFamily="34" charset="0"/>
              </a:rPr>
              <a:t>: +3,1 semitones</a:t>
            </a:r>
            <a:endParaRPr lang="en-US" u="sng" dirty="0">
              <a:cs typeface="Arial" panose="020B0604020202020204" pitchFamily="34" charset="0"/>
            </a:endParaRPr>
          </a:p>
          <a:p>
            <a:endParaRPr lang="en-US" b="1" dirty="0">
              <a:cs typeface="Arial" panose="020B0604020202020204" pitchFamily="34" charset="0"/>
            </a:endParaRPr>
          </a:p>
          <a:p>
            <a:endParaRPr lang="en-US" b="1" dirty="0">
              <a:cs typeface="Arial" panose="020B0604020202020204" pitchFamily="34" charset="0"/>
            </a:endParaRPr>
          </a:p>
          <a:p>
            <a:r>
              <a:rPr lang="en-US" b="1" dirty="0">
                <a:cs typeface="Arial" panose="020B0604020202020204" pitchFamily="34" charset="0"/>
              </a:rPr>
              <a:t>∆F0</a:t>
            </a:r>
            <a:r>
              <a:rPr lang="en-US" dirty="0"/>
              <a:t>:</a:t>
            </a:r>
          </a:p>
          <a:p>
            <a:r>
              <a:rPr lang="en-US" u="sng" dirty="0"/>
              <a:t>Small</a:t>
            </a:r>
            <a:r>
              <a:rPr lang="en-US" dirty="0"/>
              <a:t>: -3 semitones</a:t>
            </a:r>
          </a:p>
          <a:p>
            <a:r>
              <a:rPr lang="en-US" u="sng" dirty="0"/>
              <a:t>Medium</a:t>
            </a:r>
            <a:r>
              <a:rPr lang="en-US" dirty="0"/>
              <a:t>: 3,1 – 5 semitones</a:t>
            </a:r>
          </a:p>
          <a:p>
            <a:r>
              <a:rPr lang="en-US" u="sng" dirty="0"/>
              <a:t>Large</a:t>
            </a:r>
            <a:r>
              <a:rPr lang="en-US" dirty="0"/>
              <a:t>: +5 semitones</a:t>
            </a:r>
          </a:p>
        </p:txBody>
      </p:sp>
      <p:sp>
        <p:nvSpPr>
          <p:cNvPr id="7" name="TextBox 6">
            <a:extLst>
              <a:ext uri="{FF2B5EF4-FFF2-40B4-BE49-F238E27FC236}">
                <a16:creationId xmlns:a16="http://schemas.microsoft.com/office/drawing/2014/main" id="{C6A5B441-32D6-4349-8CE1-850B4E065D41}"/>
              </a:ext>
            </a:extLst>
          </p:cNvPr>
          <p:cNvSpPr txBox="1"/>
          <p:nvPr/>
        </p:nvSpPr>
        <p:spPr>
          <a:xfrm>
            <a:off x="8201025" y="3429000"/>
            <a:ext cx="3848100" cy="3139321"/>
          </a:xfrm>
          <a:prstGeom prst="rect">
            <a:avLst/>
          </a:prstGeom>
          <a:noFill/>
        </p:spPr>
        <p:txBody>
          <a:bodyPr wrap="square">
            <a:spAutoFit/>
          </a:bodyPr>
          <a:lstStyle/>
          <a:p>
            <a:r>
              <a:rPr lang="en-US" b="1" dirty="0"/>
              <a:t>Speech rate</a:t>
            </a:r>
            <a:r>
              <a:rPr lang="en-US" dirty="0"/>
              <a:t>:</a:t>
            </a:r>
          </a:p>
          <a:p>
            <a:r>
              <a:rPr lang="en-US" u="sng" dirty="0"/>
              <a:t>Slow</a:t>
            </a:r>
            <a:r>
              <a:rPr lang="en-US" dirty="0"/>
              <a:t> </a:t>
            </a:r>
          </a:p>
          <a:p>
            <a:r>
              <a:rPr lang="en-US" u="sng" dirty="0"/>
              <a:t>Medium</a:t>
            </a:r>
          </a:p>
          <a:p>
            <a:r>
              <a:rPr lang="en-US" u="sng" dirty="0"/>
              <a:t>Fast</a:t>
            </a:r>
          </a:p>
          <a:p>
            <a:endParaRPr lang="en-US" b="1" dirty="0">
              <a:cs typeface="Arial" panose="020B0604020202020204" pitchFamily="34" charset="0"/>
            </a:endParaRPr>
          </a:p>
          <a:p>
            <a:r>
              <a:rPr lang="en-US" b="1" dirty="0">
                <a:cs typeface="Arial" panose="020B0604020202020204" pitchFamily="34" charset="0"/>
              </a:rPr>
              <a:t>Final contour</a:t>
            </a:r>
            <a:r>
              <a:rPr lang="en-US" dirty="0"/>
              <a:t>:</a:t>
            </a:r>
          </a:p>
          <a:p>
            <a:r>
              <a:rPr lang="en-US" u="sng" dirty="0"/>
              <a:t>Rising</a:t>
            </a:r>
          </a:p>
          <a:p>
            <a:r>
              <a:rPr lang="en-US" u="sng" dirty="0"/>
              <a:t>Low-rising</a:t>
            </a:r>
          </a:p>
          <a:p>
            <a:r>
              <a:rPr lang="en-US" u="sng" dirty="0"/>
              <a:t>Falling</a:t>
            </a:r>
          </a:p>
          <a:p>
            <a:r>
              <a:rPr lang="en-US" u="sng" dirty="0"/>
              <a:t>High-falling</a:t>
            </a:r>
          </a:p>
          <a:p>
            <a:r>
              <a:rPr lang="en-US" u="sng" dirty="0"/>
              <a:t>Level</a:t>
            </a:r>
          </a:p>
        </p:txBody>
      </p:sp>
    </p:spTree>
    <p:extLst>
      <p:ext uri="{BB962C8B-B14F-4D97-AF65-F5344CB8AC3E}">
        <p14:creationId xmlns:p14="http://schemas.microsoft.com/office/powerpoint/2010/main" val="2966030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440F-A71B-41A6-B950-E395245598F6}"/>
              </a:ext>
            </a:extLst>
          </p:cNvPr>
          <p:cNvSpPr>
            <a:spLocks noGrp="1"/>
          </p:cNvSpPr>
          <p:nvPr>
            <p:ph type="title"/>
          </p:nvPr>
        </p:nvSpPr>
        <p:spPr/>
        <p:txBody>
          <a:bodyPr/>
          <a:lstStyle/>
          <a:p>
            <a:r>
              <a:rPr lang="es-CL" dirty="0"/>
              <a:t>A </a:t>
            </a:r>
            <a:r>
              <a:rPr lang="es-CL" dirty="0" err="1"/>
              <a:t>bottom</a:t>
            </a:r>
            <a:r>
              <a:rPr lang="es-CL" dirty="0"/>
              <a:t>-up </a:t>
            </a:r>
            <a:r>
              <a:rPr lang="es-CL" dirty="0" err="1"/>
              <a:t>approach</a:t>
            </a:r>
            <a:endParaRPr lang="fr-FR" dirty="0"/>
          </a:p>
        </p:txBody>
      </p:sp>
      <p:sp>
        <p:nvSpPr>
          <p:cNvPr id="3" name="Content Placeholder 2">
            <a:extLst>
              <a:ext uri="{FF2B5EF4-FFF2-40B4-BE49-F238E27FC236}">
                <a16:creationId xmlns:a16="http://schemas.microsoft.com/office/drawing/2014/main" id="{130D255A-4578-4769-91B4-4AFD90C14C5C}"/>
              </a:ext>
            </a:extLst>
          </p:cNvPr>
          <p:cNvSpPr>
            <a:spLocks noGrp="1"/>
          </p:cNvSpPr>
          <p:nvPr>
            <p:ph idx="1"/>
          </p:nvPr>
        </p:nvSpPr>
        <p:spPr/>
        <p:txBody>
          <a:bodyPr/>
          <a:lstStyle/>
          <a:p>
            <a:pPr marL="0" indent="0">
              <a:buNone/>
            </a:pPr>
            <a:r>
              <a:rPr lang="es-CL" b="1" u="sng" dirty="0"/>
              <a:t>Step 3</a:t>
            </a:r>
          </a:p>
          <a:p>
            <a:pPr marL="0" indent="0">
              <a:buNone/>
            </a:pPr>
            <a:r>
              <a:rPr lang="en-US" dirty="0"/>
              <a:t>Confronting these new variables with variables we already know and wish to explore:</a:t>
            </a:r>
          </a:p>
          <a:p>
            <a:pPr marL="0" indent="0">
              <a:buNone/>
            </a:pPr>
            <a:endParaRPr lang="en-US" dirty="0"/>
          </a:p>
          <a:p>
            <a:pPr marL="0" indent="0">
              <a:buNone/>
            </a:pPr>
            <a:endParaRPr lang="fr-FR" dirty="0"/>
          </a:p>
        </p:txBody>
      </p:sp>
      <p:sp>
        <p:nvSpPr>
          <p:cNvPr id="4" name="TextBox 3">
            <a:extLst>
              <a:ext uri="{FF2B5EF4-FFF2-40B4-BE49-F238E27FC236}">
                <a16:creationId xmlns:a16="http://schemas.microsoft.com/office/drawing/2014/main" id="{90AB603C-6F1A-410F-A7EB-0245AAA4CFA2}"/>
              </a:ext>
            </a:extLst>
          </p:cNvPr>
          <p:cNvSpPr txBox="1"/>
          <p:nvPr/>
        </p:nvSpPr>
        <p:spPr>
          <a:xfrm>
            <a:off x="6000750" y="3741817"/>
            <a:ext cx="3848100" cy="1415772"/>
          </a:xfrm>
          <a:prstGeom prst="rect">
            <a:avLst/>
          </a:prstGeom>
          <a:noFill/>
        </p:spPr>
        <p:txBody>
          <a:bodyPr wrap="square">
            <a:spAutoFit/>
          </a:bodyPr>
          <a:lstStyle/>
          <a:p>
            <a:pPr marL="285750" indent="-285750">
              <a:buFont typeface="Arial" panose="020B0604020202020204" pitchFamily="34" charset="0"/>
              <a:buChar char="•"/>
            </a:pPr>
            <a:r>
              <a:rPr lang="en-US" b="1" dirty="0"/>
              <a:t>Tonal language</a:t>
            </a:r>
            <a:r>
              <a:rPr lang="en-US" dirty="0"/>
              <a:t>:</a:t>
            </a:r>
          </a:p>
          <a:p>
            <a:pPr marL="742950" lvl="1" indent="-285750">
              <a:buFont typeface="Arial" panose="020B0604020202020204" pitchFamily="34" charset="0"/>
              <a:buChar char="•"/>
            </a:pPr>
            <a:r>
              <a:rPr lang="en-US" sz="1600" u="sng" dirty="0"/>
              <a:t>Yes</a:t>
            </a:r>
          </a:p>
          <a:p>
            <a:pPr marL="742950" lvl="1" indent="-285750">
              <a:buFont typeface="Arial" panose="020B0604020202020204" pitchFamily="34" charset="0"/>
              <a:buChar char="•"/>
            </a:pPr>
            <a:r>
              <a:rPr lang="en-US" sz="1600" u="sng" dirty="0"/>
              <a:t>No</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Language family </a:t>
            </a:r>
            <a:endParaRPr lang="en-US" dirty="0"/>
          </a:p>
        </p:txBody>
      </p:sp>
      <p:sp>
        <p:nvSpPr>
          <p:cNvPr id="5" name="TextBox 4">
            <a:extLst>
              <a:ext uri="{FF2B5EF4-FFF2-40B4-BE49-F238E27FC236}">
                <a16:creationId xmlns:a16="http://schemas.microsoft.com/office/drawing/2014/main" id="{FAF8DE04-C81E-4CFB-97E9-C408C451E7B8}"/>
              </a:ext>
            </a:extLst>
          </p:cNvPr>
          <p:cNvSpPr txBox="1"/>
          <p:nvPr/>
        </p:nvSpPr>
        <p:spPr>
          <a:xfrm>
            <a:off x="838200" y="3741817"/>
            <a:ext cx="4819650" cy="3416320"/>
          </a:xfrm>
          <a:prstGeom prst="rect">
            <a:avLst/>
          </a:prstGeom>
          <a:noFill/>
        </p:spPr>
        <p:txBody>
          <a:bodyPr wrap="square">
            <a:spAutoFit/>
          </a:bodyPr>
          <a:lstStyle/>
          <a:p>
            <a:pPr marL="285750" indent="-285750">
              <a:buFont typeface="Arial" panose="020B0604020202020204" pitchFamily="34" charset="0"/>
              <a:buChar char="•"/>
            </a:pPr>
            <a:r>
              <a:rPr lang="en-US" b="1" dirty="0"/>
              <a:t>Presence of pre/post-report/DR Event:  </a:t>
            </a:r>
          </a:p>
          <a:p>
            <a:pPr marL="742950" lvl="1" indent="-285750">
              <a:buFont typeface="Arial" panose="020B0604020202020204" pitchFamily="34" charset="0"/>
              <a:buChar char="•"/>
            </a:pPr>
            <a:r>
              <a:rPr lang="en-US" dirty="0"/>
              <a:t>Yes</a:t>
            </a:r>
          </a:p>
          <a:p>
            <a:pPr marL="742950" lvl="1" indent="-285750">
              <a:buFont typeface="Arial" panose="020B0604020202020204" pitchFamily="34" charset="0"/>
              <a:buChar char="•"/>
            </a:pPr>
            <a:r>
              <a:rPr lang="en-US" dirty="0"/>
              <a:t>No</a:t>
            </a:r>
          </a:p>
          <a:p>
            <a:pPr lvl="1"/>
            <a:endParaRPr lang="en-US" dirty="0"/>
          </a:p>
          <a:p>
            <a:pPr marL="285750" indent="-285750">
              <a:buFont typeface="Arial" panose="020B0604020202020204" pitchFamily="34" charset="0"/>
              <a:buChar char="•"/>
            </a:pPr>
            <a:r>
              <a:rPr lang="en-US" b="1" dirty="0"/>
              <a:t>Type of elocution:</a:t>
            </a:r>
          </a:p>
          <a:p>
            <a:pPr marL="742950" lvl="1" indent="-285750">
              <a:buFont typeface="Arial" panose="020B0604020202020204" pitchFamily="34" charset="0"/>
              <a:buChar char="•"/>
            </a:pPr>
            <a:r>
              <a:rPr lang="en-US" dirty="0"/>
              <a:t>Read-aloud</a:t>
            </a:r>
          </a:p>
          <a:p>
            <a:pPr marL="742950" lvl="1" indent="-285750">
              <a:buFont typeface="Arial" panose="020B0604020202020204" pitchFamily="34" charset="0"/>
              <a:buChar char="•"/>
            </a:pPr>
            <a:r>
              <a:rPr lang="en-US" dirty="0"/>
              <a:t>By heart</a:t>
            </a:r>
          </a:p>
          <a:p>
            <a:pPr marL="742950" lvl="1" indent="-285750">
              <a:buFont typeface="Arial" panose="020B0604020202020204" pitchFamily="34" charset="0"/>
              <a:buChar char="•"/>
            </a:pPr>
            <a:r>
              <a:rPr lang="en-US" dirty="0"/>
              <a:t>Spontaneous?</a:t>
            </a:r>
          </a:p>
          <a:p>
            <a:pPr lvl="1"/>
            <a:endParaRPr lang="en-US" dirty="0"/>
          </a:p>
          <a:p>
            <a:pPr marL="285750" indent="-285750">
              <a:buFont typeface="Arial" panose="020B0604020202020204" pitchFamily="34" charset="0"/>
              <a:buChar char="•"/>
            </a:pPr>
            <a:r>
              <a:rPr lang="en-US" b="1" dirty="0"/>
              <a:t>Speaker</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p:txBody>
      </p:sp>
      <p:sp>
        <p:nvSpPr>
          <p:cNvPr id="6" name="Left Brace 5">
            <a:extLst>
              <a:ext uri="{FF2B5EF4-FFF2-40B4-BE49-F238E27FC236}">
                <a16:creationId xmlns:a16="http://schemas.microsoft.com/office/drawing/2014/main" id="{F666DB21-C92A-45A1-AFC0-B1A674BC524D}"/>
              </a:ext>
            </a:extLst>
          </p:cNvPr>
          <p:cNvSpPr/>
          <p:nvPr/>
        </p:nvSpPr>
        <p:spPr>
          <a:xfrm rot="10800000">
            <a:off x="8720135" y="3741817"/>
            <a:ext cx="238125" cy="15064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TextBox 6">
            <a:extLst>
              <a:ext uri="{FF2B5EF4-FFF2-40B4-BE49-F238E27FC236}">
                <a16:creationId xmlns:a16="http://schemas.microsoft.com/office/drawing/2014/main" id="{0D268F9E-F258-4389-88CB-FB0327FBBE62}"/>
              </a:ext>
            </a:extLst>
          </p:cNvPr>
          <p:cNvSpPr txBox="1"/>
          <p:nvPr/>
        </p:nvSpPr>
        <p:spPr>
          <a:xfrm>
            <a:off x="8958260" y="4233436"/>
            <a:ext cx="2972289" cy="646331"/>
          </a:xfrm>
          <a:prstGeom prst="rect">
            <a:avLst/>
          </a:prstGeom>
          <a:noFill/>
        </p:spPr>
        <p:txBody>
          <a:bodyPr wrap="none" rtlCol="0">
            <a:spAutoFit/>
          </a:bodyPr>
          <a:lstStyle/>
          <a:p>
            <a:r>
              <a:rPr lang="es-CL" dirty="0"/>
              <a:t>Cross-linguistic analysis</a:t>
            </a:r>
          </a:p>
          <a:p>
            <a:r>
              <a:rPr lang="es-CL" dirty="0">
                <a:sym typeface="Wingdings" panose="05000000000000000000" pitchFamily="2" charset="2"/>
              </a:rPr>
              <a:t> </a:t>
            </a:r>
            <a:r>
              <a:rPr lang="es-CL" dirty="0" err="1">
                <a:sym typeface="Wingdings" panose="05000000000000000000" pitchFamily="2" charset="2"/>
              </a:rPr>
              <a:t>Establishing</a:t>
            </a:r>
            <a:r>
              <a:rPr lang="es-CL" dirty="0">
                <a:sym typeface="Wingdings" panose="05000000000000000000" pitchFamily="2" charset="2"/>
              </a:rPr>
              <a:t> a </a:t>
            </a:r>
            <a:r>
              <a:rPr lang="es-CL" dirty="0" err="1">
                <a:sym typeface="Wingdings" panose="05000000000000000000" pitchFamily="2" charset="2"/>
              </a:rPr>
              <a:t>typology</a:t>
            </a:r>
            <a:r>
              <a:rPr lang="es-CL" dirty="0">
                <a:sym typeface="Wingdings" panose="05000000000000000000" pitchFamily="2" charset="2"/>
              </a:rPr>
              <a:t>?</a:t>
            </a:r>
            <a:endParaRPr lang="fr-FR" dirty="0"/>
          </a:p>
        </p:txBody>
      </p:sp>
    </p:spTree>
    <p:extLst>
      <p:ext uri="{BB962C8B-B14F-4D97-AF65-F5344CB8AC3E}">
        <p14:creationId xmlns:p14="http://schemas.microsoft.com/office/powerpoint/2010/main" val="21281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939A9-17AE-494E-A846-5549156FC875}"/>
              </a:ext>
            </a:extLst>
          </p:cNvPr>
          <p:cNvSpPr>
            <a:spLocks noGrp="1"/>
          </p:cNvSpPr>
          <p:nvPr>
            <p:ph type="title"/>
          </p:nvPr>
        </p:nvSpPr>
        <p:spPr/>
        <p:txBody>
          <a:bodyPr/>
          <a:lstStyle/>
          <a:p>
            <a:r>
              <a:rPr lang="es-CL" dirty="0"/>
              <a:t>A </a:t>
            </a:r>
            <a:r>
              <a:rPr lang="es-CL" dirty="0" err="1"/>
              <a:t>few</a:t>
            </a:r>
            <a:r>
              <a:rPr lang="es-CL" dirty="0"/>
              <a:t> more </a:t>
            </a:r>
            <a:r>
              <a:rPr lang="es-CL" dirty="0" err="1"/>
              <a:t>examples</a:t>
            </a:r>
            <a:endParaRPr lang="fr-FR" dirty="0"/>
          </a:p>
        </p:txBody>
      </p:sp>
      <p:sp>
        <p:nvSpPr>
          <p:cNvPr id="5" name="Text Placeholder 4">
            <a:extLst>
              <a:ext uri="{FF2B5EF4-FFF2-40B4-BE49-F238E27FC236}">
                <a16:creationId xmlns:a16="http://schemas.microsoft.com/office/drawing/2014/main" id="{7BCCD0FF-1426-4C09-9A41-38FC6D52C7DF}"/>
              </a:ext>
            </a:extLst>
          </p:cNvPr>
          <p:cNvSpPr>
            <a:spLocks noGrp="1"/>
          </p:cNvSpPr>
          <p:nvPr>
            <p:ph type="body" idx="1"/>
          </p:nvPr>
        </p:nvSpPr>
        <p:spPr/>
        <p:txBody>
          <a:bodyPr/>
          <a:lstStyle/>
          <a:p>
            <a:r>
              <a:rPr lang="es-CL" dirty="0" err="1"/>
              <a:t>Chuvash</a:t>
            </a:r>
            <a:r>
              <a:rPr lang="es-CL" dirty="0"/>
              <a:t> and</a:t>
            </a:r>
          </a:p>
          <a:p>
            <a:r>
              <a:rPr lang="es-CL" dirty="0" err="1"/>
              <a:t>u̠t-ma’in</a:t>
            </a:r>
            <a:endParaRPr lang="fr-FR" dirty="0"/>
          </a:p>
        </p:txBody>
      </p:sp>
    </p:spTree>
    <p:extLst>
      <p:ext uri="{BB962C8B-B14F-4D97-AF65-F5344CB8AC3E}">
        <p14:creationId xmlns:p14="http://schemas.microsoft.com/office/powerpoint/2010/main" val="392255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DA1433-2D71-42D5-B2C0-2E646C580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13" name="TextBox 12">
            <a:extLst>
              <a:ext uri="{FF2B5EF4-FFF2-40B4-BE49-F238E27FC236}">
                <a16:creationId xmlns:a16="http://schemas.microsoft.com/office/drawing/2014/main" id="{7F933CC4-536C-47E3-B5DE-F35185727C0C}"/>
              </a:ext>
            </a:extLst>
          </p:cNvPr>
          <p:cNvSpPr txBox="1"/>
          <p:nvPr/>
        </p:nvSpPr>
        <p:spPr>
          <a:xfrm>
            <a:off x="466725" y="533400"/>
            <a:ext cx="1061509" cy="369332"/>
          </a:xfrm>
          <a:prstGeom prst="rect">
            <a:avLst/>
          </a:prstGeom>
          <a:noFill/>
        </p:spPr>
        <p:txBody>
          <a:bodyPr wrap="none" rtlCol="0">
            <a:spAutoFit/>
          </a:bodyPr>
          <a:lstStyle/>
          <a:p>
            <a:r>
              <a:rPr lang="af-ZA" dirty="0"/>
              <a:t>Chuvash</a:t>
            </a:r>
            <a:endParaRPr lang="fr-FR" dirty="0"/>
          </a:p>
        </p:txBody>
      </p:sp>
      <p:pic>
        <p:nvPicPr>
          <p:cNvPr id="15" name="ch01">
            <a:hlinkClick r:id="" action="ppaction://media"/>
            <a:extLst>
              <a:ext uri="{FF2B5EF4-FFF2-40B4-BE49-F238E27FC236}">
                <a16:creationId xmlns:a16="http://schemas.microsoft.com/office/drawing/2014/main" id="{C2EA457D-8A75-4E33-9057-104420B150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412463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53CD48-26C3-482A-988F-24B11C506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4" name="TextBox 3">
            <a:extLst>
              <a:ext uri="{FF2B5EF4-FFF2-40B4-BE49-F238E27FC236}">
                <a16:creationId xmlns:a16="http://schemas.microsoft.com/office/drawing/2014/main" id="{A259389F-DE1E-4811-90FB-8076B688B614}"/>
              </a:ext>
            </a:extLst>
          </p:cNvPr>
          <p:cNvSpPr txBox="1"/>
          <p:nvPr/>
        </p:nvSpPr>
        <p:spPr>
          <a:xfrm>
            <a:off x="466725" y="533400"/>
            <a:ext cx="1061509" cy="369332"/>
          </a:xfrm>
          <a:prstGeom prst="rect">
            <a:avLst/>
          </a:prstGeom>
          <a:noFill/>
        </p:spPr>
        <p:txBody>
          <a:bodyPr wrap="none" rtlCol="0">
            <a:spAutoFit/>
          </a:bodyPr>
          <a:lstStyle/>
          <a:p>
            <a:r>
              <a:rPr lang="af-ZA" dirty="0"/>
              <a:t>Chuvash</a:t>
            </a:r>
            <a:endParaRPr lang="fr-FR" dirty="0"/>
          </a:p>
        </p:txBody>
      </p:sp>
      <p:pic>
        <p:nvPicPr>
          <p:cNvPr id="6" name="ch02">
            <a:hlinkClick r:id="" action="ppaction://media"/>
            <a:extLst>
              <a:ext uri="{FF2B5EF4-FFF2-40B4-BE49-F238E27FC236}">
                <a16:creationId xmlns:a16="http://schemas.microsoft.com/office/drawing/2014/main" id="{A189DC97-03F4-434A-97AB-FBD85462CF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14297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9904-342C-40ED-BA57-47C1BBF5E4B0}"/>
              </a:ext>
            </a:extLst>
          </p:cNvPr>
          <p:cNvSpPr>
            <a:spLocks noGrp="1"/>
          </p:cNvSpPr>
          <p:nvPr>
            <p:ph type="title"/>
          </p:nvPr>
        </p:nvSpPr>
        <p:spPr/>
        <p:txBody>
          <a:bodyPr/>
          <a:lstStyle/>
          <a:p>
            <a:r>
              <a:rPr lang="es-CL" dirty="0"/>
              <a:t>A bit of </a:t>
            </a:r>
            <a:r>
              <a:rPr lang="es-CL" dirty="0" err="1"/>
              <a:t>theory</a:t>
            </a:r>
            <a:endParaRPr lang="fr-FR" dirty="0"/>
          </a:p>
        </p:txBody>
      </p:sp>
      <p:sp>
        <p:nvSpPr>
          <p:cNvPr id="3" name="Content Placeholder 2">
            <a:extLst>
              <a:ext uri="{FF2B5EF4-FFF2-40B4-BE49-F238E27FC236}">
                <a16:creationId xmlns:a16="http://schemas.microsoft.com/office/drawing/2014/main" id="{A88D2014-B1E2-46F3-92E3-DEA4A0914C04}"/>
              </a:ext>
            </a:extLst>
          </p:cNvPr>
          <p:cNvSpPr>
            <a:spLocks noGrp="1"/>
          </p:cNvSpPr>
          <p:nvPr>
            <p:ph idx="1"/>
          </p:nvPr>
        </p:nvSpPr>
        <p:spPr/>
        <p:txBody>
          <a:bodyPr/>
          <a:lstStyle/>
          <a:p>
            <a:pPr marL="0" indent="0">
              <a:buNone/>
            </a:pPr>
            <a:r>
              <a:rPr lang="en-US" dirty="0"/>
              <a:t>“Prosodic and paralinguistic effects are in fact </a:t>
            </a:r>
            <a:r>
              <a:rPr lang="en-US" b="1" dirty="0">
                <a:effectLst>
                  <a:outerShdw blurRad="38100" dist="38100" dir="2700000" algn="tl">
                    <a:srgbClr val="000000">
                      <a:alpha val="43137"/>
                    </a:srgbClr>
                  </a:outerShdw>
                </a:effectLst>
              </a:rPr>
              <a:t>deictic</a:t>
            </a:r>
            <a:r>
              <a:rPr lang="en-US" dirty="0"/>
              <a:t> to a certain extent: they involve speaking within a given range of relative loudness, pitch and tempo […] and with a given voice quality.” </a:t>
            </a:r>
            <a:r>
              <a:rPr lang="en-US" sz="2000" dirty="0"/>
              <a:t>(p. 14)</a:t>
            </a:r>
            <a:endParaRPr lang="en-US" dirty="0"/>
          </a:p>
        </p:txBody>
      </p:sp>
    </p:spTree>
    <p:extLst>
      <p:ext uri="{BB962C8B-B14F-4D97-AF65-F5344CB8AC3E}">
        <p14:creationId xmlns:p14="http://schemas.microsoft.com/office/powerpoint/2010/main" val="16923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3F0CDF-16D1-4865-BC28-69B6C9079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4" name="TextBox 3">
            <a:extLst>
              <a:ext uri="{FF2B5EF4-FFF2-40B4-BE49-F238E27FC236}">
                <a16:creationId xmlns:a16="http://schemas.microsoft.com/office/drawing/2014/main" id="{591CB968-19A0-4CCF-B51E-1B4096C4813F}"/>
              </a:ext>
            </a:extLst>
          </p:cNvPr>
          <p:cNvSpPr txBox="1"/>
          <p:nvPr/>
        </p:nvSpPr>
        <p:spPr>
          <a:xfrm>
            <a:off x="466725" y="533400"/>
            <a:ext cx="1061509" cy="369332"/>
          </a:xfrm>
          <a:prstGeom prst="rect">
            <a:avLst/>
          </a:prstGeom>
          <a:noFill/>
        </p:spPr>
        <p:txBody>
          <a:bodyPr wrap="none" rtlCol="0">
            <a:spAutoFit/>
          </a:bodyPr>
          <a:lstStyle/>
          <a:p>
            <a:r>
              <a:rPr lang="af-ZA" dirty="0"/>
              <a:t>Chuvash</a:t>
            </a:r>
            <a:endParaRPr lang="fr-FR" dirty="0"/>
          </a:p>
        </p:txBody>
      </p:sp>
      <p:pic>
        <p:nvPicPr>
          <p:cNvPr id="6" name="ch03">
            <a:hlinkClick r:id="" action="ppaction://media"/>
            <a:extLst>
              <a:ext uri="{FF2B5EF4-FFF2-40B4-BE49-F238E27FC236}">
                <a16:creationId xmlns:a16="http://schemas.microsoft.com/office/drawing/2014/main" id="{38100DAE-E83A-4609-9D60-4C5894CF50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34301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02163-70FB-409A-BC69-27C43BB4E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4" name="TextBox 3">
            <a:extLst>
              <a:ext uri="{FF2B5EF4-FFF2-40B4-BE49-F238E27FC236}">
                <a16:creationId xmlns:a16="http://schemas.microsoft.com/office/drawing/2014/main" id="{9D76A878-0946-41BE-8DAD-E21766F80AEA}"/>
              </a:ext>
            </a:extLst>
          </p:cNvPr>
          <p:cNvSpPr txBox="1"/>
          <p:nvPr/>
        </p:nvSpPr>
        <p:spPr>
          <a:xfrm>
            <a:off x="466725" y="533400"/>
            <a:ext cx="1061509" cy="369332"/>
          </a:xfrm>
          <a:prstGeom prst="rect">
            <a:avLst/>
          </a:prstGeom>
          <a:noFill/>
        </p:spPr>
        <p:txBody>
          <a:bodyPr wrap="none" rtlCol="0">
            <a:spAutoFit/>
          </a:bodyPr>
          <a:lstStyle/>
          <a:p>
            <a:r>
              <a:rPr lang="af-ZA" dirty="0"/>
              <a:t>u̠t-Ma'in</a:t>
            </a:r>
            <a:endParaRPr lang="fr-FR" dirty="0"/>
          </a:p>
        </p:txBody>
      </p:sp>
      <p:pic>
        <p:nvPicPr>
          <p:cNvPr id="5" name="ut01">
            <a:hlinkClick r:id="" action="ppaction://media"/>
            <a:extLst>
              <a:ext uri="{FF2B5EF4-FFF2-40B4-BE49-F238E27FC236}">
                <a16:creationId xmlns:a16="http://schemas.microsoft.com/office/drawing/2014/main" id="{B75E12E8-E3E5-4286-802D-3E97735332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4020"/>
            <a:ext cx="609600" cy="609600"/>
          </a:xfrm>
          <a:prstGeom prst="rect">
            <a:avLst/>
          </a:prstGeom>
        </p:spPr>
      </p:pic>
    </p:spTree>
    <p:extLst>
      <p:ext uri="{BB962C8B-B14F-4D97-AF65-F5344CB8AC3E}">
        <p14:creationId xmlns:p14="http://schemas.microsoft.com/office/powerpoint/2010/main" val="23901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EC834-CA11-4FBE-84B2-6624F09E8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4" name="TextBox 3">
            <a:extLst>
              <a:ext uri="{FF2B5EF4-FFF2-40B4-BE49-F238E27FC236}">
                <a16:creationId xmlns:a16="http://schemas.microsoft.com/office/drawing/2014/main" id="{3FF29CEF-5291-40F7-88A8-0E189BF17150}"/>
              </a:ext>
            </a:extLst>
          </p:cNvPr>
          <p:cNvSpPr txBox="1"/>
          <p:nvPr/>
        </p:nvSpPr>
        <p:spPr>
          <a:xfrm>
            <a:off x="466725" y="533400"/>
            <a:ext cx="1061509" cy="369332"/>
          </a:xfrm>
          <a:prstGeom prst="rect">
            <a:avLst/>
          </a:prstGeom>
          <a:noFill/>
        </p:spPr>
        <p:txBody>
          <a:bodyPr wrap="none" rtlCol="0">
            <a:spAutoFit/>
          </a:bodyPr>
          <a:lstStyle/>
          <a:p>
            <a:r>
              <a:rPr lang="af-ZA" dirty="0"/>
              <a:t>u̠t-Ma'in</a:t>
            </a:r>
            <a:endParaRPr lang="fr-FR" dirty="0"/>
          </a:p>
        </p:txBody>
      </p:sp>
      <p:pic>
        <p:nvPicPr>
          <p:cNvPr id="5" name="ut02">
            <a:hlinkClick r:id="" action="ppaction://media"/>
            <a:extLst>
              <a:ext uri="{FF2B5EF4-FFF2-40B4-BE49-F238E27FC236}">
                <a16:creationId xmlns:a16="http://schemas.microsoft.com/office/drawing/2014/main" id="{1961E5B7-225A-44DA-98B0-31989C376A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41155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53AA2B-99CE-4439-BD08-6C649CC08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5" name="TextBox 4">
            <a:extLst>
              <a:ext uri="{FF2B5EF4-FFF2-40B4-BE49-F238E27FC236}">
                <a16:creationId xmlns:a16="http://schemas.microsoft.com/office/drawing/2014/main" id="{383B0A18-037A-4D95-B32B-FFAE128CA600}"/>
              </a:ext>
            </a:extLst>
          </p:cNvPr>
          <p:cNvSpPr txBox="1"/>
          <p:nvPr/>
        </p:nvSpPr>
        <p:spPr>
          <a:xfrm>
            <a:off x="466725" y="533400"/>
            <a:ext cx="1061509" cy="369332"/>
          </a:xfrm>
          <a:prstGeom prst="rect">
            <a:avLst/>
          </a:prstGeom>
          <a:noFill/>
        </p:spPr>
        <p:txBody>
          <a:bodyPr wrap="none" rtlCol="0">
            <a:spAutoFit/>
          </a:bodyPr>
          <a:lstStyle/>
          <a:p>
            <a:r>
              <a:rPr lang="af-ZA" dirty="0"/>
              <a:t>u̠t-Ma'in</a:t>
            </a:r>
            <a:endParaRPr lang="fr-FR" dirty="0"/>
          </a:p>
        </p:txBody>
      </p:sp>
      <p:pic>
        <p:nvPicPr>
          <p:cNvPr id="6" name="ut03">
            <a:hlinkClick r:id="" action="ppaction://media"/>
            <a:extLst>
              <a:ext uri="{FF2B5EF4-FFF2-40B4-BE49-F238E27FC236}">
                <a16:creationId xmlns:a16="http://schemas.microsoft.com/office/drawing/2014/main" id="{F50DB8CC-5DF3-4E61-83AD-3FCC79D1E4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30664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98AD9-E2ED-486E-9084-5C575177E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5" name="TextBox 4">
            <a:extLst>
              <a:ext uri="{FF2B5EF4-FFF2-40B4-BE49-F238E27FC236}">
                <a16:creationId xmlns:a16="http://schemas.microsoft.com/office/drawing/2014/main" id="{2ABD0570-A01F-4BCC-91D7-1DA8F1D0B993}"/>
              </a:ext>
            </a:extLst>
          </p:cNvPr>
          <p:cNvSpPr txBox="1"/>
          <p:nvPr/>
        </p:nvSpPr>
        <p:spPr>
          <a:xfrm>
            <a:off x="466725" y="533400"/>
            <a:ext cx="1061509" cy="369332"/>
          </a:xfrm>
          <a:prstGeom prst="rect">
            <a:avLst/>
          </a:prstGeom>
          <a:noFill/>
        </p:spPr>
        <p:txBody>
          <a:bodyPr wrap="none" rtlCol="0">
            <a:spAutoFit/>
          </a:bodyPr>
          <a:lstStyle/>
          <a:p>
            <a:r>
              <a:rPr lang="af-ZA" dirty="0"/>
              <a:t>u̠t-Ma'in</a:t>
            </a:r>
            <a:endParaRPr lang="fr-FR" dirty="0"/>
          </a:p>
        </p:txBody>
      </p:sp>
      <p:pic>
        <p:nvPicPr>
          <p:cNvPr id="6" name="ut04">
            <a:hlinkClick r:id="" action="ppaction://media"/>
            <a:extLst>
              <a:ext uri="{FF2B5EF4-FFF2-40B4-BE49-F238E27FC236}">
                <a16:creationId xmlns:a16="http://schemas.microsoft.com/office/drawing/2014/main" id="{77AF5A20-CB52-4BA8-A2B4-9A4F676A7B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20678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3A450-5677-4413-8F3A-B46A1BEAE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28040"/>
            <a:ext cx="12192000" cy="5201920"/>
          </a:xfrm>
          <a:prstGeom prst="rect">
            <a:avLst/>
          </a:prstGeom>
        </p:spPr>
      </p:pic>
      <p:sp>
        <p:nvSpPr>
          <p:cNvPr id="4" name="TextBox 3">
            <a:extLst>
              <a:ext uri="{FF2B5EF4-FFF2-40B4-BE49-F238E27FC236}">
                <a16:creationId xmlns:a16="http://schemas.microsoft.com/office/drawing/2014/main" id="{259252C5-A034-422F-B35C-F71C9EA557C3}"/>
              </a:ext>
            </a:extLst>
          </p:cNvPr>
          <p:cNvSpPr txBox="1"/>
          <p:nvPr/>
        </p:nvSpPr>
        <p:spPr>
          <a:xfrm>
            <a:off x="466725" y="533400"/>
            <a:ext cx="1061509" cy="369332"/>
          </a:xfrm>
          <a:prstGeom prst="rect">
            <a:avLst/>
          </a:prstGeom>
          <a:noFill/>
        </p:spPr>
        <p:txBody>
          <a:bodyPr wrap="none" rtlCol="0">
            <a:spAutoFit/>
          </a:bodyPr>
          <a:lstStyle/>
          <a:p>
            <a:r>
              <a:rPr lang="af-ZA" dirty="0"/>
              <a:t>u̠t-Ma'in</a:t>
            </a:r>
            <a:endParaRPr lang="fr-FR" dirty="0"/>
          </a:p>
        </p:txBody>
      </p:sp>
      <p:pic>
        <p:nvPicPr>
          <p:cNvPr id="5" name="ut05">
            <a:hlinkClick r:id="" action="ppaction://media"/>
            <a:extLst>
              <a:ext uri="{FF2B5EF4-FFF2-40B4-BE49-F238E27FC236}">
                <a16:creationId xmlns:a16="http://schemas.microsoft.com/office/drawing/2014/main" id="{075699C2-A0DF-447B-9DBC-D9649D01C1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5675" y="413266"/>
            <a:ext cx="609600" cy="609600"/>
          </a:xfrm>
          <a:prstGeom prst="rect">
            <a:avLst/>
          </a:prstGeom>
        </p:spPr>
      </p:pic>
    </p:spTree>
    <p:extLst>
      <p:ext uri="{BB962C8B-B14F-4D97-AF65-F5344CB8AC3E}">
        <p14:creationId xmlns:p14="http://schemas.microsoft.com/office/powerpoint/2010/main" val="38909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BE7D0AC1-72B5-42F6-9DDB-3BAD14C958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819"/>
          <a:stretch/>
        </p:blipFill>
        <p:spPr bwMode="auto">
          <a:xfrm>
            <a:off x="3010992" y="1784240"/>
            <a:ext cx="6506638" cy="322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8 CuadroTexto">
            <a:extLst>
              <a:ext uri="{FF2B5EF4-FFF2-40B4-BE49-F238E27FC236}">
                <a16:creationId xmlns:a16="http://schemas.microsoft.com/office/drawing/2014/main" id="{626E36E6-3101-4D91-8BAF-235992820A01}"/>
              </a:ext>
            </a:extLst>
          </p:cNvPr>
          <p:cNvSpPr txBox="1"/>
          <p:nvPr/>
        </p:nvSpPr>
        <p:spPr>
          <a:xfrm>
            <a:off x="2554662" y="3080384"/>
            <a:ext cx="745717" cy="646331"/>
          </a:xfrm>
          <a:prstGeom prst="rect">
            <a:avLst/>
          </a:prstGeom>
          <a:noFill/>
        </p:spPr>
        <p:txBody>
          <a:bodyPr wrap="none" rtlCol="0">
            <a:spAutoFit/>
          </a:bodyPr>
          <a:lstStyle/>
          <a:p>
            <a:r>
              <a:rPr lang="es-CL" dirty="0">
                <a:latin typeface="Cambria" panose="02040503050406030204" pitchFamily="18" charset="0"/>
              </a:rPr>
              <a:t>Tonal</a:t>
            </a:r>
            <a:br>
              <a:rPr lang="es-CL" dirty="0">
                <a:latin typeface="Cambria" panose="02040503050406030204" pitchFamily="18" charset="0"/>
              </a:rPr>
            </a:br>
            <a:r>
              <a:rPr lang="es-CL" dirty="0" err="1">
                <a:latin typeface="Cambria" panose="02040503050406030204" pitchFamily="18" charset="0"/>
              </a:rPr>
              <a:t>space</a:t>
            </a:r>
            <a:endParaRPr lang="es-ES" dirty="0">
              <a:latin typeface="Cambria" panose="02040503050406030204" pitchFamily="18" charset="0"/>
            </a:endParaRPr>
          </a:p>
        </p:txBody>
      </p:sp>
      <p:sp>
        <p:nvSpPr>
          <p:cNvPr id="6" name="TextBox 5">
            <a:extLst>
              <a:ext uri="{FF2B5EF4-FFF2-40B4-BE49-F238E27FC236}">
                <a16:creationId xmlns:a16="http://schemas.microsoft.com/office/drawing/2014/main" id="{47A80BDD-199C-4B16-8394-3B3867DAEEBF}"/>
              </a:ext>
            </a:extLst>
          </p:cNvPr>
          <p:cNvSpPr txBox="1"/>
          <p:nvPr/>
        </p:nvSpPr>
        <p:spPr>
          <a:xfrm>
            <a:off x="3958996" y="5010829"/>
            <a:ext cx="385042" cy="369332"/>
          </a:xfrm>
          <a:prstGeom prst="rect">
            <a:avLst/>
          </a:prstGeom>
          <a:noFill/>
        </p:spPr>
        <p:txBody>
          <a:bodyPr wrap="none" rtlCol="0">
            <a:spAutoFit/>
          </a:bodyPr>
          <a:lstStyle/>
          <a:p>
            <a:r>
              <a:rPr lang="es-CL" dirty="0"/>
              <a:t>M</a:t>
            </a:r>
            <a:endParaRPr lang="fr-FR" dirty="0"/>
          </a:p>
        </p:txBody>
      </p:sp>
      <p:sp>
        <p:nvSpPr>
          <p:cNvPr id="7" name="TextBox 6">
            <a:extLst>
              <a:ext uri="{FF2B5EF4-FFF2-40B4-BE49-F238E27FC236}">
                <a16:creationId xmlns:a16="http://schemas.microsoft.com/office/drawing/2014/main" id="{8883FFED-0C8B-49DC-914F-369B4F68E6CB}"/>
              </a:ext>
            </a:extLst>
          </p:cNvPr>
          <p:cNvSpPr txBox="1"/>
          <p:nvPr/>
        </p:nvSpPr>
        <p:spPr>
          <a:xfrm>
            <a:off x="4929792" y="5010829"/>
            <a:ext cx="308098" cy="369332"/>
          </a:xfrm>
          <a:prstGeom prst="rect">
            <a:avLst/>
          </a:prstGeom>
          <a:noFill/>
        </p:spPr>
        <p:txBody>
          <a:bodyPr wrap="none" rtlCol="0">
            <a:spAutoFit/>
          </a:bodyPr>
          <a:lstStyle/>
          <a:p>
            <a:r>
              <a:rPr lang="es-CL" dirty="0"/>
              <a:t>S</a:t>
            </a:r>
            <a:endParaRPr lang="fr-FR" dirty="0"/>
          </a:p>
        </p:txBody>
      </p:sp>
      <p:sp>
        <p:nvSpPr>
          <p:cNvPr id="8" name="TextBox 7">
            <a:extLst>
              <a:ext uri="{FF2B5EF4-FFF2-40B4-BE49-F238E27FC236}">
                <a16:creationId xmlns:a16="http://schemas.microsoft.com/office/drawing/2014/main" id="{2B38C0A9-8DCB-4DF9-9400-443D86B21A68}"/>
              </a:ext>
            </a:extLst>
          </p:cNvPr>
          <p:cNvSpPr txBox="1"/>
          <p:nvPr/>
        </p:nvSpPr>
        <p:spPr>
          <a:xfrm>
            <a:off x="5499935" y="5005174"/>
            <a:ext cx="348172" cy="369332"/>
          </a:xfrm>
          <a:prstGeom prst="rect">
            <a:avLst/>
          </a:prstGeom>
          <a:noFill/>
        </p:spPr>
        <p:txBody>
          <a:bodyPr wrap="none" rtlCol="0">
            <a:spAutoFit/>
          </a:bodyPr>
          <a:lstStyle/>
          <a:p>
            <a:r>
              <a:rPr lang="es-CL" dirty="0"/>
              <a:t>H</a:t>
            </a:r>
            <a:endParaRPr lang="fr-FR" dirty="0"/>
          </a:p>
        </p:txBody>
      </p:sp>
      <p:sp>
        <p:nvSpPr>
          <p:cNvPr id="9" name="TextBox 8">
            <a:extLst>
              <a:ext uri="{FF2B5EF4-FFF2-40B4-BE49-F238E27FC236}">
                <a16:creationId xmlns:a16="http://schemas.microsoft.com/office/drawing/2014/main" id="{683D6A52-F89A-4223-9C26-9E9C7269A4E4}"/>
              </a:ext>
            </a:extLst>
          </p:cNvPr>
          <p:cNvSpPr txBox="1"/>
          <p:nvPr/>
        </p:nvSpPr>
        <p:spPr>
          <a:xfrm>
            <a:off x="6076272" y="5010829"/>
            <a:ext cx="304892" cy="369332"/>
          </a:xfrm>
          <a:prstGeom prst="rect">
            <a:avLst/>
          </a:prstGeom>
          <a:noFill/>
        </p:spPr>
        <p:txBody>
          <a:bodyPr wrap="none" rtlCol="0">
            <a:spAutoFit/>
          </a:bodyPr>
          <a:lstStyle/>
          <a:p>
            <a:r>
              <a:rPr lang="es-CL" dirty="0"/>
              <a:t>L</a:t>
            </a:r>
            <a:endParaRPr lang="fr-FR" dirty="0"/>
          </a:p>
        </p:txBody>
      </p:sp>
      <p:sp>
        <p:nvSpPr>
          <p:cNvPr id="10" name="TextBox 9">
            <a:extLst>
              <a:ext uri="{FF2B5EF4-FFF2-40B4-BE49-F238E27FC236}">
                <a16:creationId xmlns:a16="http://schemas.microsoft.com/office/drawing/2014/main" id="{08E3E54E-B015-4165-B54C-07C890BBF17C}"/>
              </a:ext>
            </a:extLst>
          </p:cNvPr>
          <p:cNvSpPr txBox="1"/>
          <p:nvPr/>
        </p:nvSpPr>
        <p:spPr>
          <a:xfrm>
            <a:off x="6753275" y="5010829"/>
            <a:ext cx="348172" cy="369332"/>
          </a:xfrm>
          <a:prstGeom prst="rect">
            <a:avLst/>
          </a:prstGeom>
          <a:noFill/>
        </p:spPr>
        <p:txBody>
          <a:bodyPr wrap="none" rtlCol="0">
            <a:spAutoFit/>
          </a:bodyPr>
          <a:lstStyle/>
          <a:p>
            <a:r>
              <a:rPr lang="es-CL" dirty="0"/>
              <a:t>U</a:t>
            </a:r>
            <a:endParaRPr lang="fr-FR" dirty="0"/>
          </a:p>
        </p:txBody>
      </p:sp>
      <p:sp>
        <p:nvSpPr>
          <p:cNvPr id="11" name="TextBox 10">
            <a:extLst>
              <a:ext uri="{FF2B5EF4-FFF2-40B4-BE49-F238E27FC236}">
                <a16:creationId xmlns:a16="http://schemas.microsoft.com/office/drawing/2014/main" id="{E5725C82-9FBC-47E4-A773-E82BFC180908}"/>
              </a:ext>
            </a:extLst>
          </p:cNvPr>
          <p:cNvSpPr txBox="1"/>
          <p:nvPr/>
        </p:nvSpPr>
        <p:spPr>
          <a:xfrm>
            <a:off x="7383691" y="5010829"/>
            <a:ext cx="314510" cy="369332"/>
          </a:xfrm>
          <a:prstGeom prst="rect">
            <a:avLst/>
          </a:prstGeom>
          <a:noFill/>
        </p:spPr>
        <p:txBody>
          <a:bodyPr wrap="none" rtlCol="0">
            <a:spAutoFit/>
          </a:bodyPr>
          <a:lstStyle/>
          <a:p>
            <a:r>
              <a:rPr lang="es-CL" dirty="0"/>
              <a:t>T</a:t>
            </a:r>
            <a:endParaRPr lang="fr-FR" dirty="0"/>
          </a:p>
        </p:txBody>
      </p:sp>
      <p:sp>
        <p:nvSpPr>
          <p:cNvPr id="12" name="TextBox 11">
            <a:extLst>
              <a:ext uri="{FF2B5EF4-FFF2-40B4-BE49-F238E27FC236}">
                <a16:creationId xmlns:a16="http://schemas.microsoft.com/office/drawing/2014/main" id="{B0DC766D-4FE1-42E4-BACB-47C708232CCB}"/>
              </a:ext>
            </a:extLst>
          </p:cNvPr>
          <p:cNvSpPr txBox="1"/>
          <p:nvPr/>
        </p:nvSpPr>
        <p:spPr>
          <a:xfrm>
            <a:off x="7980445" y="5010829"/>
            <a:ext cx="348172" cy="369332"/>
          </a:xfrm>
          <a:prstGeom prst="rect">
            <a:avLst/>
          </a:prstGeom>
          <a:noFill/>
        </p:spPr>
        <p:txBody>
          <a:bodyPr wrap="none" rtlCol="0">
            <a:spAutoFit/>
          </a:bodyPr>
          <a:lstStyle/>
          <a:p>
            <a:r>
              <a:rPr lang="es-CL" dirty="0"/>
              <a:t>D</a:t>
            </a:r>
            <a:endParaRPr lang="fr-FR" dirty="0"/>
          </a:p>
        </p:txBody>
      </p:sp>
      <p:sp>
        <p:nvSpPr>
          <p:cNvPr id="14" name="TextBox 13">
            <a:extLst>
              <a:ext uri="{FF2B5EF4-FFF2-40B4-BE49-F238E27FC236}">
                <a16:creationId xmlns:a16="http://schemas.microsoft.com/office/drawing/2014/main" id="{31D2B48B-ED7A-4BBD-84EF-8F8FD3C837C1}"/>
              </a:ext>
            </a:extLst>
          </p:cNvPr>
          <p:cNvSpPr txBox="1"/>
          <p:nvPr/>
        </p:nvSpPr>
        <p:spPr>
          <a:xfrm>
            <a:off x="8574951" y="5010829"/>
            <a:ext cx="333746" cy="369332"/>
          </a:xfrm>
          <a:prstGeom prst="rect">
            <a:avLst/>
          </a:prstGeom>
          <a:noFill/>
        </p:spPr>
        <p:txBody>
          <a:bodyPr wrap="none" rtlCol="0">
            <a:spAutoFit/>
          </a:bodyPr>
          <a:lstStyle/>
          <a:p>
            <a:r>
              <a:rPr lang="es-CL" dirty="0"/>
              <a:t>B</a:t>
            </a:r>
            <a:endParaRPr lang="fr-FR" dirty="0"/>
          </a:p>
        </p:txBody>
      </p:sp>
      <p:sp>
        <p:nvSpPr>
          <p:cNvPr id="16" name="TextBox 15">
            <a:extLst>
              <a:ext uri="{FF2B5EF4-FFF2-40B4-BE49-F238E27FC236}">
                <a16:creationId xmlns:a16="http://schemas.microsoft.com/office/drawing/2014/main" id="{76648872-2D38-4A21-91D5-F3ED89D81C46}"/>
              </a:ext>
            </a:extLst>
          </p:cNvPr>
          <p:cNvSpPr txBox="1"/>
          <p:nvPr/>
        </p:nvSpPr>
        <p:spPr>
          <a:xfrm>
            <a:off x="0" y="0"/>
            <a:ext cx="8997696" cy="523220"/>
          </a:xfrm>
          <a:prstGeom prst="rect">
            <a:avLst/>
          </a:prstGeom>
          <a:noFill/>
        </p:spPr>
        <p:txBody>
          <a:bodyPr wrap="square">
            <a:spAutoFit/>
          </a:bodyPr>
          <a:lstStyle/>
          <a:p>
            <a:pPr marL="304800" indent="-304800"/>
            <a:r>
              <a:rPr lang="en-US" sz="1400" dirty="0">
                <a:effectLst/>
              </a:rPr>
              <a:t>Hirst, D. (2007). A </a:t>
            </a:r>
            <a:r>
              <a:rPr lang="en-US" sz="1400" dirty="0" err="1">
                <a:effectLst/>
              </a:rPr>
              <a:t>Praat</a:t>
            </a:r>
            <a:r>
              <a:rPr lang="en-US" sz="1400" dirty="0">
                <a:effectLst/>
              </a:rPr>
              <a:t> plugin for MOMEL and INTSINT with improved algorithms for modelling and coding intonation. </a:t>
            </a:r>
            <a:r>
              <a:rPr lang="en-US" sz="1400" i="1" dirty="0" err="1">
                <a:effectLst/>
              </a:rPr>
              <a:t>ICPhS</a:t>
            </a:r>
            <a:r>
              <a:rPr lang="en-US" sz="1400" i="1" dirty="0">
                <a:effectLst/>
              </a:rPr>
              <a:t> 2007. Proceedings of the 16th International Congress of Phonetic Sciences</a:t>
            </a:r>
            <a:r>
              <a:rPr lang="en-US" sz="1400" dirty="0">
                <a:effectLst/>
              </a:rPr>
              <a:t>, 1233–1236.</a:t>
            </a:r>
          </a:p>
        </p:txBody>
      </p:sp>
    </p:spTree>
    <p:extLst>
      <p:ext uri="{BB962C8B-B14F-4D97-AF65-F5344CB8AC3E}">
        <p14:creationId xmlns:p14="http://schemas.microsoft.com/office/powerpoint/2010/main" val="3148907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FC438-DA43-4654-9FDD-E2E4F6E10165}"/>
              </a:ext>
            </a:extLst>
          </p:cNvPr>
          <p:cNvSpPr>
            <a:spLocks noGrp="1"/>
          </p:cNvSpPr>
          <p:nvPr>
            <p:ph type="title"/>
          </p:nvPr>
        </p:nvSpPr>
        <p:spPr/>
        <p:txBody>
          <a:bodyPr/>
          <a:lstStyle/>
          <a:p>
            <a:r>
              <a:rPr lang="es-CL" dirty="0" err="1"/>
              <a:t>References</a:t>
            </a:r>
            <a:endParaRPr lang="en-US" dirty="0"/>
          </a:p>
        </p:txBody>
      </p:sp>
      <p:sp>
        <p:nvSpPr>
          <p:cNvPr id="3" name="Espace réservé du contenu 2">
            <a:extLst>
              <a:ext uri="{FF2B5EF4-FFF2-40B4-BE49-F238E27FC236}">
                <a16:creationId xmlns:a16="http://schemas.microsoft.com/office/drawing/2014/main" id="{5B5A3F71-83B1-4D11-83C1-A305D666A8E1}"/>
              </a:ext>
            </a:extLst>
          </p:cNvPr>
          <p:cNvSpPr>
            <a:spLocks noGrp="1"/>
          </p:cNvSpPr>
          <p:nvPr>
            <p:ph idx="1"/>
          </p:nvPr>
        </p:nvSpPr>
        <p:spPr/>
        <p:txBody>
          <a:bodyPr>
            <a:normAutofit fontScale="85000" lnSpcReduction="20000"/>
          </a:bodyPr>
          <a:lstStyle/>
          <a:p>
            <a:pPr marL="715963" indent="-715963">
              <a:buNone/>
            </a:pPr>
            <a:r>
              <a:rPr lang="en-US" dirty="0"/>
              <a:t>Couper-</a:t>
            </a:r>
            <a:r>
              <a:rPr lang="en-US" dirty="0" err="1"/>
              <a:t>Kuhlen</a:t>
            </a:r>
            <a:r>
              <a:rPr lang="en-US" dirty="0"/>
              <a:t>, E. (1997). Coherent Voicing: On Prosody in Conversational Reported Speech. In W. </a:t>
            </a:r>
            <a:r>
              <a:rPr lang="en-US" dirty="0" err="1"/>
              <a:t>Bublitz</a:t>
            </a:r>
            <a:r>
              <a:rPr lang="en-US" dirty="0"/>
              <a:t>, U. Lenk, &amp; E. </a:t>
            </a:r>
            <a:r>
              <a:rPr lang="en-US" dirty="0" err="1"/>
              <a:t>Ventola</a:t>
            </a:r>
            <a:r>
              <a:rPr lang="en-US" dirty="0"/>
              <a:t> (Eds.), </a:t>
            </a:r>
            <a:r>
              <a:rPr lang="en-US" i="1" dirty="0"/>
              <a:t>Coherence in Spoken and Written Discourse: How to Create it and How to Describe it</a:t>
            </a:r>
            <a:r>
              <a:rPr lang="en-US" dirty="0"/>
              <a:t>. John Benjamins Publishing Company.</a:t>
            </a:r>
          </a:p>
          <a:p>
            <a:pPr marL="715963" indent="-715963">
              <a:buNone/>
            </a:pPr>
            <a:r>
              <a:rPr lang="en-US" dirty="0" err="1"/>
              <a:t>Genetti</a:t>
            </a:r>
            <a:r>
              <a:rPr lang="en-US" dirty="0"/>
              <a:t>, C. (2014). Direct speech reports and the cline of prosodic integration in </a:t>
            </a:r>
            <a:r>
              <a:rPr lang="en-US" dirty="0" err="1"/>
              <a:t>Dolakha</a:t>
            </a:r>
            <a:r>
              <a:rPr lang="en-US" dirty="0"/>
              <a:t> </a:t>
            </a:r>
            <a:r>
              <a:rPr lang="en-US" dirty="0" err="1"/>
              <a:t>Newar</a:t>
            </a:r>
            <a:r>
              <a:rPr lang="en-US" dirty="0"/>
              <a:t>. </a:t>
            </a:r>
            <a:r>
              <a:rPr lang="en-US" i="1" dirty="0"/>
              <a:t>Himalayan Linguistics</a:t>
            </a:r>
            <a:r>
              <a:rPr lang="en-US" dirty="0"/>
              <a:t>, </a:t>
            </a:r>
            <a:r>
              <a:rPr lang="en-US" i="1" dirty="0"/>
              <a:t>10</a:t>
            </a:r>
            <a:r>
              <a:rPr lang="en-US" dirty="0"/>
              <a:t>(1). </a:t>
            </a:r>
          </a:p>
          <a:p>
            <a:pPr marL="715963" indent="-715963">
              <a:buNone/>
            </a:pPr>
            <a:r>
              <a:rPr lang="en-US" dirty="0" err="1"/>
              <a:t>Malibert</a:t>
            </a:r>
            <a:r>
              <a:rPr lang="en-US" dirty="0"/>
              <a:t>, I.-I., &amp; </a:t>
            </a:r>
            <a:r>
              <a:rPr lang="en-US" dirty="0" err="1"/>
              <a:t>Vanhove</a:t>
            </a:r>
            <a:r>
              <a:rPr lang="en-US" dirty="0"/>
              <a:t>, M. (2015). Quotative constructions and prosody in some Afroasiatic languages. In </a:t>
            </a:r>
            <a:r>
              <a:rPr lang="en-US" i="1" dirty="0"/>
              <a:t>Corpus-based Studies of lesser-described Languages: the </a:t>
            </a:r>
            <a:r>
              <a:rPr lang="en-US" i="1" dirty="0" err="1"/>
              <a:t>CorpAfroAs</a:t>
            </a:r>
            <a:r>
              <a:rPr lang="en-US" i="1" dirty="0"/>
              <a:t> Corpus of spoken </a:t>
            </a:r>
            <a:r>
              <a:rPr lang="en-US" i="1" dirty="0" err="1"/>
              <a:t>AfroAsiatic</a:t>
            </a:r>
            <a:r>
              <a:rPr lang="en-US" dirty="0"/>
              <a:t> (pp. 117–169). John Benjamins. </a:t>
            </a:r>
            <a:endParaRPr lang="es-CL" dirty="0"/>
          </a:p>
          <a:p>
            <a:pPr marL="715963" indent="-715963">
              <a:buNone/>
            </a:pPr>
            <a:r>
              <a:rPr lang="en-US" dirty="0"/>
              <a:t>Wells, J. C. (2006). </a:t>
            </a:r>
            <a:r>
              <a:rPr lang="en-US" i="1" dirty="0"/>
              <a:t>English intonation: An Introduction</a:t>
            </a:r>
            <a:r>
              <a:rPr lang="en-US" dirty="0"/>
              <a:t>. Cambridge University Press.</a:t>
            </a:r>
          </a:p>
          <a:p>
            <a:endParaRPr lang="es-CL" dirty="0"/>
          </a:p>
          <a:p>
            <a:endParaRPr lang="es-CL" dirty="0"/>
          </a:p>
          <a:p>
            <a:endParaRPr lang="en-US" dirty="0"/>
          </a:p>
        </p:txBody>
      </p:sp>
    </p:spTree>
    <p:extLst>
      <p:ext uri="{BB962C8B-B14F-4D97-AF65-F5344CB8AC3E}">
        <p14:creationId xmlns:p14="http://schemas.microsoft.com/office/powerpoint/2010/main" val="119139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AE487-C933-449F-8C7B-F9ACB0F49CE2}"/>
              </a:ext>
            </a:extLst>
          </p:cNvPr>
          <p:cNvSpPr>
            <a:spLocks noGrp="1"/>
          </p:cNvSpPr>
          <p:nvPr>
            <p:ph type="title"/>
          </p:nvPr>
        </p:nvSpPr>
        <p:spPr/>
        <p:txBody>
          <a:bodyPr/>
          <a:lstStyle/>
          <a:p>
            <a:r>
              <a:rPr lang="es-CL" dirty="0"/>
              <a:t>A bit of </a:t>
            </a:r>
            <a:r>
              <a:rPr lang="es-CL" dirty="0" err="1"/>
              <a:t>theory</a:t>
            </a:r>
            <a:endParaRPr lang="en-US" dirty="0"/>
          </a:p>
        </p:txBody>
      </p:sp>
      <p:sp>
        <p:nvSpPr>
          <p:cNvPr id="3" name="Espace réservé du contenu 2">
            <a:extLst>
              <a:ext uri="{FF2B5EF4-FFF2-40B4-BE49-F238E27FC236}">
                <a16:creationId xmlns:a16="http://schemas.microsoft.com/office/drawing/2014/main" id="{953C7942-13E0-49D4-A164-D88AFB10C556}"/>
              </a:ext>
            </a:extLst>
          </p:cNvPr>
          <p:cNvSpPr>
            <a:spLocks noGrp="1"/>
          </p:cNvSpPr>
          <p:nvPr>
            <p:ph idx="1"/>
          </p:nvPr>
        </p:nvSpPr>
        <p:spPr>
          <a:xfrm>
            <a:off x="838200" y="2011680"/>
            <a:ext cx="10515600" cy="4673792"/>
          </a:xfrm>
        </p:spPr>
        <p:txBody>
          <a:bodyPr>
            <a:normAutofit lnSpcReduction="10000"/>
          </a:bodyPr>
          <a:lstStyle/>
          <a:p>
            <a:r>
              <a:rPr lang="en-US" dirty="0"/>
              <a:t>Prosodically, reported speech can be more or less </a:t>
            </a:r>
            <a:r>
              <a:rPr lang="en-US" b="1" dirty="0">
                <a:effectLst>
                  <a:outerShdw blurRad="38100" dist="38100" dir="2700000" algn="tl">
                    <a:srgbClr val="000000">
                      <a:alpha val="43137"/>
                    </a:srgbClr>
                  </a:outerShdw>
                </a:effectLst>
              </a:rPr>
              <a:t>integrated into the quotative frame</a:t>
            </a:r>
            <a:r>
              <a:rPr lang="en-US" dirty="0"/>
              <a:t>. This helps establishing a distance from the narrator’s own voice.</a:t>
            </a:r>
          </a:p>
          <a:p>
            <a:r>
              <a:rPr lang="en-US" dirty="0"/>
              <a:t>The </a:t>
            </a:r>
            <a:r>
              <a:rPr lang="en-US" b="1" dirty="0">
                <a:effectLst>
                  <a:outerShdw blurRad="38100" dist="38100" dir="2700000" algn="tl">
                    <a:srgbClr val="000000">
                      <a:alpha val="43137"/>
                    </a:srgbClr>
                  </a:outerShdw>
                </a:effectLst>
              </a:rPr>
              <a:t>degree of prosodic integration </a:t>
            </a:r>
            <a:r>
              <a:rPr lang="en-US" dirty="0"/>
              <a:t>depends on several features </a:t>
            </a:r>
            <a:r>
              <a:rPr lang="en-US" sz="2000" dirty="0"/>
              <a:t>(</a:t>
            </a:r>
            <a:r>
              <a:rPr lang="en-US" sz="2000" dirty="0" err="1"/>
              <a:t>Genetti</a:t>
            </a:r>
            <a:r>
              <a:rPr lang="en-US" sz="2000" dirty="0"/>
              <a:t>, 2011)</a:t>
            </a:r>
            <a:r>
              <a:rPr lang="en-US" dirty="0"/>
              <a:t>:</a:t>
            </a:r>
          </a:p>
          <a:p>
            <a:pPr lvl="1"/>
            <a:r>
              <a:rPr lang="en-US" dirty="0"/>
              <a:t>Positioning of prosodic and syntactic boundaries</a:t>
            </a:r>
          </a:p>
          <a:p>
            <a:pPr lvl="1"/>
            <a:r>
              <a:rPr lang="en-US" dirty="0"/>
              <a:t>Patterns of terminal contours</a:t>
            </a:r>
          </a:p>
          <a:p>
            <a:pPr lvl="1"/>
            <a:r>
              <a:rPr lang="en-US" dirty="0"/>
              <a:t>Changes in:</a:t>
            </a:r>
          </a:p>
          <a:p>
            <a:pPr lvl="2"/>
            <a:r>
              <a:rPr lang="en-US" dirty="0"/>
              <a:t>Loudness</a:t>
            </a:r>
          </a:p>
          <a:p>
            <a:pPr lvl="2"/>
            <a:r>
              <a:rPr lang="en-US" dirty="0"/>
              <a:t>Pitch range</a:t>
            </a:r>
          </a:p>
          <a:p>
            <a:pPr lvl="2"/>
            <a:r>
              <a:rPr lang="en-US" dirty="0"/>
              <a:t>Register</a:t>
            </a:r>
          </a:p>
          <a:p>
            <a:pPr lvl="2"/>
            <a:r>
              <a:rPr lang="en-US" dirty="0"/>
              <a:t>Timing</a:t>
            </a:r>
          </a:p>
        </p:txBody>
      </p:sp>
      <p:sp>
        <p:nvSpPr>
          <p:cNvPr id="4" name="TextBox 3">
            <a:extLst>
              <a:ext uri="{FF2B5EF4-FFF2-40B4-BE49-F238E27FC236}">
                <a16:creationId xmlns:a16="http://schemas.microsoft.com/office/drawing/2014/main" id="{4B78B87B-6F41-460D-A5B9-9A34EE08E8B4}"/>
              </a:ext>
            </a:extLst>
          </p:cNvPr>
          <p:cNvSpPr txBox="1"/>
          <p:nvPr/>
        </p:nvSpPr>
        <p:spPr>
          <a:xfrm>
            <a:off x="9116486" y="4900930"/>
            <a:ext cx="2237314" cy="1015663"/>
          </a:xfrm>
          <a:prstGeom prst="rect">
            <a:avLst/>
          </a:prstGeom>
          <a:noFill/>
        </p:spPr>
        <p:txBody>
          <a:bodyPr wrap="square" rtlCol="0">
            <a:spAutoFit/>
          </a:bodyPr>
          <a:lstStyle/>
          <a:p>
            <a:pPr algn="ctr"/>
            <a:r>
              <a:rPr lang="es-CL" sz="2000" dirty="0" err="1"/>
              <a:t>Separate</a:t>
            </a:r>
            <a:r>
              <a:rPr lang="es-CL" sz="2000" dirty="0"/>
              <a:t> </a:t>
            </a:r>
            <a:r>
              <a:rPr lang="es-CL" sz="2000" dirty="0" err="1"/>
              <a:t>intonational</a:t>
            </a:r>
            <a:r>
              <a:rPr lang="es-CL" sz="2000" dirty="0"/>
              <a:t> </a:t>
            </a:r>
            <a:r>
              <a:rPr lang="es-CL" sz="2000" dirty="0" err="1"/>
              <a:t>unit</a:t>
            </a:r>
            <a:endParaRPr lang="es-CL" sz="2000" dirty="0"/>
          </a:p>
          <a:p>
            <a:pPr algn="ctr"/>
            <a:r>
              <a:rPr lang="es-CL" sz="2000" dirty="0"/>
              <a:t>(IU)</a:t>
            </a:r>
            <a:endParaRPr lang="fr-FR" sz="2000" dirty="0"/>
          </a:p>
        </p:txBody>
      </p:sp>
      <p:sp>
        <p:nvSpPr>
          <p:cNvPr id="5" name="Right Brace 4">
            <a:extLst>
              <a:ext uri="{FF2B5EF4-FFF2-40B4-BE49-F238E27FC236}">
                <a16:creationId xmlns:a16="http://schemas.microsoft.com/office/drawing/2014/main" id="{79B9E757-68E1-41A9-98BA-6D40210378B1}"/>
              </a:ext>
            </a:extLst>
          </p:cNvPr>
          <p:cNvSpPr/>
          <p:nvPr/>
        </p:nvSpPr>
        <p:spPr>
          <a:xfrm>
            <a:off x="8643668" y="4132053"/>
            <a:ext cx="370936" cy="25534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255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A905-7B23-46E0-A9F9-F08C9BC46C84}"/>
              </a:ext>
            </a:extLst>
          </p:cNvPr>
          <p:cNvSpPr>
            <a:spLocks noGrp="1"/>
          </p:cNvSpPr>
          <p:nvPr>
            <p:ph type="title"/>
          </p:nvPr>
        </p:nvSpPr>
        <p:spPr/>
        <p:txBody>
          <a:bodyPr/>
          <a:lstStyle/>
          <a:p>
            <a:r>
              <a:rPr lang="es-CL" dirty="0" err="1"/>
              <a:t>Objectives</a:t>
            </a:r>
            <a:endParaRPr lang="fr-FR" dirty="0"/>
          </a:p>
        </p:txBody>
      </p:sp>
      <p:sp>
        <p:nvSpPr>
          <p:cNvPr id="3" name="Content Placeholder 2">
            <a:extLst>
              <a:ext uri="{FF2B5EF4-FFF2-40B4-BE49-F238E27FC236}">
                <a16:creationId xmlns:a16="http://schemas.microsoft.com/office/drawing/2014/main" id="{56C095C9-4888-4F50-A8AD-4FA6C4266947}"/>
              </a:ext>
            </a:extLst>
          </p:cNvPr>
          <p:cNvSpPr>
            <a:spLocks noGrp="1"/>
          </p:cNvSpPr>
          <p:nvPr>
            <p:ph idx="1"/>
          </p:nvPr>
        </p:nvSpPr>
        <p:spPr/>
        <p:txBody>
          <a:bodyPr/>
          <a:lstStyle/>
          <a:p>
            <a:r>
              <a:rPr lang="es-CL" b="1" dirty="0" err="1"/>
              <a:t>Determining</a:t>
            </a:r>
            <a:r>
              <a:rPr lang="es-CL" dirty="0"/>
              <a:t> if </a:t>
            </a:r>
            <a:r>
              <a:rPr lang="es-CL" dirty="0" err="1"/>
              <a:t>reported</a:t>
            </a:r>
            <a:r>
              <a:rPr lang="es-CL" dirty="0"/>
              <a:t> </a:t>
            </a:r>
            <a:r>
              <a:rPr lang="es-CL" dirty="0" err="1"/>
              <a:t>speech</a:t>
            </a:r>
            <a:r>
              <a:rPr lang="es-CL" dirty="0"/>
              <a:t> is </a:t>
            </a:r>
            <a:r>
              <a:rPr lang="es-CL" dirty="0" err="1"/>
              <a:t>prosodically</a:t>
            </a:r>
            <a:r>
              <a:rPr lang="es-CL" dirty="0"/>
              <a:t> </a:t>
            </a:r>
            <a:r>
              <a:rPr lang="es-CL" dirty="0" err="1"/>
              <a:t>detached</a:t>
            </a:r>
            <a:r>
              <a:rPr lang="es-CL" dirty="0"/>
              <a:t> </a:t>
            </a:r>
            <a:r>
              <a:rPr lang="es-CL" dirty="0" err="1"/>
              <a:t>from</a:t>
            </a:r>
            <a:r>
              <a:rPr lang="es-CL" dirty="0"/>
              <a:t> the </a:t>
            </a:r>
            <a:r>
              <a:rPr lang="es-CL" dirty="0" err="1"/>
              <a:t>quotative</a:t>
            </a:r>
            <a:r>
              <a:rPr lang="es-CL" dirty="0"/>
              <a:t> </a:t>
            </a:r>
            <a:r>
              <a:rPr lang="es-CL" dirty="0" err="1"/>
              <a:t>frame</a:t>
            </a:r>
            <a:r>
              <a:rPr lang="es-CL" dirty="0"/>
              <a:t> in </a:t>
            </a:r>
            <a:r>
              <a:rPr lang="es-CL" dirty="0" err="1"/>
              <a:t>storytelling</a:t>
            </a:r>
            <a:r>
              <a:rPr lang="es-CL" dirty="0"/>
              <a:t> in [</a:t>
            </a:r>
            <a:r>
              <a:rPr lang="es-CL" cap="small" dirty="0" err="1"/>
              <a:t>language</a:t>
            </a:r>
            <a:r>
              <a:rPr lang="es-CL" dirty="0"/>
              <a:t>].</a:t>
            </a:r>
          </a:p>
          <a:p>
            <a:pPr marL="0" indent="0">
              <a:buNone/>
            </a:pPr>
            <a:r>
              <a:rPr lang="es-CL" dirty="0"/>
              <a:t>If </a:t>
            </a:r>
            <a:r>
              <a:rPr lang="es-CL" dirty="0" err="1"/>
              <a:t>it</a:t>
            </a:r>
            <a:r>
              <a:rPr lang="es-CL" dirty="0"/>
              <a:t> is,</a:t>
            </a:r>
          </a:p>
          <a:p>
            <a:r>
              <a:rPr lang="es-CL" b="1" dirty="0" err="1"/>
              <a:t>Identifying</a:t>
            </a:r>
            <a:r>
              <a:rPr lang="es-CL" dirty="0"/>
              <a:t> in which cases.</a:t>
            </a:r>
          </a:p>
          <a:p>
            <a:r>
              <a:rPr lang="es-CL" b="1" dirty="0" err="1"/>
              <a:t>Describing</a:t>
            </a:r>
            <a:r>
              <a:rPr lang="es-CL" dirty="0"/>
              <a:t> </a:t>
            </a:r>
            <a:r>
              <a:rPr lang="es-CL" dirty="0" err="1"/>
              <a:t>how</a:t>
            </a:r>
            <a:r>
              <a:rPr lang="es-CL" dirty="0"/>
              <a:t> (</a:t>
            </a:r>
            <a:r>
              <a:rPr lang="es-CL" dirty="0" err="1"/>
              <a:t>acoustically</a:t>
            </a:r>
            <a:r>
              <a:rPr lang="es-CL" dirty="0"/>
              <a:t>/</a:t>
            </a:r>
            <a:r>
              <a:rPr lang="es-CL" dirty="0" err="1"/>
              <a:t>phonetically</a:t>
            </a:r>
            <a:r>
              <a:rPr lang="es-CL" dirty="0"/>
              <a:t>).</a:t>
            </a:r>
          </a:p>
        </p:txBody>
      </p:sp>
    </p:spTree>
    <p:extLst>
      <p:ext uri="{BB962C8B-B14F-4D97-AF65-F5344CB8AC3E}">
        <p14:creationId xmlns:p14="http://schemas.microsoft.com/office/powerpoint/2010/main" val="37027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C536-0681-4FEB-ABC3-F3F9EF41B06B}"/>
              </a:ext>
            </a:extLst>
          </p:cNvPr>
          <p:cNvSpPr>
            <a:spLocks noGrp="1"/>
          </p:cNvSpPr>
          <p:nvPr>
            <p:ph type="title"/>
          </p:nvPr>
        </p:nvSpPr>
        <p:spPr/>
        <p:txBody>
          <a:bodyPr/>
          <a:lstStyle/>
          <a:p>
            <a:r>
              <a:rPr lang="af-ZA" dirty="0"/>
              <a:t>Acoustic correlates of perceptive variables</a:t>
            </a:r>
            <a:endParaRPr lang="fr-FR" dirty="0"/>
          </a:p>
        </p:txBody>
      </p:sp>
      <p:sp>
        <p:nvSpPr>
          <p:cNvPr id="3" name="Content Placeholder 2">
            <a:extLst>
              <a:ext uri="{FF2B5EF4-FFF2-40B4-BE49-F238E27FC236}">
                <a16:creationId xmlns:a16="http://schemas.microsoft.com/office/drawing/2014/main" id="{CB73A39A-B2C7-4884-9260-6978A4F195BF}"/>
              </a:ext>
            </a:extLst>
          </p:cNvPr>
          <p:cNvSpPr>
            <a:spLocks noGrp="1"/>
          </p:cNvSpPr>
          <p:nvPr>
            <p:ph idx="1"/>
          </p:nvPr>
        </p:nvSpPr>
        <p:spPr>
          <a:xfrm>
            <a:off x="838199" y="2011680"/>
            <a:ext cx="10827327" cy="4160520"/>
          </a:xfrm>
        </p:spPr>
        <p:txBody>
          <a:bodyPr>
            <a:normAutofit/>
          </a:bodyPr>
          <a:lstStyle/>
          <a:p>
            <a:pPr marL="0" indent="0">
              <a:buNone/>
            </a:pPr>
            <a:r>
              <a:rPr lang="af-ZA" sz="2400" dirty="0"/>
              <a:t>	</a:t>
            </a:r>
            <a:r>
              <a:rPr lang="af-ZA" sz="2400" b="1" u="sng" dirty="0"/>
              <a:t>Perceptive</a:t>
            </a:r>
            <a:r>
              <a:rPr lang="af-ZA" sz="2400" dirty="0"/>
              <a:t>		     </a:t>
            </a:r>
            <a:r>
              <a:rPr lang="af-ZA" sz="2400" b="1" u="sng" dirty="0"/>
              <a:t>Acoustic</a:t>
            </a:r>
          </a:p>
          <a:p>
            <a:pPr marL="514350" indent="-514350">
              <a:buFont typeface="+mj-lt"/>
              <a:buAutoNum type="arabicPeriod"/>
            </a:pPr>
            <a:r>
              <a:rPr lang="af-ZA" sz="2400" dirty="0"/>
              <a:t>Pitch variations		</a:t>
            </a:r>
            <a:r>
              <a:rPr lang="af-ZA" sz="2400" dirty="0">
                <a:sym typeface="Wingdings" panose="05000000000000000000" pitchFamily="2" charset="2"/>
              </a:rPr>
              <a:t> F0 (Hz, st)</a:t>
            </a:r>
            <a:endParaRPr lang="af-ZA" sz="2400" dirty="0"/>
          </a:p>
          <a:p>
            <a:pPr marL="514350" indent="-514350">
              <a:buFont typeface="+mj-lt"/>
              <a:buAutoNum type="arabicPeriod"/>
            </a:pPr>
            <a:r>
              <a:rPr lang="af-ZA" sz="2400" dirty="0"/>
              <a:t>Pause duration		</a:t>
            </a:r>
            <a:r>
              <a:rPr lang="af-ZA" sz="2400" dirty="0">
                <a:sym typeface="Wingdings" panose="05000000000000000000" pitchFamily="2" charset="2"/>
              </a:rPr>
              <a:t> Time (s)</a:t>
            </a:r>
            <a:endParaRPr lang="af-ZA" sz="2400" dirty="0"/>
          </a:p>
          <a:p>
            <a:pPr marL="514350" indent="-514350">
              <a:buFont typeface="+mj-lt"/>
              <a:buAutoNum type="arabicPeriod"/>
            </a:pPr>
            <a:r>
              <a:rPr lang="af-ZA" sz="2400" dirty="0"/>
              <a:t>Speech rate		</a:t>
            </a:r>
            <a:r>
              <a:rPr lang="af-ZA" sz="2400" dirty="0">
                <a:sym typeface="Wingdings" panose="05000000000000000000" pitchFamily="2" charset="2"/>
              </a:rPr>
              <a:t> Syllables or phonemes/s </a:t>
            </a:r>
            <a:r>
              <a:rPr lang="af-ZA" sz="2000" dirty="0">
                <a:sym typeface="Wingdings" panose="05000000000000000000" pitchFamily="2" charset="2"/>
              </a:rPr>
              <a:t>(including pauses)</a:t>
            </a:r>
            <a:endParaRPr lang="af-ZA" sz="2000" dirty="0"/>
          </a:p>
          <a:p>
            <a:pPr marL="514350" indent="-514350">
              <a:buFont typeface="+mj-lt"/>
              <a:buAutoNum type="arabicPeriod"/>
            </a:pPr>
            <a:r>
              <a:rPr lang="af-ZA" sz="2400" dirty="0"/>
              <a:t>Loudness variations	</a:t>
            </a:r>
            <a:r>
              <a:rPr lang="af-ZA" sz="2400" dirty="0">
                <a:sym typeface="Wingdings" panose="05000000000000000000" pitchFamily="2" charset="2"/>
              </a:rPr>
              <a:t> Intensity (dB)</a:t>
            </a:r>
            <a:endParaRPr lang="af-ZA" sz="2400" dirty="0"/>
          </a:p>
        </p:txBody>
      </p:sp>
    </p:spTree>
    <p:extLst>
      <p:ext uri="{BB962C8B-B14F-4D97-AF65-F5344CB8AC3E}">
        <p14:creationId xmlns:p14="http://schemas.microsoft.com/office/powerpoint/2010/main" val="108941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2048-DE09-4D3B-8444-5FB0A110C98E}"/>
              </a:ext>
            </a:extLst>
          </p:cNvPr>
          <p:cNvSpPr>
            <a:spLocks noGrp="1"/>
          </p:cNvSpPr>
          <p:nvPr>
            <p:ph type="title"/>
          </p:nvPr>
        </p:nvSpPr>
        <p:spPr/>
        <p:txBody>
          <a:bodyPr/>
          <a:lstStyle/>
          <a:p>
            <a:r>
              <a:rPr lang="es-CL" dirty="0"/>
              <a:t>1. Pitch </a:t>
            </a:r>
            <a:r>
              <a:rPr lang="es-CL" dirty="0" err="1"/>
              <a:t>variations</a:t>
            </a:r>
            <a:endParaRPr lang="fr-FR" dirty="0"/>
          </a:p>
        </p:txBody>
      </p:sp>
      <p:sp>
        <p:nvSpPr>
          <p:cNvPr id="3" name="Content Placeholder 2">
            <a:extLst>
              <a:ext uri="{FF2B5EF4-FFF2-40B4-BE49-F238E27FC236}">
                <a16:creationId xmlns:a16="http://schemas.microsoft.com/office/drawing/2014/main" id="{E43EB82B-B4F1-4B9F-A6E1-6B1BB0312EF0}"/>
              </a:ext>
            </a:extLst>
          </p:cNvPr>
          <p:cNvSpPr>
            <a:spLocks noGrp="1"/>
          </p:cNvSpPr>
          <p:nvPr>
            <p:ph idx="1"/>
          </p:nvPr>
        </p:nvSpPr>
        <p:spPr/>
        <p:txBody>
          <a:bodyPr/>
          <a:lstStyle/>
          <a:p>
            <a:pPr marL="0" indent="0">
              <a:buNone/>
            </a:pPr>
            <a:r>
              <a:rPr lang="en-US" dirty="0"/>
              <a:t>Reported (direct) speech in English and other European languages:</a:t>
            </a:r>
          </a:p>
          <a:p>
            <a:r>
              <a:rPr lang="en-US" dirty="0"/>
              <a:t>Higher pitch range than indirect speech </a:t>
            </a:r>
          </a:p>
          <a:p>
            <a:pPr marL="457200" lvl="1" indent="0">
              <a:buNone/>
            </a:pPr>
            <a:r>
              <a:rPr lang="en-US" dirty="0"/>
              <a:t>	(</a:t>
            </a:r>
            <a:r>
              <a:rPr lang="el-GR" dirty="0">
                <a:latin typeface="Times New Roman" panose="02020603050405020304" pitchFamily="18" charset="0"/>
                <a:cs typeface="Times New Roman" panose="02020603050405020304" pitchFamily="18" charset="0"/>
              </a:rPr>
              <a:t>Δ</a:t>
            </a:r>
            <a:r>
              <a:rPr lang="en-US" dirty="0"/>
              <a:t>F0, i.e. F0</a:t>
            </a:r>
            <a:r>
              <a:rPr lang="en-US" baseline="-25000" dirty="0"/>
              <a:t>max </a:t>
            </a:r>
            <a:r>
              <a:rPr lang="en-US" dirty="0"/>
              <a:t>- F0</a:t>
            </a:r>
            <a:r>
              <a:rPr lang="en-US" baseline="-25000" dirty="0"/>
              <a:t>min</a:t>
            </a:r>
            <a:r>
              <a:rPr lang="en-US" dirty="0"/>
              <a:t>)</a:t>
            </a:r>
          </a:p>
          <a:p>
            <a:r>
              <a:rPr lang="en-US" dirty="0"/>
              <a:t>Pitch reset (with respect to previous IU)</a:t>
            </a:r>
          </a:p>
          <a:p>
            <a:r>
              <a:rPr lang="en-US" dirty="0"/>
              <a:t>Register change (with respect to previous IU)</a:t>
            </a:r>
          </a:p>
        </p:txBody>
      </p:sp>
    </p:spTree>
    <p:extLst>
      <p:ext uri="{BB962C8B-B14F-4D97-AF65-F5344CB8AC3E}">
        <p14:creationId xmlns:p14="http://schemas.microsoft.com/office/powerpoint/2010/main" val="328289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7125-4D0A-4CB1-9DAB-A793560E0D6B}"/>
              </a:ext>
            </a:extLst>
          </p:cNvPr>
          <p:cNvSpPr>
            <a:spLocks noGrp="1"/>
          </p:cNvSpPr>
          <p:nvPr>
            <p:ph type="title"/>
          </p:nvPr>
        </p:nvSpPr>
        <p:spPr/>
        <p:txBody>
          <a:bodyPr/>
          <a:lstStyle/>
          <a:p>
            <a:r>
              <a:rPr lang="es-CL" dirty="0"/>
              <a:t>2. Pause </a:t>
            </a:r>
            <a:r>
              <a:rPr lang="es-CL" dirty="0" err="1"/>
              <a:t>duration</a:t>
            </a:r>
            <a:endParaRPr lang="fr-FR" dirty="0"/>
          </a:p>
        </p:txBody>
      </p:sp>
      <p:sp>
        <p:nvSpPr>
          <p:cNvPr id="3" name="Content Placeholder 2">
            <a:extLst>
              <a:ext uri="{FF2B5EF4-FFF2-40B4-BE49-F238E27FC236}">
                <a16:creationId xmlns:a16="http://schemas.microsoft.com/office/drawing/2014/main" id="{9FAB6D9D-83F4-4252-8378-439E8206CE2B}"/>
              </a:ext>
            </a:extLst>
          </p:cNvPr>
          <p:cNvSpPr>
            <a:spLocks noGrp="1"/>
          </p:cNvSpPr>
          <p:nvPr>
            <p:ph idx="1"/>
          </p:nvPr>
        </p:nvSpPr>
        <p:spPr/>
        <p:txBody>
          <a:bodyPr/>
          <a:lstStyle/>
          <a:p>
            <a:pPr marL="0" indent="0">
              <a:buNone/>
            </a:pPr>
            <a:r>
              <a:rPr lang="es-CL" dirty="0" err="1"/>
              <a:t>Reporting</a:t>
            </a:r>
            <a:r>
              <a:rPr lang="es-CL" dirty="0"/>
              <a:t> </a:t>
            </a:r>
            <a:r>
              <a:rPr lang="es-CL" dirty="0" err="1"/>
              <a:t>events</a:t>
            </a:r>
            <a:r>
              <a:rPr lang="es-CL" dirty="0"/>
              <a:t> can </a:t>
            </a:r>
            <a:r>
              <a:rPr lang="es-CL" dirty="0" err="1"/>
              <a:t>also</a:t>
            </a:r>
            <a:r>
              <a:rPr lang="es-CL" dirty="0"/>
              <a:t> be </a:t>
            </a:r>
            <a:r>
              <a:rPr lang="es-CL" dirty="0" err="1"/>
              <a:t>separated</a:t>
            </a:r>
            <a:r>
              <a:rPr lang="es-CL" dirty="0"/>
              <a:t> </a:t>
            </a:r>
            <a:r>
              <a:rPr lang="es-CL" dirty="0" err="1"/>
              <a:t>from</a:t>
            </a:r>
            <a:r>
              <a:rPr lang="es-CL" dirty="0"/>
              <a:t> non-</a:t>
            </a:r>
            <a:r>
              <a:rPr lang="es-CL" dirty="0" err="1"/>
              <a:t>reported</a:t>
            </a:r>
            <a:r>
              <a:rPr lang="es-CL" dirty="0"/>
              <a:t> </a:t>
            </a:r>
            <a:r>
              <a:rPr lang="es-CL" dirty="0" err="1"/>
              <a:t>speech</a:t>
            </a:r>
            <a:r>
              <a:rPr lang="es-CL" dirty="0"/>
              <a:t> by pauses.</a:t>
            </a:r>
          </a:p>
          <a:p>
            <a:pPr marL="457200" lvl="1" indent="0">
              <a:buNone/>
            </a:pPr>
            <a:r>
              <a:rPr lang="es-CL" dirty="0">
                <a:sym typeface="Wingdings" panose="05000000000000000000" pitchFamily="2" charset="2"/>
              </a:rPr>
              <a:t> 	</a:t>
            </a:r>
            <a:r>
              <a:rPr lang="es-CL" dirty="0"/>
              <a:t>o.325s in </a:t>
            </a:r>
            <a:r>
              <a:rPr lang="es-CL" dirty="0" err="1"/>
              <a:t>average</a:t>
            </a:r>
            <a:r>
              <a:rPr lang="es-CL" dirty="0"/>
              <a:t> after </a:t>
            </a:r>
            <a:r>
              <a:rPr lang="es-CL" dirty="0" err="1"/>
              <a:t>reports</a:t>
            </a:r>
            <a:br>
              <a:rPr lang="es-CL" dirty="0"/>
            </a:br>
            <a:r>
              <a:rPr lang="es-CL" dirty="0"/>
              <a:t>	(vs. 0.244s </a:t>
            </a:r>
            <a:r>
              <a:rPr lang="es-CL" dirty="0" err="1"/>
              <a:t>elsewhere</a:t>
            </a:r>
            <a:r>
              <a:rPr lang="es-CL" dirty="0"/>
              <a:t>) 			</a:t>
            </a:r>
            <a:r>
              <a:rPr lang="es-CL" sz="2000" dirty="0"/>
              <a:t>(Oliveira &amp; Cunha, 2004)</a:t>
            </a:r>
          </a:p>
          <a:p>
            <a:pPr marL="0" indent="0">
              <a:buNone/>
            </a:pPr>
            <a:endParaRPr lang="es-CL" dirty="0"/>
          </a:p>
        </p:txBody>
      </p:sp>
    </p:spTree>
    <p:extLst>
      <p:ext uri="{BB962C8B-B14F-4D97-AF65-F5344CB8AC3E}">
        <p14:creationId xmlns:p14="http://schemas.microsoft.com/office/powerpoint/2010/main" val="176050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3A858-83DA-48E5-B924-1CBCA0B27A23}"/>
              </a:ext>
            </a:extLst>
          </p:cNvPr>
          <p:cNvSpPr>
            <a:spLocks noGrp="1"/>
          </p:cNvSpPr>
          <p:nvPr>
            <p:ph type="title"/>
          </p:nvPr>
        </p:nvSpPr>
        <p:spPr/>
        <p:txBody>
          <a:bodyPr/>
          <a:lstStyle/>
          <a:p>
            <a:r>
              <a:rPr lang="en-US" dirty="0"/>
              <a:t>3. Speech rate</a:t>
            </a:r>
          </a:p>
        </p:txBody>
      </p:sp>
      <p:sp>
        <p:nvSpPr>
          <p:cNvPr id="3" name="Espace réservé du contenu 2">
            <a:extLst>
              <a:ext uri="{FF2B5EF4-FFF2-40B4-BE49-F238E27FC236}">
                <a16:creationId xmlns:a16="http://schemas.microsoft.com/office/drawing/2014/main" id="{7356D167-7C18-41E4-A272-6D43B0BE3FE7}"/>
              </a:ext>
            </a:extLst>
          </p:cNvPr>
          <p:cNvSpPr>
            <a:spLocks noGrp="1"/>
          </p:cNvSpPr>
          <p:nvPr>
            <p:ph idx="1"/>
          </p:nvPr>
        </p:nvSpPr>
        <p:spPr/>
        <p:txBody>
          <a:bodyPr/>
          <a:lstStyle/>
          <a:p>
            <a:r>
              <a:rPr lang="en-US" dirty="0"/>
              <a:t>Changes in speech rate (number of syllables/second). </a:t>
            </a:r>
            <a:r>
              <a:rPr lang="es-CL" dirty="0"/>
              <a:t>🤔</a:t>
            </a:r>
            <a:endParaRPr lang="en-US" dirty="0"/>
          </a:p>
          <a:p>
            <a:endParaRPr lang="en-US" dirty="0"/>
          </a:p>
          <a:p>
            <a:endParaRPr lang="en-US" dirty="0"/>
          </a:p>
          <a:p>
            <a:endParaRPr lang="en-US" dirty="0"/>
          </a:p>
          <a:p>
            <a:r>
              <a:rPr lang="en-US" dirty="0"/>
              <a:t>Intensity measurements rely heavily on good audio quality. </a:t>
            </a:r>
            <a:r>
              <a:rPr lang="es-CL" dirty="0"/>
              <a:t>😩</a:t>
            </a:r>
            <a:endParaRPr lang="en-US" dirty="0"/>
          </a:p>
          <a:p>
            <a:pPr marL="0" indent="0">
              <a:buNone/>
            </a:pPr>
            <a:endParaRPr lang="en-US" dirty="0"/>
          </a:p>
        </p:txBody>
      </p:sp>
      <p:sp>
        <p:nvSpPr>
          <p:cNvPr id="4" name="Titre 1">
            <a:extLst>
              <a:ext uri="{FF2B5EF4-FFF2-40B4-BE49-F238E27FC236}">
                <a16:creationId xmlns:a16="http://schemas.microsoft.com/office/drawing/2014/main" id="{4B92B026-AE48-4471-BE6F-10635B06C0D6}"/>
              </a:ext>
            </a:extLst>
          </p:cNvPr>
          <p:cNvSpPr txBox="1">
            <a:spLocks/>
          </p:cNvSpPr>
          <p:nvPr/>
        </p:nvSpPr>
        <p:spPr>
          <a:xfrm>
            <a:off x="838200" y="29804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r>
              <a:rPr lang="en-US" dirty="0"/>
              <a:t>4. Intensity variations</a:t>
            </a:r>
          </a:p>
        </p:txBody>
      </p:sp>
    </p:spTree>
    <p:extLst>
      <p:ext uri="{BB962C8B-B14F-4D97-AF65-F5344CB8AC3E}">
        <p14:creationId xmlns:p14="http://schemas.microsoft.com/office/powerpoint/2010/main" val="10944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2B1C31"/>
      </a:dk2>
      <a:lt2>
        <a:srgbClr val="F0F3F2"/>
      </a:lt2>
      <a:accent1>
        <a:srgbClr val="E7297D"/>
      </a:accent1>
      <a:accent2>
        <a:srgbClr val="D517BA"/>
      </a:accent2>
      <a:accent3>
        <a:srgbClr val="B229E7"/>
      </a:accent3>
      <a:accent4>
        <a:srgbClr val="5B24D7"/>
      </a:accent4>
      <a:accent5>
        <a:srgbClr val="293EE7"/>
      </a:accent5>
      <a:accent6>
        <a:srgbClr val="177BD5"/>
      </a:accent6>
      <a:hlink>
        <a:srgbClr val="473FBF"/>
      </a:hlink>
      <a:folHlink>
        <a:srgbClr val="7F7F7F"/>
      </a:folHlink>
    </a:clrScheme>
    <a:fontScheme name="Personnalisé 2">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1215</Words>
  <Application>Microsoft Office PowerPoint</Application>
  <PresentationFormat>Widescreen</PresentationFormat>
  <Paragraphs>211</Paragraphs>
  <Slides>37</Slides>
  <Notes>1</Notes>
  <HiddenSlides>1</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Cambria</vt:lpstr>
      <vt:lpstr>Times New Roman</vt:lpstr>
      <vt:lpstr>Ubuntu</vt:lpstr>
      <vt:lpstr>Ubuntu Medium</vt:lpstr>
      <vt:lpstr>BrushVTI</vt:lpstr>
      <vt:lpstr>On prosody and reported speech</vt:lpstr>
      <vt:lpstr>A bit of theory</vt:lpstr>
      <vt:lpstr>A bit of theory</vt:lpstr>
      <vt:lpstr>A bit of theory</vt:lpstr>
      <vt:lpstr>Objectives</vt:lpstr>
      <vt:lpstr>Acoustic correlates of perceptive variables</vt:lpstr>
      <vt:lpstr>1. Pitch variations</vt:lpstr>
      <vt:lpstr>2. Pause duration</vt:lpstr>
      <vt:lpstr>3. Speech rate</vt:lpstr>
      <vt:lpstr>Paralinguistic features</vt:lpstr>
      <vt:lpstr>Typological issues</vt:lpstr>
      <vt:lpstr>Prosodic “universals”?</vt:lpstr>
      <vt:lpstr>A few examples</vt:lpstr>
      <vt:lpstr>PowerPoint Presentation</vt:lpstr>
      <vt:lpstr>PowerPoint Presentation</vt:lpstr>
      <vt:lpstr>PowerPoint Presentation</vt:lpstr>
      <vt:lpstr>PowerPoint Presentation</vt:lpstr>
      <vt:lpstr>PowerPoint Presentation</vt:lpstr>
      <vt:lpstr>PowerPoint Presentation</vt:lpstr>
      <vt:lpstr>Caveat</vt:lpstr>
      <vt:lpstr>An exploratory methodology</vt:lpstr>
      <vt:lpstr>A bottom-up approach</vt:lpstr>
      <vt:lpstr>A bottom-up approach</vt:lpstr>
      <vt:lpstr>A bottom-up approach</vt:lpstr>
      <vt:lpstr>A bottom-up approach</vt:lpstr>
      <vt:lpstr>A bottom-up approach</vt:lpstr>
      <vt:lpstr>A few more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prosody and reported speech</dc:title>
  <dc:creator>Leonardo Contreras</dc:creator>
  <cp:lastModifiedBy>Leonardo Contreras</cp:lastModifiedBy>
  <cp:revision>364</cp:revision>
  <dcterms:created xsi:type="dcterms:W3CDTF">2020-11-30T12:24:41Z</dcterms:created>
  <dcterms:modified xsi:type="dcterms:W3CDTF">2020-12-04T09:53:16Z</dcterms:modified>
</cp:coreProperties>
</file>