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71" r:id="rId10"/>
    <p:sldId id="274" r:id="rId11"/>
    <p:sldId id="273" r:id="rId12"/>
    <p:sldId id="272" r:id="rId13"/>
    <p:sldId id="270" r:id="rId14"/>
    <p:sldId id="275" r:id="rId15"/>
    <p:sldId id="277" r:id="rId16"/>
    <p:sldId id="278" r:id="rId17"/>
    <p:sldId id="280" r:id="rId18"/>
    <p:sldId id="276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67" r:id="rId28"/>
    <p:sldId id="268" r:id="rId29"/>
    <p:sldId id="290" r:id="rId30"/>
    <p:sldId id="291" r:id="rId31"/>
    <p:sldId id="292" r:id="rId32"/>
    <p:sldId id="294" r:id="rId33"/>
    <p:sldId id="262" r:id="rId34"/>
    <p:sldId id="263" r:id="rId35"/>
    <p:sldId id="300" r:id="rId36"/>
    <p:sldId id="298" r:id="rId37"/>
    <p:sldId id="265" r:id="rId38"/>
    <p:sldId id="299" r:id="rId39"/>
    <p:sldId id="28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ber\Google%20Drive\01%20Analyse%20de%20la%20langue\07\forma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3600" dirty="0"/>
              <a:t>Vocales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Hoja2!$C$7</c:f>
              <c:strCache>
                <c:ptCount val="1"/>
                <c:pt idx="0">
                  <c:v>[j]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6">
                    <a:alpha val="60000"/>
                  </a:schemeClr>
                </a:solidFill>
              </a:ln>
              <a:effectLst/>
            </c:spPr>
          </c:marker>
          <c:xVal>
            <c:numRef>
              <c:f>Hoja2!$C$10</c:f>
              <c:numCache>
                <c:formatCode>General</c:formatCode>
                <c:ptCount val="1"/>
                <c:pt idx="0">
                  <c:v>2169</c:v>
                </c:pt>
              </c:numCache>
            </c:numRef>
          </c:xVal>
          <c:yVal>
            <c:numRef>
              <c:f>Hoja2!$C$8</c:f>
              <c:numCache>
                <c:formatCode>General</c:formatCode>
                <c:ptCount val="1"/>
                <c:pt idx="0">
                  <c:v>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AD-4974-BFF7-06C21A6EF805}"/>
            </c:ext>
          </c:extLst>
        </c:ser>
        <c:ser>
          <c:idx val="0"/>
          <c:order val="1"/>
          <c:tx>
            <c:strRef>
              <c:f>Hoja2!$D$7</c:f>
              <c:strCache>
                <c:ptCount val="1"/>
                <c:pt idx="0">
                  <c:v>[u]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Hoja2!$D$10</c:f>
              <c:numCache>
                <c:formatCode>General</c:formatCode>
                <c:ptCount val="1"/>
                <c:pt idx="0">
                  <c:v>923</c:v>
                </c:pt>
              </c:numCache>
            </c:numRef>
          </c:xVal>
          <c:yVal>
            <c:numRef>
              <c:f>Hoja2!$D$8</c:f>
              <c:numCache>
                <c:formatCode>General</c:formatCode>
                <c:ptCount val="1"/>
                <c:pt idx="0">
                  <c:v>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AD-4974-BFF7-06C21A6EF805}"/>
            </c:ext>
          </c:extLst>
        </c:ser>
        <c:ser>
          <c:idx val="1"/>
          <c:order val="2"/>
          <c:tx>
            <c:strRef>
              <c:f>Hoja2!$E$7</c:f>
              <c:strCache>
                <c:ptCount val="1"/>
                <c:pt idx="0">
                  <c:v>[ɪ]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Hoja2!$E$10</c:f>
              <c:numCache>
                <c:formatCode>General</c:formatCode>
                <c:ptCount val="1"/>
                <c:pt idx="0">
                  <c:v>1820</c:v>
                </c:pt>
              </c:numCache>
            </c:numRef>
          </c:xVal>
          <c:yVal>
            <c:numRef>
              <c:f>Hoja2!$E$8</c:f>
              <c:numCache>
                <c:formatCode>General</c:formatCode>
                <c:ptCount val="1"/>
                <c:pt idx="0">
                  <c:v>470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AD-4974-BFF7-06C21A6EF805}"/>
            </c:ext>
          </c:extLst>
        </c:ser>
        <c:ser>
          <c:idx val="2"/>
          <c:order val="3"/>
          <c:tx>
            <c:strRef>
              <c:f>Hoja2!$F$7</c:f>
              <c:strCache>
                <c:ptCount val="1"/>
                <c:pt idx="0">
                  <c:v>/i/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alpha val="60000"/>
                  </a:schemeClr>
                </a:solidFill>
              </a:ln>
              <a:effectLst/>
            </c:spPr>
          </c:marker>
          <c:xVal>
            <c:numRef>
              <c:f>Hoja2!$F$10</c:f>
              <c:numCache>
                <c:formatCode>General</c:formatCode>
                <c:ptCount val="1"/>
                <c:pt idx="0">
                  <c:v>2062</c:v>
                </c:pt>
              </c:numCache>
            </c:numRef>
          </c:xVal>
          <c:yVal>
            <c:numRef>
              <c:f>Hoja2!$F$8</c:f>
              <c:numCache>
                <c:formatCode>General</c:formatCode>
                <c:ptCount val="1"/>
                <c:pt idx="0">
                  <c:v>276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5AD-4974-BFF7-06C21A6EF805}"/>
            </c:ext>
          </c:extLst>
        </c:ser>
        <c:ser>
          <c:idx val="3"/>
          <c:order val="4"/>
          <c:tx>
            <c:strRef>
              <c:f>Hoja2!$G$7</c:f>
              <c:strCache>
                <c:ptCount val="1"/>
                <c:pt idx="0">
                  <c:v>/ɛ/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alpha val="60000"/>
                  </a:schemeClr>
                </a:solidFill>
              </a:ln>
              <a:effectLst/>
            </c:spPr>
          </c:marker>
          <c:xVal>
            <c:numRef>
              <c:f>Hoja2!$G$10</c:f>
              <c:numCache>
                <c:formatCode>General</c:formatCode>
                <c:ptCount val="1"/>
                <c:pt idx="0">
                  <c:v>1314</c:v>
                </c:pt>
              </c:numCache>
            </c:numRef>
          </c:xVal>
          <c:yVal>
            <c:numRef>
              <c:f>Hoja2!$G$8</c:f>
              <c:numCache>
                <c:formatCode>General</c:formatCode>
                <c:ptCount val="1"/>
                <c:pt idx="0">
                  <c:v>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5AD-4974-BFF7-06C21A6EF805}"/>
            </c:ext>
          </c:extLst>
        </c:ser>
        <c:ser>
          <c:idx val="4"/>
          <c:order val="5"/>
          <c:tx>
            <c:strRef>
              <c:f>Hoja2!$H$7</c:f>
              <c:strCache>
                <c:ptCount val="1"/>
                <c:pt idx="0">
                  <c:v>/ɔ/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5">
                    <a:alpha val="60000"/>
                  </a:schemeClr>
                </a:solidFill>
              </a:ln>
              <a:effectLst/>
            </c:spPr>
          </c:marker>
          <c:xVal>
            <c:numRef>
              <c:f>Hoja2!$H$10</c:f>
              <c:numCache>
                <c:formatCode>General</c:formatCode>
                <c:ptCount val="1"/>
                <c:pt idx="0">
                  <c:v>238</c:v>
                </c:pt>
              </c:numCache>
            </c:numRef>
          </c:xVal>
          <c:yVal>
            <c:numRef>
              <c:f>Hoja2!$H$8</c:f>
              <c:numCache>
                <c:formatCode>General</c:formatCode>
                <c:ptCount val="1"/>
                <c:pt idx="0">
                  <c:v>392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5AD-4974-BFF7-06C21A6EF805}"/>
            </c:ext>
          </c:extLst>
        </c:ser>
        <c:ser>
          <c:idx val="6"/>
          <c:order val="6"/>
          <c:tx>
            <c:strRef>
              <c:f>Hoja2!$I$7</c:f>
              <c:strCache>
                <c:ptCount val="1"/>
                <c:pt idx="0">
                  <c:v>/u/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Hoja2!$I$10</c:f>
              <c:numCache>
                <c:formatCode>General</c:formatCode>
                <c:ptCount val="1"/>
                <c:pt idx="0">
                  <c:v>1047</c:v>
                </c:pt>
              </c:numCache>
            </c:numRef>
          </c:xVal>
          <c:yVal>
            <c:numRef>
              <c:f>Hoja2!$I$8</c:f>
              <c:numCache>
                <c:formatCode>General</c:formatCode>
                <c:ptCount val="1"/>
                <c:pt idx="0">
                  <c:v>289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5AD-4974-BFF7-06C21A6EF805}"/>
            </c:ext>
          </c:extLst>
        </c:ser>
        <c:ser>
          <c:idx val="7"/>
          <c:order val="7"/>
          <c:tx>
            <c:strRef>
              <c:f>Hoja2!$J$7</c:f>
              <c:strCache>
                <c:ptCount val="1"/>
                <c:pt idx="0">
                  <c:v>/æ/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Hoja2!$J$10</c:f>
              <c:numCache>
                <c:formatCode>General</c:formatCode>
                <c:ptCount val="1"/>
                <c:pt idx="0">
                  <c:v>878</c:v>
                </c:pt>
              </c:numCache>
            </c:numRef>
          </c:xVal>
          <c:yVal>
            <c:numRef>
              <c:f>Hoja2!$J$8</c:f>
              <c:numCache>
                <c:formatCode>General</c:formatCode>
                <c:ptCount val="1"/>
                <c:pt idx="0">
                  <c:v>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5AD-4974-BFF7-06C21A6EF805}"/>
            </c:ext>
          </c:extLst>
        </c:ser>
        <c:ser>
          <c:idx val="8"/>
          <c:order val="8"/>
          <c:tx>
            <c:strRef>
              <c:f>Hoja2!$K$7</c:f>
              <c:strCache>
                <c:ptCount val="1"/>
                <c:pt idx="0">
                  <c:v>/ɑ/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Hoja2!$K$10</c:f>
              <c:numCache>
                <c:formatCode>General</c:formatCode>
                <c:ptCount val="1"/>
                <c:pt idx="0">
                  <c:v>436</c:v>
                </c:pt>
              </c:numCache>
            </c:numRef>
          </c:xVal>
          <c:yVal>
            <c:numRef>
              <c:f>Hoja2!$K$8</c:f>
              <c:numCache>
                <c:formatCode>General</c:formatCode>
                <c:ptCount val="1"/>
                <c:pt idx="0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5AD-4974-BFF7-06C21A6EF805}"/>
            </c:ext>
          </c:extLst>
        </c:ser>
        <c:ser>
          <c:idx val="9"/>
          <c:order val="9"/>
          <c:tx>
            <c:strRef>
              <c:f>Hoja2!$L$7</c:f>
              <c:strCache>
                <c:ptCount val="1"/>
                <c:pt idx="0">
                  <c:v>/ɒ/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4">
                    <a:lumMod val="60000"/>
                    <a:alpha val="60000"/>
                  </a:schemeClr>
                </a:solidFill>
              </a:ln>
              <a:effectLst/>
            </c:spPr>
          </c:marker>
          <c:xVal>
            <c:numRef>
              <c:f>Hoja2!$L$10</c:f>
              <c:numCache>
                <c:formatCode>General</c:formatCode>
                <c:ptCount val="1"/>
                <c:pt idx="0">
                  <c:v>381</c:v>
                </c:pt>
              </c:numCache>
            </c:numRef>
          </c:xVal>
          <c:yVal>
            <c:numRef>
              <c:f>Hoja2!$L$8</c:f>
              <c:numCache>
                <c:formatCode>General</c:formatCode>
                <c:ptCount val="1"/>
                <c:pt idx="0">
                  <c:v>484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5AD-4974-BFF7-06C21A6E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140751"/>
        <c:axId val="460136143"/>
      </c:scatterChart>
      <c:valAx>
        <c:axId val="464140751"/>
        <c:scaling>
          <c:orientation val="maxMin"/>
          <c:max val="23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600" dirty="0"/>
                  <a:t>F2-F1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0136143"/>
        <c:crosses val="autoZero"/>
        <c:crossBetween val="midCat"/>
      </c:valAx>
      <c:valAx>
        <c:axId val="460136143"/>
        <c:scaling>
          <c:orientation val="maxMin"/>
          <c:max val="750"/>
          <c:min val="2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600" dirty="0"/>
                  <a:t>F1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4140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0.06876</cdr:x>
      <cdr:y>0.4826</cdr:y>
    </cdr:from>
    <cdr:to>
      <cdr:x>0.10534</cdr:x>
      <cdr:y>0.56373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E70B4D08-B0B2-4933-B3C5-CDD696BD7FBF}"/>
            </a:ext>
          </a:extLst>
        </cdr:cNvPr>
        <cdr:cNvSpPr txBox="1"/>
      </cdr:nvSpPr>
      <cdr:spPr>
        <a:xfrm xmlns:a="http://schemas.openxmlformats.org/drawingml/2006/main">
          <a:off x="668337" y="2910521"/>
          <a:ext cx="355600" cy="4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latin typeface="Calibri" panose="020F0502020204030204" pitchFamily="34" charset="0"/>
              <a:cs typeface="Calibri" panose="020F0502020204030204" pitchFamily="34" charset="0"/>
            </a:rPr>
            <a:t>[j]</a:t>
          </a:r>
        </a:p>
      </cdr:txBody>
    </cdr:sp>
  </cdr:relSizeAnchor>
  <cdr:relSizeAnchor xmlns:cdr="http://schemas.openxmlformats.org/drawingml/2006/chartDrawing">
    <cdr:from>
      <cdr:x>0.51609</cdr:x>
      <cdr:y>0.68247</cdr:y>
    </cdr:from>
    <cdr:to>
      <cdr:x>0.55267</cdr:x>
      <cdr:y>0.7636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E70B4D08-B0B2-4933-B3C5-CDD696BD7FBF}"/>
            </a:ext>
          </a:extLst>
        </cdr:cNvPr>
        <cdr:cNvSpPr txBox="1"/>
      </cdr:nvSpPr>
      <cdr:spPr>
        <a:xfrm xmlns:a="http://schemas.openxmlformats.org/drawingml/2006/main">
          <a:off x="5016500" y="4115908"/>
          <a:ext cx="355600" cy="489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latin typeface="Calibri" panose="020F0502020204030204" pitchFamily="34" charset="0"/>
              <a:cs typeface="Calibri" panose="020F0502020204030204" pitchFamily="34" charset="0"/>
            </a:rPr>
            <a:t>[u]</a:t>
          </a:r>
        </a:p>
      </cdr:txBody>
    </cdr:sp>
  </cdr:relSizeAnchor>
  <cdr:relSizeAnchor xmlns:cdr="http://schemas.openxmlformats.org/drawingml/2006/chartDrawing">
    <cdr:from>
      <cdr:x>0.19598</cdr:x>
      <cdr:y>0.60359</cdr:y>
    </cdr:from>
    <cdr:to>
      <cdr:x>0.23257</cdr:x>
      <cdr:y>0.68472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E70B4D08-B0B2-4933-B3C5-CDD696BD7FBF}"/>
            </a:ext>
          </a:extLst>
        </cdr:cNvPr>
        <cdr:cNvSpPr txBox="1"/>
      </cdr:nvSpPr>
      <cdr:spPr>
        <a:xfrm xmlns:a="http://schemas.openxmlformats.org/drawingml/2006/main">
          <a:off x="1905000" y="3640199"/>
          <a:ext cx="355600" cy="489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b="1" dirty="0">
              <a:latin typeface="Calibri" panose="020F0502020204030204" pitchFamily="34" charset="0"/>
              <a:cs typeface="Calibri" panose="020F0502020204030204" pitchFamily="34" charset="0"/>
            </a:rPr>
            <a:t>[ɪ]</a:t>
          </a:r>
        </a:p>
      </cdr:txBody>
    </cdr:sp>
  </cdr:relSizeAnchor>
  <cdr:relSizeAnchor xmlns:cdr="http://schemas.openxmlformats.org/drawingml/2006/chartDrawing">
    <cdr:from>
      <cdr:x>0.11057</cdr:x>
      <cdr:y>0.35204</cdr:y>
    </cdr:from>
    <cdr:to>
      <cdr:x>0.14715</cdr:x>
      <cdr:y>0.43317</cdr:y>
    </cdr:to>
    <cdr:sp macro="" textlink="">
      <cdr:nvSpPr>
        <cdr:cNvPr id="6" name="ZoneTexte 1">
          <a:extLst xmlns:a="http://schemas.openxmlformats.org/drawingml/2006/main">
            <a:ext uri="{FF2B5EF4-FFF2-40B4-BE49-F238E27FC236}">
              <a16:creationId xmlns:a16="http://schemas.microsoft.com/office/drawing/2014/main" id="{81217191-20A8-4478-AA17-1C0787B1D0F2}"/>
            </a:ext>
          </a:extLst>
        </cdr:cNvPr>
        <cdr:cNvSpPr txBox="1"/>
      </cdr:nvSpPr>
      <cdr:spPr>
        <a:xfrm xmlns:a="http://schemas.openxmlformats.org/drawingml/2006/main">
          <a:off x="1074737" y="2123121"/>
          <a:ext cx="355600" cy="4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dirty="0">
              <a:latin typeface="Calibri" panose="020F0502020204030204" pitchFamily="34" charset="0"/>
              <a:cs typeface="Calibri" panose="020F0502020204030204" pitchFamily="34" charset="0"/>
            </a:rPr>
            <a:t>/i/</a:t>
          </a:r>
        </a:p>
      </cdr:txBody>
    </cdr:sp>
  </cdr:relSizeAnchor>
  <cdr:relSizeAnchor xmlns:cdr="http://schemas.openxmlformats.org/drawingml/2006/chartDrawing">
    <cdr:from>
      <cdr:x>0.47256</cdr:x>
      <cdr:y>0.36678</cdr:y>
    </cdr:from>
    <cdr:to>
      <cdr:x>0.50915</cdr:x>
      <cdr:y>0.44791</cdr:y>
    </cdr:to>
    <cdr:sp macro="" textlink="">
      <cdr:nvSpPr>
        <cdr:cNvPr id="7" name="ZoneTexte 1">
          <a:extLst xmlns:a="http://schemas.openxmlformats.org/drawingml/2006/main">
            <a:ext uri="{FF2B5EF4-FFF2-40B4-BE49-F238E27FC236}">
              <a16:creationId xmlns:a16="http://schemas.microsoft.com/office/drawing/2014/main" id="{96AA66D5-A1E9-4A51-B8A1-07E3DCBAD0A2}"/>
            </a:ext>
          </a:extLst>
        </cdr:cNvPr>
        <cdr:cNvSpPr txBox="1"/>
      </cdr:nvSpPr>
      <cdr:spPr>
        <a:xfrm xmlns:a="http://schemas.openxmlformats.org/drawingml/2006/main">
          <a:off x="4593431" y="2212021"/>
          <a:ext cx="355600" cy="48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2000" dirty="0">
              <a:latin typeface="Calibri" panose="020F0502020204030204" pitchFamily="34" charset="0"/>
              <a:cs typeface="Calibri" panose="020F0502020204030204" pitchFamily="34" charset="0"/>
            </a:rPr>
            <a:t>/u/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mercredi 18 avril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75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1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9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8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1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3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4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CEDFF93-012D-49AE-BAE7-FCEBBAD1FCB1}" type="datetimeFigureOut">
              <a:rPr lang="fr-FR" smtClean="0"/>
              <a:t>26/06/2020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E3301C-0163-4F6C-BB08-C6B9ADAE9CAD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7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ardocontrerasroa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contrerasro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n.hum.uva.nl/praat/download_win.html" TargetMode="External"/><Relationship Id="rId2" Type="http://schemas.openxmlformats.org/officeDocument/2006/relationships/hyperlink" Target="http://www.fon.hum.uva.nl/praat/download_mac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honetictools.altervista.org/phonverter/" TargetMode="External"/><Relationship Id="rId2" Type="http://schemas.openxmlformats.org/officeDocument/2006/relationships/hyperlink" Target="https://es.wikipedia.org/wiki/X-SAMP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endrot.ilpga.fr/scripts.htm" TargetMode="External"/><Relationship Id="rId2" Type="http://schemas.openxmlformats.org/officeDocument/2006/relationships/hyperlink" Target="http://phonetics.linguistics.ucla.edu/facilities/acoustic/pra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groups.yahoo.com/neo/groups/praat-users/info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1A21E-D0C7-4E27-8F3E-A16850055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6000" dirty="0" err="1"/>
              <a:t>Sábados</a:t>
            </a:r>
            <a:r>
              <a:rPr lang="fr-FR" sz="6000" dirty="0"/>
              <a:t> de </a:t>
            </a:r>
            <a:r>
              <a:rPr lang="fr-FR" sz="6000" dirty="0" err="1"/>
              <a:t>Lingüística</a:t>
            </a:r>
            <a:r>
              <a:rPr lang="fr-FR" sz="6000" dirty="0"/>
              <a:t>:</a:t>
            </a:r>
            <a:br>
              <a:rPr lang="fr-FR" sz="6000" dirty="0"/>
            </a:br>
            <a:r>
              <a:rPr lang="fr-FR" sz="6000" dirty="0" err="1"/>
              <a:t>Iniciación</a:t>
            </a:r>
            <a:r>
              <a:rPr lang="fr-FR" sz="6000" dirty="0"/>
              <a:t> a </a:t>
            </a:r>
            <a:r>
              <a:rPr lang="fr-FR" sz="6000" dirty="0" err="1"/>
              <a:t>Praat</a:t>
            </a:r>
            <a:endParaRPr lang="fr-FR" sz="6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417D1F-6A7C-447D-973E-4927CAD54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r-FR" dirty="0"/>
              <a:t>Leonardo </a:t>
            </a:r>
            <a:r>
              <a:rPr lang="fr-FR" cap="small" dirty="0"/>
              <a:t>Contreras </a:t>
            </a:r>
            <a:r>
              <a:rPr lang="fr-FR" cap="small" dirty="0" err="1"/>
              <a:t>Roa</a:t>
            </a:r>
            <a:endParaRPr lang="fr-FR" cap="small" dirty="0"/>
          </a:p>
          <a:p>
            <a:pPr algn="r"/>
            <a:r>
              <a:rPr lang="fr-FR" cap="small" dirty="0"/>
              <a:t>Université de LILLE</a:t>
            </a:r>
          </a:p>
          <a:p>
            <a:pPr algn="r"/>
            <a:r>
              <a:rPr lang="fr-FR" dirty="0"/>
              <a:t>LIDILE EA 3874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C7DA05-584F-4C22-BCB2-841012BC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34823"/>
            <a:ext cx="12192000" cy="39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C01CF47-BFA6-4A21-AB35-2273D90FAB1B}"/>
              </a:ext>
            </a:extLst>
          </p:cNvPr>
          <p:cNvSpPr txBox="1"/>
          <p:nvPr/>
        </p:nvSpPr>
        <p:spPr>
          <a:xfrm>
            <a:off x="9330972" y="6423177"/>
            <a:ext cx="261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Ubuntu" panose="020B0504030602030204" pitchFamily="34" charset="0"/>
                <a:hlinkClick r:id="rId3"/>
              </a:rPr>
              <a:t>https://leonardocontrerasroa.com</a:t>
            </a:r>
            <a:r>
              <a:rPr lang="en-US" sz="1200" dirty="0">
                <a:latin typeface="Ubuntu" panose="020B0504030602030204" pitchFamily="34" charset="0"/>
              </a:rPr>
              <a:t> </a:t>
            </a:r>
          </a:p>
          <a:p>
            <a:pPr algn="r"/>
            <a:r>
              <a:rPr lang="en-US" sz="1200" dirty="0">
                <a:latin typeface="Ubuntu" panose="020B0504030602030204" pitchFamily="34" charset="0"/>
                <a:hlinkClick r:id="rId4"/>
              </a:rPr>
              <a:t>lcontrerasroa@gmail.com</a:t>
            </a:r>
            <a:r>
              <a:rPr lang="en-US" sz="1200" dirty="0">
                <a:latin typeface="Ubuntu" panose="020B05040306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72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67BA27-1A79-4219-A8E7-D3198CDC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34" y="729000"/>
            <a:ext cx="10160331" cy="5400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7C4B37-FE8C-46B8-8526-FD3CDEB0F79C}"/>
              </a:ext>
            </a:extLst>
          </p:cNvPr>
          <p:cNvSpPr txBox="1"/>
          <p:nvPr/>
        </p:nvSpPr>
        <p:spPr>
          <a:xfrm>
            <a:off x="4825650" y="359668"/>
            <a:ext cx="24202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duración</a:t>
            </a:r>
            <a:r>
              <a:rPr lang="fr-FR" dirty="0"/>
              <a:t> de la </a:t>
            </a:r>
            <a:r>
              <a:rPr lang="fr-FR" dirty="0" err="1"/>
              <a:t>selección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322BCE-8E7A-4390-A502-B7292D098417}"/>
              </a:ext>
            </a:extLst>
          </p:cNvPr>
          <p:cNvSpPr txBox="1"/>
          <p:nvPr/>
        </p:nvSpPr>
        <p:spPr>
          <a:xfrm>
            <a:off x="7395544" y="359668"/>
            <a:ext cx="30540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/>
              <a:t>tiempo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final de la </a:t>
            </a:r>
            <a:r>
              <a:rPr lang="fr-FR" dirty="0" err="1"/>
              <a:t>selección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55786D-5AFB-4E6B-8FF6-64DE2FF82651}"/>
              </a:ext>
            </a:extLst>
          </p:cNvPr>
          <p:cNvSpPr txBox="1"/>
          <p:nvPr/>
        </p:nvSpPr>
        <p:spPr>
          <a:xfrm>
            <a:off x="914401" y="361527"/>
            <a:ext cx="37616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tiempo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comienzo</a:t>
            </a:r>
            <a:r>
              <a:rPr lang="fr-FR" dirty="0"/>
              <a:t> de la </a:t>
            </a:r>
            <a:r>
              <a:rPr lang="fr-FR" dirty="0" err="1"/>
              <a:t>selección</a:t>
            </a:r>
            <a:endParaRPr lang="fr-FR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3B7C9C8-E207-4DF2-8E22-7FE8A9498C2F}"/>
              </a:ext>
            </a:extLst>
          </p:cNvPr>
          <p:cNvCxnSpPr/>
          <p:nvPr/>
        </p:nvCxnSpPr>
        <p:spPr>
          <a:xfrm>
            <a:off x="4081670" y="729000"/>
            <a:ext cx="0" cy="344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6D4115B-1E0C-4556-8679-32B3193E1E61}"/>
              </a:ext>
            </a:extLst>
          </p:cNvPr>
          <p:cNvCxnSpPr/>
          <p:nvPr/>
        </p:nvCxnSpPr>
        <p:spPr>
          <a:xfrm>
            <a:off x="5887213" y="722439"/>
            <a:ext cx="0" cy="344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F4B21F3-3639-47A7-9944-B4E2F868E8BA}"/>
              </a:ext>
            </a:extLst>
          </p:cNvPr>
          <p:cNvCxnSpPr/>
          <p:nvPr/>
        </p:nvCxnSpPr>
        <p:spPr>
          <a:xfrm>
            <a:off x="7454348" y="722439"/>
            <a:ext cx="0" cy="344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2DBB82B-850D-45B6-86B6-AF5356A2B557}"/>
              </a:ext>
            </a:extLst>
          </p:cNvPr>
          <p:cNvSpPr txBox="1"/>
          <p:nvPr/>
        </p:nvSpPr>
        <p:spPr>
          <a:xfrm>
            <a:off x="1015834" y="6166035"/>
            <a:ext cx="27468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clic para </a:t>
            </a:r>
            <a:r>
              <a:rPr lang="fr-FR" dirty="0" err="1"/>
              <a:t>escuchar</a:t>
            </a:r>
            <a:r>
              <a:rPr lang="fr-FR" dirty="0"/>
              <a:t> antes de </a:t>
            </a:r>
          </a:p>
          <a:p>
            <a:r>
              <a:rPr lang="fr-FR" dirty="0"/>
              <a:t>la </a:t>
            </a:r>
            <a:r>
              <a:rPr lang="fr-FR" dirty="0" err="1"/>
              <a:t>selección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E087E1-4976-4A5F-9961-6FF7A49ACCB9}"/>
              </a:ext>
            </a:extLst>
          </p:cNvPr>
          <p:cNvSpPr txBox="1"/>
          <p:nvPr/>
        </p:nvSpPr>
        <p:spPr>
          <a:xfrm>
            <a:off x="4363417" y="6166035"/>
            <a:ext cx="20272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clic para </a:t>
            </a:r>
            <a:r>
              <a:rPr lang="fr-FR" dirty="0" err="1"/>
              <a:t>escuchar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la </a:t>
            </a:r>
            <a:r>
              <a:rPr lang="fr-FR" dirty="0" err="1"/>
              <a:t>selección</a:t>
            </a:r>
            <a:r>
              <a:rPr lang="fr-FR" dirty="0"/>
              <a:t> (↹ Tab)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185BA23-5153-4E00-A02D-EA0E668BB411}"/>
              </a:ext>
            </a:extLst>
          </p:cNvPr>
          <p:cNvSpPr txBox="1"/>
          <p:nvPr/>
        </p:nvSpPr>
        <p:spPr>
          <a:xfrm>
            <a:off x="7133727" y="6166035"/>
            <a:ext cx="293920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clic para </a:t>
            </a:r>
            <a:r>
              <a:rPr lang="fr-FR" dirty="0" err="1"/>
              <a:t>escuchar</a:t>
            </a:r>
            <a:r>
              <a:rPr lang="fr-FR" dirty="0"/>
              <a:t> </a:t>
            </a:r>
            <a:r>
              <a:rPr lang="fr-FR" dirty="0" err="1"/>
              <a:t>después</a:t>
            </a:r>
            <a:r>
              <a:rPr lang="fr-FR" dirty="0"/>
              <a:t> de</a:t>
            </a:r>
          </a:p>
          <a:p>
            <a:r>
              <a:rPr lang="fr-FR" dirty="0"/>
              <a:t>la </a:t>
            </a:r>
            <a:r>
              <a:rPr lang="fr-FR" dirty="0" err="1"/>
              <a:t>selección</a:t>
            </a:r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24B0E0-1EC2-4238-B0F3-81C63A87CCC4}"/>
              </a:ext>
            </a:extLst>
          </p:cNvPr>
          <p:cNvCxnSpPr>
            <a:cxnSpLocks/>
          </p:cNvCxnSpPr>
          <p:nvPr/>
        </p:nvCxnSpPr>
        <p:spPr>
          <a:xfrm flipV="1">
            <a:off x="5748572" y="5515495"/>
            <a:ext cx="0" cy="613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970F4E6-2B9D-49DB-AF35-DB71A339D43C}"/>
              </a:ext>
            </a:extLst>
          </p:cNvPr>
          <p:cNvCxnSpPr>
            <a:cxnSpLocks/>
          </p:cNvCxnSpPr>
          <p:nvPr/>
        </p:nvCxnSpPr>
        <p:spPr>
          <a:xfrm flipV="1">
            <a:off x="3131268" y="5515494"/>
            <a:ext cx="0" cy="613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D3EF4B1-4B29-43D2-BF16-8A9E14024CA4}"/>
              </a:ext>
            </a:extLst>
          </p:cNvPr>
          <p:cNvCxnSpPr>
            <a:cxnSpLocks/>
          </p:cNvCxnSpPr>
          <p:nvPr/>
        </p:nvCxnSpPr>
        <p:spPr>
          <a:xfrm flipV="1">
            <a:off x="8815986" y="5513411"/>
            <a:ext cx="0" cy="613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7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87E0B-7247-495F-8EAC-4D2EB0F0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Análisis</a:t>
            </a:r>
            <a:r>
              <a:rPr lang="fr-FR" dirty="0"/>
              <a:t> </a:t>
            </a:r>
            <a:r>
              <a:rPr lang="fr-FR" dirty="0" err="1"/>
              <a:t>acústico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390E9D-D870-48B8-B700-41D30A96B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E215A6-3F80-4726-82E7-B2FA99DC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34823"/>
            <a:ext cx="12192000" cy="39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0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BAB2B-8679-4EA3-8407-D59B8729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Parámetros</a:t>
            </a:r>
            <a:r>
              <a:rPr lang="fr-FR" dirty="0"/>
              <a:t> </a:t>
            </a:r>
            <a:r>
              <a:rPr lang="fr-FR" dirty="0" err="1"/>
              <a:t>acústicos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E1BBA6-3751-4438-8EE6-8DF524184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1813416" cy="4023360"/>
          </a:xfrm>
        </p:spPr>
        <p:txBody>
          <a:bodyPr/>
          <a:lstStyle/>
          <a:p>
            <a:r>
              <a:rPr lang="fr-FR" dirty="0" err="1"/>
              <a:t>Formantes</a:t>
            </a:r>
            <a:endParaRPr lang="fr-FR" dirty="0"/>
          </a:p>
          <a:p>
            <a:r>
              <a:rPr lang="fr-FR" dirty="0"/>
              <a:t>F0</a:t>
            </a:r>
          </a:p>
          <a:p>
            <a:r>
              <a:rPr lang="fr-FR" dirty="0" err="1"/>
              <a:t>Intensidad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B8A5C04-F6C1-4757-BC9B-0D701FF8373E}"/>
              </a:ext>
            </a:extLst>
          </p:cNvPr>
          <p:cNvSpPr txBox="1">
            <a:spLocks/>
          </p:cNvSpPr>
          <p:nvPr/>
        </p:nvSpPr>
        <p:spPr>
          <a:xfrm>
            <a:off x="2837544" y="2286000"/>
            <a:ext cx="67128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………………	Vocales y consonantes</a:t>
            </a:r>
          </a:p>
          <a:p>
            <a:r>
              <a:rPr lang="fr-FR" dirty="0"/>
              <a:t>………………	</a:t>
            </a:r>
            <a:r>
              <a:rPr lang="fr-FR" dirty="0" err="1"/>
              <a:t>Entonación</a:t>
            </a:r>
            <a:endParaRPr lang="fr-FR" dirty="0"/>
          </a:p>
          <a:p>
            <a:r>
              <a:rPr lang="fr-FR" dirty="0"/>
              <a:t>………………	Volumen</a:t>
            </a:r>
          </a:p>
        </p:txBody>
      </p:sp>
    </p:spTree>
    <p:extLst>
      <p:ext uri="{BB962C8B-B14F-4D97-AF65-F5344CB8AC3E}">
        <p14:creationId xmlns:p14="http://schemas.microsoft.com/office/powerpoint/2010/main" val="14880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49BFD0-8290-4EB3-A8FC-36F9B845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Formantes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473403-584E-4853-BA5D-6B3C56A9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Es </a:t>
            </a:r>
            <a:r>
              <a:rPr lang="fr-FR" dirty="0" err="1"/>
              <a:t>posible</a:t>
            </a:r>
            <a:r>
              <a:rPr lang="fr-FR" dirty="0"/>
              <a:t> </a:t>
            </a:r>
            <a:r>
              <a:rPr lang="fr-FR" dirty="0" err="1"/>
              <a:t>ajustar</a:t>
            </a:r>
            <a:r>
              <a:rPr lang="fr-FR" dirty="0"/>
              <a:t> los </a:t>
            </a:r>
            <a:r>
              <a:rPr lang="fr-FR" dirty="0" err="1"/>
              <a:t>valores</a:t>
            </a:r>
            <a:r>
              <a:rPr lang="fr-FR" dirty="0"/>
              <a:t> de </a:t>
            </a:r>
            <a:r>
              <a:rPr lang="fr-FR" dirty="0" err="1"/>
              <a:t>visualización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espectrograma</a:t>
            </a:r>
            <a:r>
              <a:rPr lang="fr-FR" dirty="0"/>
              <a:t> para ver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imagen</a:t>
            </a:r>
            <a:r>
              <a:rPr lang="fr-FR" dirty="0"/>
              <a:t> </a:t>
            </a:r>
            <a:r>
              <a:rPr lang="fr-FR" dirty="0" err="1"/>
              <a:t>más</a:t>
            </a:r>
            <a:r>
              <a:rPr lang="fr-FR" dirty="0"/>
              <a:t> </a:t>
            </a:r>
            <a:r>
              <a:rPr lang="fr-FR" dirty="0" err="1"/>
              <a:t>clara</a:t>
            </a:r>
            <a:r>
              <a:rPr lang="fr-FR" dirty="0"/>
              <a:t> (la </a:t>
            </a:r>
            <a:r>
              <a:rPr lang="fr-FR" dirty="0" err="1"/>
              <a:t>claridad</a:t>
            </a:r>
            <a:r>
              <a:rPr lang="fr-FR" dirty="0"/>
              <a:t> va a </a:t>
            </a:r>
            <a:r>
              <a:rPr lang="fr-FR" dirty="0" err="1"/>
              <a:t>depender</a:t>
            </a:r>
            <a:r>
              <a:rPr lang="fr-FR" dirty="0"/>
              <a:t> de la </a:t>
            </a:r>
            <a:r>
              <a:rPr lang="fr-FR" dirty="0" err="1"/>
              <a:t>calidad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sonido</a:t>
            </a:r>
            <a:r>
              <a:rPr lang="fr-FR" dirty="0"/>
              <a:t> y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ruido</a:t>
            </a:r>
            <a:r>
              <a:rPr lang="fr-FR" dirty="0"/>
              <a:t> </a:t>
            </a:r>
            <a:r>
              <a:rPr lang="fr-FR" dirty="0" err="1"/>
              <a:t>ambiente</a:t>
            </a:r>
            <a:r>
              <a:rPr lang="fr-FR" dirty="0"/>
              <a:t> en la </a:t>
            </a:r>
            <a:r>
              <a:rPr lang="fr-FR" dirty="0" err="1"/>
              <a:t>grabación</a:t>
            </a:r>
            <a:r>
              <a:rPr lang="fr-FR" dirty="0"/>
              <a:t> </a:t>
            </a:r>
            <a:r>
              <a:rPr lang="fr-FR" dirty="0" err="1"/>
              <a:t>utilizada</a:t>
            </a:r>
            <a:r>
              <a:rPr lang="fr-FR" dirty="0"/>
              <a:t>)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Spectrum &gt;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Spectrogram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settings</a:t>
            </a:r>
          </a:p>
          <a:p>
            <a:r>
              <a:rPr lang="fr-FR" dirty="0"/>
              <a:t>Para </a:t>
            </a:r>
            <a:r>
              <a:rPr lang="fr-FR" dirty="0" err="1"/>
              <a:t>obtener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imagen</a:t>
            </a:r>
            <a:r>
              <a:rPr lang="fr-FR" dirty="0"/>
              <a:t> </a:t>
            </a:r>
            <a:r>
              <a:rPr lang="fr-FR" dirty="0" err="1"/>
              <a:t>clara</a:t>
            </a:r>
            <a:r>
              <a:rPr lang="fr-FR" dirty="0"/>
              <a:t>, se </a:t>
            </a:r>
            <a:r>
              <a:rPr lang="fr-FR" dirty="0" err="1"/>
              <a:t>pueden</a:t>
            </a:r>
            <a:r>
              <a:rPr lang="fr-FR" dirty="0"/>
              <a:t> </a:t>
            </a:r>
            <a:r>
              <a:rPr lang="fr-FR" dirty="0" err="1"/>
              <a:t>reducir</a:t>
            </a:r>
            <a:r>
              <a:rPr lang="fr-FR" dirty="0"/>
              <a:t> los </a:t>
            </a:r>
            <a:r>
              <a:rPr lang="fr-FR" dirty="0" err="1"/>
              <a:t>valores</a:t>
            </a:r>
            <a:r>
              <a:rPr lang="fr-FR" dirty="0"/>
              <a:t> de 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Dynamic range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5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4621-639D-473E-A37A-E2956CD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Formantes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BE8C-3100-4F90-A04E-BAFCE39C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0882"/>
            <a:ext cx="9720071" cy="158094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El </a:t>
            </a:r>
            <a:r>
              <a:rPr lang="fr-FR" dirty="0" err="1"/>
              <a:t>espectrograma</a:t>
            </a:r>
            <a:r>
              <a:rPr lang="fr-FR" dirty="0"/>
              <a:t> </a:t>
            </a:r>
            <a:r>
              <a:rPr lang="fr-FR" dirty="0" err="1"/>
              <a:t>puede</a:t>
            </a:r>
            <a:r>
              <a:rPr lang="fr-FR" dirty="0"/>
              <a:t> servir de </a:t>
            </a:r>
            <a:r>
              <a:rPr lang="fr-FR" dirty="0" err="1"/>
              <a:t>referencia</a:t>
            </a:r>
            <a:r>
              <a:rPr lang="fr-FR" dirty="0"/>
              <a:t> para </a:t>
            </a:r>
            <a:r>
              <a:rPr lang="fr-FR" dirty="0" err="1"/>
              <a:t>situar</a:t>
            </a:r>
            <a:r>
              <a:rPr lang="fr-FR" dirty="0"/>
              <a:t> los </a:t>
            </a:r>
            <a:r>
              <a:rPr lang="fr-FR" dirty="0" err="1"/>
              <a:t>formantes</a:t>
            </a:r>
            <a:r>
              <a:rPr lang="fr-FR" dirty="0"/>
              <a:t> de las consonantes y las vocales (las </a:t>
            </a:r>
            <a:r>
              <a:rPr lang="fr-FR" dirty="0" err="1"/>
              <a:t>distribuciones</a:t>
            </a:r>
            <a:r>
              <a:rPr lang="fr-FR" dirty="0"/>
              <a:t> de </a:t>
            </a:r>
            <a:r>
              <a:rPr lang="fr-FR" dirty="0" err="1"/>
              <a:t>energía</a:t>
            </a:r>
            <a:r>
              <a:rPr lang="fr-FR" dirty="0"/>
              <a:t> </a:t>
            </a:r>
            <a:r>
              <a:rPr lang="fr-FR" dirty="0" err="1"/>
              <a:t>provocadas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la </a:t>
            </a:r>
            <a:r>
              <a:rPr lang="fr-FR" dirty="0" err="1"/>
              <a:t>resonancia</a:t>
            </a:r>
            <a:r>
              <a:rPr lang="fr-FR" dirty="0"/>
              <a:t> de la </a:t>
            </a:r>
            <a:r>
              <a:rPr lang="fr-FR" dirty="0" err="1"/>
              <a:t>voz</a:t>
            </a:r>
            <a:r>
              <a:rPr lang="fr-FR" dirty="0"/>
              <a:t> en el </a:t>
            </a:r>
            <a:r>
              <a:rPr lang="fr-FR" dirty="0" err="1"/>
              <a:t>tracto</a:t>
            </a:r>
            <a:r>
              <a:rPr lang="fr-FR" dirty="0"/>
              <a:t> </a:t>
            </a:r>
            <a:r>
              <a:rPr lang="fr-FR" dirty="0" err="1"/>
              <a:t>tracto</a:t>
            </a:r>
            <a:r>
              <a:rPr lang="fr-FR" dirty="0"/>
              <a:t> vocal).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B3726F9-46A1-4EAD-B4CA-11B5ECB1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3511826"/>
            <a:ext cx="11010900" cy="2638425"/>
          </a:xfrm>
          <a:prstGeom prst="rect">
            <a:avLst/>
          </a:prstGeom>
        </p:spPr>
      </p:pic>
      <p:sp>
        <p:nvSpPr>
          <p:cNvPr id="25" name="Accolade ouvrante 24">
            <a:extLst>
              <a:ext uri="{FF2B5EF4-FFF2-40B4-BE49-F238E27FC236}">
                <a16:creationId xmlns:a16="http://schemas.microsoft.com/office/drawing/2014/main" id="{50771CBF-A97A-47F8-9D1D-2E078AF3644A}"/>
              </a:ext>
            </a:extLst>
          </p:cNvPr>
          <p:cNvSpPr/>
          <p:nvPr/>
        </p:nvSpPr>
        <p:spPr>
          <a:xfrm rot="16200000">
            <a:off x="936133" y="6107818"/>
            <a:ext cx="175989" cy="4725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43F6E1E6-83DD-4FC4-AE48-77CD59DEFE42}"/>
              </a:ext>
            </a:extLst>
          </p:cNvPr>
          <p:cNvSpPr/>
          <p:nvPr/>
        </p:nvSpPr>
        <p:spPr>
          <a:xfrm rot="16200000">
            <a:off x="2139379" y="5613433"/>
            <a:ext cx="186430" cy="14717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ABF46E67-914B-4734-8E81-593AF01A8940}"/>
              </a:ext>
            </a:extLst>
          </p:cNvPr>
          <p:cNvSpPr/>
          <p:nvPr/>
        </p:nvSpPr>
        <p:spPr>
          <a:xfrm rot="16200000">
            <a:off x="3236660" y="6113038"/>
            <a:ext cx="186430" cy="4725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ouvrante 27">
            <a:extLst>
              <a:ext uri="{FF2B5EF4-FFF2-40B4-BE49-F238E27FC236}">
                <a16:creationId xmlns:a16="http://schemas.microsoft.com/office/drawing/2014/main" id="{C7351708-754E-43D5-8474-8B703E0773A2}"/>
              </a:ext>
            </a:extLst>
          </p:cNvPr>
          <p:cNvSpPr/>
          <p:nvPr/>
        </p:nvSpPr>
        <p:spPr>
          <a:xfrm rot="16200000">
            <a:off x="4078176" y="5871292"/>
            <a:ext cx="186428" cy="96025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 ouvrante 28">
            <a:extLst>
              <a:ext uri="{FF2B5EF4-FFF2-40B4-BE49-F238E27FC236}">
                <a16:creationId xmlns:a16="http://schemas.microsoft.com/office/drawing/2014/main" id="{05410CAF-1E49-4995-BB2F-1578C672F2E1}"/>
              </a:ext>
            </a:extLst>
          </p:cNvPr>
          <p:cNvSpPr/>
          <p:nvPr/>
        </p:nvSpPr>
        <p:spPr>
          <a:xfrm rot="16200000">
            <a:off x="4994536" y="6037293"/>
            <a:ext cx="191397" cy="6272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Accolade ouvrante 29">
            <a:extLst>
              <a:ext uri="{FF2B5EF4-FFF2-40B4-BE49-F238E27FC236}">
                <a16:creationId xmlns:a16="http://schemas.microsoft.com/office/drawing/2014/main" id="{94CEE63C-7AEC-46FE-ACAA-24C314871D96}"/>
              </a:ext>
            </a:extLst>
          </p:cNvPr>
          <p:cNvSpPr/>
          <p:nvPr/>
        </p:nvSpPr>
        <p:spPr>
          <a:xfrm rot="16200000">
            <a:off x="6523636" y="5226651"/>
            <a:ext cx="186428" cy="22349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Accolade ouvrante 30">
            <a:extLst>
              <a:ext uri="{FF2B5EF4-FFF2-40B4-BE49-F238E27FC236}">
                <a16:creationId xmlns:a16="http://schemas.microsoft.com/office/drawing/2014/main" id="{AA60E09F-D45E-42B1-8E38-2BB8389BD1A2}"/>
              </a:ext>
            </a:extLst>
          </p:cNvPr>
          <p:cNvSpPr/>
          <p:nvPr/>
        </p:nvSpPr>
        <p:spPr>
          <a:xfrm rot="16200000">
            <a:off x="8309246" y="5862871"/>
            <a:ext cx="186429" cy="97607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ccolade ouvrante 31">
            <a:extLst>
              <a:ext uri="{FF2B5EF4-FFF2-40B4-BE49-F238E27FC236}">
                <a16:creationId xmlns:a16="http://schemas.microsoft.com/office/drawing/2014/main" id="{A7DEC498-9A74-41EC-9D19-EF7550A44E39}"/>
              </a:ext>
            </a:extLst>
          </p:cNvPr>
          <p:cNvSpPr/>
          <p:nvPr/>
        </p:nvSpPr>
        <p:spPr>
          <a:xfrm rot="16200000">
            <a:off x="9628141" y="5614479"/>
            <a:ext cx="198966" cy="1471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A66C5A2-0D38-4A06-A3F4-BEE7CA04F1CE}"/>
              </a:ext>
            </a:extLst>
          </p:cNvPr>
          <p:cNvSpPr txBox="1"/>
          <p:nvPr/>
        </p:nvSpPr>
        <p:spPr>
          <a:xfrm>
            <a:off x="539763" y="647141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oclusiva</a:t>
            </a: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B358B79-3E0B-4405-8A06-54BD6FC7E428}"/>
              </a:ext>
            </a:extLst>
          </p:cNvPr>
          <p:cNvSpPr txBox="1"/>
          <p:nvPr/>
        </p:nvSpPr>
        <p:spPr>
          <a:xfrm>
            <a:off x="1908307" y="6471412"/>
            <a:ext cx="66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vocal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6DFAF97-C73F-470F-97FF-449EC0B38382}"/>
              </a:ext>
            </a:extLst>
          </p:cNvPr>
          <p:cNvSpPr txBox="1"/>
          <p:nvPr/>
        </p:nvSpPr>
        <p:spPr>
          <a:xfrm>
            <a:off x="3029169" y="648339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8C13BBB-11FD-448E-9D1B-C386ED6C0A27}"/>
              </a:ext>
            </a:extLst>
          </p:cNvPr>
          <p:cNvSpPr txBox="1"/>
          <p:nvPr/>
        </p:nvSpPr>
        <p:spPr>
          <a:xfrm>
            <a:off x="3807891" y="6471412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oclusiva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70E0500-5554-4119-9204-3E1E230E5C98}"/>
              </a:ext>
            </a:extLst>
          </p:cNvPr>
          <p:cNvSpPr txBox="1"/>
          <p:nvPr/>
        </p:nvSpPr>
        <p:spPr>
          <a:xfrm>
            <a:off x="4834326" y="647141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183EF8B-E703-480F-9E43-C93DC178EBFD}"/>
              </a:ext>
            </a:extLst>
          </p:cNvPr>
          <p:cNvSpPr txBox="1"/>
          <p:nvPr/>
        </p:nvSpPr>
        <p:spPr>
          <a:xfrm>
            <a:off x="6105332" y="648339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triptongo</a:t>
            </a:r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3295E2C-1B0C-499E-AC64-C09D72D9BC89}"/>
              </a:ext>
            </a:extLst>
          </p:cNvPr>
          <p:cNvSpPr txBox="1"/>
          <p:nvPr/>
        </p:nvSpPr>
        <p:spPr>
          <a:xfrm>
            <a:off x="7914421" y="6483399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oclusiva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4F0892F-62C0-4E72-9168-93D4DBE1FEA5}"/>
              </a:ext>
            </a:extLst>
          </p:cNvPr>
          <p:cNvSpPr txBox="1"/>
          <p:nvPr/>
        </p:nvSpPr>
        <p:spPr>
          <a:xfrm>
            <a:off x="9355293" y="6483399"/>
            <a:ext cx="21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vocal (+</a:t>
            </a:r>
            <a:r>
              <a:rPr lang="fr-FR" dirty="0" err="1"/>
              <a:t>interferencia</a:t>
            </a:r>
            <a:r>
              <a:rPr lang="fr-FR" dirty="0"/>
              <a:t>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F05066-A09E-4D6B-B188-8CE1D0504F7E}"/>
              </a:ext>
            </a:extLst>
          </p:cNvPr>
          <p:cNvSpPr/>
          <p:nvPr/>
        </p:nvSpPr>
        <p:spPr>
          <a:xfrm>
            <a:off x="844355" y="4461706"/>
            <a:ext cx="4251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>
                <a:solidFill>
                  <a:schemeClr val="bg1"/>
                </a:solidFill>
                <a:latin typeface="Charis SIL"/>
              </a:rPr>
              <a:t>kʰ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AEE2E1-80D8-4421-B7E8-999B2D42F25E}"/>
              </a:ext>
            </a:extLst>
          </p:cNvPr>
          <p:cNvSpPr/>
          <p:nvPr/>
        </p:nvSpPr>
        <p:spPr>
          <a:xfrm>
            <a:off x="2078900" y="4461706"/>
            <a:ext cx="332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ɑ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091CDD-723E-493F-9623-23CCE5289FBE}"/>
              </a:ext>
            </a:extLst>
          </p:cNvPr>
          <p:cNvSpPr/>
          <p:nvPr/>
        </p:nvSpPr>
        <p:spPr>
          <a:xfrm>
            <a:off x="3213684" y="4461706"/>
            <a:ext cx="332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n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5C926C-7582-4776-9BB1-4F1BEDE8F186}"/>
              </a:ext>
            </a:extLst>
          </p:cNvPr>
          <p:cNvSpPr/>
          <p:nvPr/>
        </p:nvSpPr>
        <p:spPr>
          <a:xfrm>
            <a:off x="3969197" y="4461706"/>
            <a:ext cx="282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t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3B02E8-01B0-4502-B003-BB10D38A30B8}"/>
              </a:ext>
            </a:extLst>
          </p:cNvPr>
          <p:cNvSpPr/>
          <p:nvPr/>
        </p:nvSpPr>
        <p:spPr>
          <a:xfrm>
            <a:off x="4861417" y="4461706"/>
            <a:ext cx="332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n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6D2541-8C78-42F8-B8B2-5DFE6FAC71C2}"/>
              </a:ext>
            </a:extLst>
          </p:cNvPr>
          <p:cNvSpPr/>
          <p:nvPr/>
        </p:nvSpPr>
        <p:spPr>
          <a:xfrm>
            <a:off x="6401886" y="4461706"/>
            <a:ext cx="5004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>
                <a:solidFill>
                  <a:schemeClr val="bg1"/>
                </a:solidFill>
                <a:latin typeface="Charis SIL"/>
              </a:rPr>
              <a:t>juɪ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AB6E518-8A4A-4272-8444-80FBE62E99C7}"/>
              </a:ext>
            </a:extLst>
          </p:cNvPr>
          <p:cNvSpPr/>
          <p:nvPr/>
        </p:nvSpPr>
        <p:spPr>
          <a:xfrm>
            <a:off x="8357314" y="4461706"/>
            <a:ext cx="282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t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02C36A-84B3-45B7-B3C9-32E868ABCC05}"/>
              </a:ext>
            </a:extLst>
          </p:cNvPr>
          <p:cNvSpPr/>
          <p:nvPr/>
        </p:nvSpPr>
        <p:spPr>
          <a:xfrm>
            <a:off x="9608841" y="4461706"/>
            <a:ext cx="2535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Charis SIL"/>
              </a:rPr>
              <a:t>i</a:t>
            </a:r>
            <a:endParaRPr lang="fr-FR" sz="2200" b="1" dirty="0">
              <a:solidFill>
                <a:schemeClr val="bg1"/>
              </a:solidFill>
            </a:endParaRPr>
          </a:p>
        </p:txBody>
      </p:sp>
      <p:pic>
        <p:nvPicPr>
          <p:cNvPr id="49" name="30 continuity">
            <a:hlinkClick r:id="" action="ppaction://media"/>
            <a:extLst>
              <a:ext uri="{FF2B5EF4-FFF2-40B4-BE49-F238E27FC236}">
                <a16:creationId xmlns:a16="http://schemas.microsoft.com/office/drawing/2014/main" id="{BBCB1CA8-0A0D-4E6A-B208-2E870B6F6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8024" y="13212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81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4621-639D-473E-A37A-E2956CD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Formantes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BE8C-3100-4F90-A04E-BAFCE39C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5180"/>
            <a:ext cx="9720071" cy="4023360"/>
          </a:xfrm>
        </p:spPr>
        <p:txBody>
          <a:bodyPr/>
          <a:lstStyle/>
          <a:p>
            <a:r>
              <a:rPr lang="fr-FR" dirty="0" err="1"/>
              <a:t>También</a:t>
            </a:r>
            <a:r>
              <a:rPr lang="fr-FR" dirty="0"/>
              <a:t> </a:t>
            </a:r>
            <a:r>
              <a:rPr lang="fr-FR" dirty="0" err="1"/>
              <a:t>podemos</a:t>
            </a:r>
            <a:r>
              <a:rPr lang="fr-FR" dirty="0"/>
              <a:t> </a:t>
            </a:r>
            <a:r>
              <a:rPr lang="fr-FR" dirty="0" err="1"/>
              <a:t>pedirle</a:t>
            </a:r>
            <a:r>
              <a:rPr lang="fr-FR" dirty="0"/>
              <a:t> a </a:t>
            </a:r>
            <a:r>
              <a:rPr lang="fr-FR" dirty="0" err="1"/>
              <a:t>Praat</a:t>
            </a:r>
            <a:r>
              <a:rPr lang="fr-FR" dirty="0"/>
              <a:t> que nos </a:t>
            </a:r>
            <a:r>
              <a:rPr lang="fr-FR" dirty="0" err="1"/>
              <a:t>muestre</a:t>
            </a:r>
            <a:r>
              <a:rPr lang="fr-FR" dirty="0"/>
              <a:t> los pics de </a:t>
            </a:r>
            <a:r>
              <a:rPr lang="fr-FR" dirty="0" err="1"/>
              <a:t>energía</a:t>
            </a:r>
            <a:r>
              <a:rPr lang="fr-FR" dirty="0"/>
              <a:t> en </a:t>
            </a:r>
            <a:r>
              <a:rPr lang="fr-FR" dirty="0" err="1"/>
              <a:t>intervalos</a:t>
            </a:r>
            <a:r>
              <a:rPr lang="fr-FR" dirty="0"/>
              <a:t> </a:t>
            </a:r>
            <a:r>
              <a:rPr lang="fr-FR" dirty="0" err="1"/>
              <a:t>regulares</a:t>
            </a:r>
            <a:r>
              <a:rPr lang="fr-FR" dirty="0"/>
              <a:t> para </a:t>
            </a:r>
            <a:r>
              <a:rPr lang="fr-FR" dirty="0" err="1"/>
              <a:t>obtener</a:t>
            </a:r>
            <a:r>
              <a:rPr lang="fr-FR" dirty="0"/>
              <a:t> los </a:t>
            </a:r>
            <a:r>
              <a:rPr lang="fr-FR" dirty="0" err="1"/>
              <a:t>valores</a:t>
            </a:r>
            <a:r>
              <a:rPr lang="fr-FR" dirty="0"/>
              <a:t> </a:t>
            </a:r>
            <a:r>
              <a:rPr lang="fr-FR" dirty="0" err="1"/>
              <a:t>aproximados</a:t>
            </a:r>
            <a:r>
              <a:rPr lang="fr-FR" dirty="0"/>
              <a:t> de los </a:t>
            </a:r>
            <a:r>
              <a:rPr lang="fr-FR" dirty="0" err="1"/>
              <a:t>formantes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6E05BF6-B337-4432-B484-F43F9C5B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507765"/>
            <a:ext cx="10991850" cy="2619375"/>
          </a:xfrm>
          <a:prstGeom prst="rect">
            <a:avLst/>
          </a:prstGeom>
        </p:spPr>
      </p:pic>
      <p:sp>
        <p:nvSpPr>
          <p:cNvPr id="36" name="Accolade ouvrante 35">
            <a:extLst>
              <a:ext uri="{FF2B5EF4-FFF2-40B4-BE49-F238E27FC236}">
                <a16:creationId xmlns:a16="http://schemas.microsoft.com/office/drawing/2014/main" id="{7BE19A36-42C3-414A-9264-6997586A5A43}"/>
              </a:ext>
            </a:extLst>
          </p:cNvPr>
          <p:cNvSpPr/>
          <p:nvPr/>
        </p:nvSpPr>
        <p:spPr>
          <a:xfrm rot="16200000">
            <a:off x="936133" y="6107818"/>
            <a:ext cx="175989" cy="47257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ccolade ouvrante 36">
            <a:extLst>
              <a:ext uri="{FF2B5EF4-FFF2-40B4-BE49-F238E27FC236}">
                <a16:creationId xmlns:a16="http://schemas.microsoft.com/office/drawing/2014/main" id="{563EC797-7274-4880-9F75-0677F9DF0EE6}"/>
              </a:ext>
            </a:extLst>
          </p:cNvPr>
          <p:cNvSpPr/>
          <p:nvPr/>
        </p:nvSpPr>
        <p:spPr>
          <a:xfrm rot="16200000">
            <a:off x="2139379" y="5613433"/>
            <a:ext cx="186430" cy="147178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ccolade ouvrante 37">
            <a:extLst>
              <a:ext uri="{FF2B5EF4-FFF2-40B4-BE49-F238E27FC236}">
                <a16:creationId xmlns:a16="http://schemas.microsoft.com/office/drawing/2014/main" id="{FE83413B-FE5B-47BA-9F92-AF2AA3B0AD7B}"/>
              </a:ext>
            </a:extLst>
          </p:cNvPr>
          <p:cNvSpPr/>
          <p:nvPr/>
        </p:nvSpPr>
        <p:spPr>
          <a:xfrm rot="16200000">
            <a:off x="3236660" y="6113038"/>
            <a:ext cx="186430" cy="47257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ccolade ouvrante 38">
            <a:extLst>
              <a:ext uri="{FF2B5EF4-FFF2-40B4-BE49-F238E27FC236}">
                <a16:creationId xmlns:a16="http://schemas.microsoft.com/office/drawing/2014/main" id="{75B8006C-DE65-4E7B-BC3B-83184AF54486}"/>
              </a:ext>
            </a:extLst>
          </p:cNvPr>
          <p:cNvSpPr/>
          <p:nvPr/>
        </p:nvSpPr>
        <p:spPr>
          <a:xfrm rot="16200000">
            <a:off x="4078176" y="5871292"/>
            <a:ext cx="186428" cy="96025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>
            <a:extLst>
              <a:ext uri="{FF2B5EF4-FFF2-40B4-BE49-F238E27FC236}">
                <a16:creationId xmlns:a16="http://schemas.microsoft.com/office/drawing/2014/main" id="{F862CEF3-5E72-45F6-AFF4-F0C4F894D019}"/>
              </a:ext>
            </a:extLst>
          </p:cNvPr>
          <p:cNvSpPr/>
          <p:nvPr/>
        </p:nvSpPr>
        <p:spPr>
          <a:xfrm rot="16200000">
            <a:off x="4994536" y="6037293"/>
            <a:ext cx="191397" cy="6272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Accolade ouvrante 40">
            <a:extLst>
              <a:ext uri="{FF2B5EF4-FFF2-40B4-BE49-F238E27FC236}">
                <a16:creationId xmlns:a16="http://schemas.microsoft.com/office/drawing/2014/main" id="{930D4FBD-4DC9-4083-A6E0-43CBF683E320}"/>
              </a:ext>
            </a:extLst>
          </p:cNvPr>
          <p:cNvSpPr/>
          <p:nvPr/>
        </p:nvSpPr>
        <p:spPr>
          <a:xfrm rot="16200000">
            <a:off x="6523636" y="5226651"/>
            <a:ext cx="186428" cy="22349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ouvrante 41">
            <a:extLst>
              <a:ext uri="{FF2B5EF4-FFF2-40B4-BE49-F238E27FC236}">
                <a16:creationId xmlns:a16="http://schemas.microsoft.com/office/drawing/2014/main" id="{CC846E39-3287-4026-9458-3B3B5F649B42}"/>
              </a:ext>
            </a:extLst>
          </p:cNvPr>
          <p:cNvSpPr/>
          <p:nvPr/>
        </p:nvSpPr>
        <p:spPr>
          <a:xfrm rot="16200000">
            <a:off x="8309246" y="5862871"/>
            <a:ext cx="186429" cy="97607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ccolade ouvrante 42">
            <a:extLst>
              <a:ext uri="{FF2B5EF4-FFF2-40B4-BE49-F238E27FC236}">
                <a16:creationId xmlns:a16="http://schemas.microsoft.com/office/drawing/2014/main" id="{39CE2B17-D965-4A3C-9F86-68286B29649F}"/>
              </a:ext>
            </a:extLst>
          </p:cNvPr>
          <p:cNvSpPr/>
          <p:nvPr/>
        </p:nvSpPr>
        <p:spPr>
          <a:xfrm rot="16200000">
            <a:off x="9628141" y="5614479"/>
            <a:ext cx="198966" cy="147178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9B30B34-2F81-480C-93D5-B570C210CA0F}"/>
              </a:ext>
            </a:extLst>
          </p:cNvPr>
          <p:cNvSpPr txBox="1"/>
          <p:nvPr/>
        </p:nvSpPr>
        <p:spPr>
          <a:xfrm>
            <a:off x="539763" y="647141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oclusiva</a:t>
            </a:r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542817B-3260-4766-9A30-570864661851}"/>
              </a:ext>
            </a:extLst>
          </p:cNvPr>
          <p:cNvSpPr txBox="1"/>
          <p:nvPr/>
        </p:nvSpPr>
        <p:spPr>
          <a:xfrm>
            <a:off x="1908307" y="6471412"/>
            <a:ext cx="66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vocal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B096403-B523-42BA-BC76-E12ED1F00A78}"/>
              </a:ext>
            </a:extLst>
          </p:cNvPr>
          <p:cNvSpPr txBox="1"/>
          <p:nvPr/>
        </p:nvSpPr>
        <p:spPr>
          <a:xfrm>
            <a:off x="3029169" y="648339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ACDB616-2FC1-401B-A963-890DED14A7F4}"/>
              </a:ext>
            </a:extLst>
          </p:cNvPr>
          <p:cNvSpPr txBox="1"/>
          <p:nvPr/>
        </p:nvSpPr>
        <p:spPr>
          <a:xfrm>
            <a:off x="3807891" y="6471412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oclusiva</a:t>
            </a:r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64D13DC-6DE4-4CBF-B9D5-DE9847E3A1AE}"/>
              </a:ext>
            </a:extLst>
          </p:cNvPr>
          <p:cNvSpPr txBox="1"/>
          <p:nvPr/>
        </p:nvSpPr>
        <p:spPr>
          <a:xfrm>
            <a:off x="4834326" y="647141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nasal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F9AB5DC-D106-4F2A-875B-615AF07F6FC1}"/>
              </a:ext>
            </a:extLst>
          </p:cNvPr>
          <p:cNvSpPr txBox="1"/>
          <p:nvPr/>
        </p:nvSpPr>
        <p:spPr>
          <a:xfrm>
            <a:off x="6105332" y="648339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triptongo</a:t>
            </a:r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CFBDC63-D44C-4EF2-B4AF-00AC4AD6622A}"/>
              </a:ext>
            </a:extLst>
          </p:cNvPr>
          <p:cNvSpPr txBox="1"/>
          <p:nvPr/>
        </p:nvSpPr>
        <p:spPr>
          <a:xfrm>
            <a:off x="7914421" y="6483399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oclusiva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BE12D02-150A-436C-A09A-B067D31F878C}"/>
              </a:ext>
            </a:extLst>
          </p:cNvPr>
          <p:cNvSpPr txBox="1"/>
          <p:nvPr/>
        </p:nvSpPr>
        <p:spPr>
          <a:xfrm>
            <a:off x="9355293" y="6483399"/>
            <a:ext cx="21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vocal (+</a:t>
            </a:r>
            <a:r>
              <a:rPr lang="fr-FR" dirty="0" err="1"/>
              <a:t>interferencia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01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04621-639D-473E-A37A-E2956CD8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Formantes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BE8C-3100-4F90-A04E-BAFCE39C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5180"/>
            <a:ext cx="9720071" cy="40233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/>
              <a:t>Se </a:t>
            </a: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obtener</a:t>
            </a:r>
            <a:r>
              <a:rPr lang="fr-FR" dirty="0"/>
              <a:t> los </a:t>
            </a:r>
            <a:r>
              <a:rPr lang="fr-FR" dirty="0" err="1"/>
              <a:t>valores</a:t>
            </a:r>
            <a:r>
              <a:rPr lang="fr-FR" dirty="0"/>
              <a:t> </a:t>
            </a:r>
            <a:r>
              <a:rPr lang="fr-FR" dirty="0" err="1"/>
              <a:t>promedio</a:t>
            </a:r>
            <a:r>
              <a:rPr lang="fr-FR" dirty="0"/>
              <a:t> de los </a:t>
            </a:r>
            <a:r>
              <a:rPr lang="fr-FR" dirty="0" err="1"/>
              <a:t>formantes</a:t>
            </a:r>
            <a:r>
              <a:rPr lang="fr-FR" dirty="0"/>
              <a:t> </a:t>
            </a:r>
            <a:r>
              <a:rPr lang="fr-FR" dirty="0" err="1"/>
              <a:t>dentro</a:t>
            </a:r>
            <a:r>
              <a:rPr lang="fr-FR" dirty="0"/>
              <a:t> de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selección</a:t>
            </a:r>
            <a:r>
              <a:rPr lang="fr-FR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Formants &gt; 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first formant  			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second formant…</a:t>
            </a:r>
          </a:p>
          <a:p>
            <a:endParaRPr lang="fr-FR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81EDE3DD-BD5B-4EDA-B1CB-DBF9C84F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533165"/>
            <a:ext cx="10991850" cy="2619375"/>
          </a:xfrm>
          <a:prstGeom prst="rect">
            <a:avLst/>
          </a:prstGeom>
        </p:spPr>
      </p:pic>
      <p:sp>
        <p:nvSpPr>
          <p:cNvPr id="45" name="Accolade ouvrante 44">
            <a:extLst>
              <a:ext uri="{FF2B5EF4-FFF2-40B4-BE49-F238E27FC236}">
                <a16:creationId xmlns:a16="http://schemas.microsoft.com/office/drawing/2014/main" id="{3D580EA6-27DB-4E25-839A-82A4CCB7EEB0}"/>
              </a:ext>
            </a:extLst>
          </p:cNvPr>
          <p:cNvSpPr/>
          <p:nvPr/>
        </p:nvSpPr>
        <p:spPr>
          <a:xfrm rot="16200000">
            <a:off x="6523636" y="5226651"/>
            <a:ext cx="186428" cy="223490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6A7A07C-95D3-47DA-B37D-49320A7EFD1D}"/>
              </a:ext>
            </a:extLst>
          </p:cNvPr>
          <p:cNvSpPr txBox="1"/>
          <p:nvPr/>
        </p:nvSpPr>
        <p:spPr>
          <a:xfrm>
            <a:off x="6105332" y="648339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triptongo</a:t>
            </a:r>
            <a:endParaRPr lang="fr-FR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4C655F1-6F87-467D-BB6C-F6540A3C218A}"/>
              </a:ext>
            </a:extLst>
          </p:cNvPr>
          <p:cNvSpPr/>
          <p:nvPr/>
        </p:nvSpPr>
        <p:spPr>
          <a:xfrm>
            <a:off x="5410200" y="3533165"/>
            <a:ext cx="838200" cy="2619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7D6C70-FDD4-443D-AFAF-084B05070ED3}"/>
              </a:ext>
            </a:extLst>
          </p:cNvPr>
          <p:cNvSpPr/>
          <p:nvPr/>
        </p:nvSpPr>
        <p:spPr>
          <a:xfrm>
            <a:off x="6502400" y="3533165"/>
            <a:ext cx="381000" cy="2619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B8C7C6-ECD4-45CB-A5CD-D6DBB34CE743}"/>
              </a:ext>
            </a:extLst>
          </p:cNvPr>
          <p:cNvSpPr/>
          <p:nvPr/>
        </p:nvSpPr>
        <p:spPr>
          <a:xfrm>
            <a:off x="7078663" y="3525185"/>
            <a:ext cx="381000" cy="26193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AC69947-8E0F-4F31-A91C-B3DF3FABB0FE}"/>
              </a:ext>
            </a:extLst>
          </p:cNvPr>
          <p:cNvSpPr txBox="1"/>
          <p:nvPr/>
        </p:nvSpPr>
        <p:spPr>
          <a:xfrm>
            <a:off x="5452989" y="5807354"/>
            <a:ext cx="795411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375 Hz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F702C01-4CCF-41DE-B27B-1B40FAB44F6C}"/>
              </a:ext>
            </a:extLst>
          </p:cNvPr>
          <p:cNvSpPr txBox="1"/>
          <p:nvPr/>
        </p:nvSpPr>
        <p:spPr>
          <a:xfrm>
            <a:off x="4345788" y="5713874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F1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8BBCBCB-9A93-4F11-86FD-C6A8DB0948E4}"/>
              </a:ext>
            </a:extLst>
          </p:cNvPr>
          <p:cNvSpPr txBox="1"/>
          <p:nvPr/>
        </p:nvSpPr>
        <p:spPr>
          <a:xfrm>
            <a:off x="6295194" y="5713874"/>
            <a:ext cx="795411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527 Hz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792CCD00-6061-463D-A5B3-162E3613A747}"/>
              </a:ext>
            </a:extLst>
          </p:cNvPr>
          <p:cNvSpPr txBox="1"/>
          <p:nvPr/>
        </p:nvSpPr>
        <p:spPr>
          <a:xfrm>
            <a:off x="7078663" y="5748456"/>
            <a:ext cx="795411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470 Hz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9CCD93E-26D5-44F4-A8BD-0B95B9DDAB8D}"/>
              </a:ext>
            </a:extLst>
          </p:cNvPr>
          <p:cNvSpPr txBox="1"/>
          <p:nvPr/>
        </p:nvSpPr>
        <p:spPr>
          <a:xfrm>
            <a:off x="5410199" y="4654541"/>
            <a:ext cx="90922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2544 Hz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82EE782-0060-4B08-B985-BC3A3218C722}"/>
              </a:ext>
            </a:extLst>
          </p:cNvPr>
          <p:cNvSpPr txBox="1"/>
          <p:nvPr/>
        </p:nvSpPr>
        <p:spPr>
          <a:xfrm>
            <a:off x="4356327" y="4650206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F2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898DDCD-393E-4D9B-9E42-16FAF2886E06}"/>
              </a:ext>
            </a:extLst>
          </p:cNvPr>
          <p:cNvSpPr txBox="1"/>
          <p:nvPr/>
        </p:nvSpPr>
        <p:spPr>
          <a:xfrm>
            <a:off x="6217652" y="5171353"/>
            <a:ext cx="90922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1450 Hz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243A821-CC41-4CC6-9500-7397157CD2C1}"/>
              </a:ext>
            </a:extLst>
          </p:cNvPr>
          <p:cNvSpPr txBox="1"/>
          <p:nvPr/>
        </p:nvSpPr>
        <p:spPr>
          <a:xfrm>
            <a:off x="6900520" y="4775249"/>
            <a:ext cx="909223" cy="33855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2290 Hz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5A65D3D-D53A-4105-9FC5-16AB07633EC3}"/>
              </a:ext>
            </a:extLst>
          </p:cNvPr>
          <p:cNvSpPr txBox="1"/>
          <p:nvPr/>
        </p:nvSpPr>
        <p:spPr>
          <a:xfrm>
            <a:off x="5644548" y="3558151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FR" dirty="0"/>
              <a:t>]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1018FEE-BEDE-4821-B6E7-B0E7593ADD61}"/>
              </a:ext>
            </a:extLst>
          </p:cNvPr>
          <p:cNvSpPr txBox="1"/>
          <p:nvPr/>
        </p:nvSpPr>
        <p:spPr>
          <a:xfrm>
            <a:off x="6482748" y="3558151"/>
            <a:ext cx="431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fr-FR" dirty="0"/>
              <a:t>]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75A9C24-B27D-4F14-A7A7-B642F9833FDA}"/>
              </a:ext>
            </a:extLst>
          </p:cNvPr>
          <p:cNvSpPr txBox="1"/>
          <p:nvPr/>
        </p:nvSpPr>
        <p:spPr>
          <a:xfrm>
            <a:off x="7075438" y="3554572"/>
            <a:ext cx="3914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[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ɪ</a:t>
            </a:r>
            <a:r>
              <a:rPr lang="fr-FR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400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D4B4C82-C4D4-400C-A87D-9ACB29589A0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8230606"/>
              </p:ext>
            </p:extLst>
          </p:nvPr>
        </p:nvGraphicFramePr>
        <p:xfrm>
          <a:off x="2471738" y="611188"/>
          <a:ext cx="9720262" cy="603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1">
            <a:extLst>
              <a:ext uri="{FF2B5EF4-FFF2-40B4-BE49-F238E27FC236}">
                <a16:creationId xmlns:a16="http://schemas.microsoft.com/office/drawing/2014/main" id="{96AA66D5-A1E9-4A51-B8A1-07E3DCBAD0A2}"/>
              </a:ext>
            </a:extLst>
          </p:cNvPr>
          <p:cNvSpPr txBox="1"/>
          <p:nvPr/>
        </p:nvSpPr>
        <p:spPr>
          <a:xfrm>
            <a:off x="5520321" y="5288356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/ɛ/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B23D3C0F-058E-4CC6-9BF3-708A7E90079D}"/>
              </a:ext>
            </a:extLst>
          </p:cNvPr>
          <p:cNvSpPr txBox="1"/>
          <p:nvPr/>
        </p:nvSpPr>
        <p:spPr>
          <a:xfrm>
            <a:off x="7051198" y="5961457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/æ/</a:t>
            </a: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2A55B5B9-2596-4563-88AF-22CDEEBFF17D}"/>
              </a:ext>
            </a:extLst>
          </p:cNvPr>
          <p:cNvSpPr txBox="1"/>
          <p:nvPr/>
        </p:nvSpPr>
        <p:spPr>
          <a:xfrm>
            <a:off x="8577579" y="5288357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/ɑ/</a:t>
            </a:r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AA3E9BBC-E6A3-44CD-B5EE-61C719DFE116}"/>
              </a:ext>
            </a:extLst>
          </p:cNvPr>
          <p:cNvSpPr txBox="1"/>
          <p:nvPr/>
        </p:nvSpPr>
        <p:spPr>
          <a:xfrm>
            <a:off x="8755379" y="4364751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/ɒ/</a:t>
            </a: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124BDC4-8365-4DFC-8068-F85FBB97F3D1}"/>
              </a:ext>
            </a:extLst>
          </p:cNvPr>
          <p:cNvSpPr txBox="1"/>
          <p:nvPr/>
        </p:nvSpPr>
        <p:spPr>
          <a:xfrm>
            <a:off x="9276079" y="3666251"/>
            <a:ext cx="355600" cy="489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/ɔ/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7F104F-92CD-4AA9-A705-0A79441B3AB4}"/>
              </a:ext>
            </a:extLst>
          </p:cNvPr>
          <p:cNvSpPr txBox="1"/>
          <p:nvPr/>
        </p:nvSpPr>
        <p:spPr>
          <a:xfrm>
            <a:off x="140677" y="215900"/>
            <a:ext cx="479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Trayectoria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triptongo</a:t>
            </a:r>
            <a:r>
              <a:rPr lang="fr-FR" dirty="0"/>
              <a:t> [</a:t>
            </a:r>
            <a:r>
              <a:rPr lang="fr-FR" dirty="0" err="1"/>
              <a:t>ju</a:t>
            </a:r>
            <a:r>
              <a:rPr lang="fr-FR" dirty="0" err="1">
                <a:cs typeface="Calibri" panose="020F0502020204030204" pitchFamily="34" charset="0"/>
              </a:rPr>
              <a:t>ɪ</a:t>
            </a:r>
            <a:r>
              <a:rPr lang="fr-FR" dirty="0">
                <a:cs typeface="Calibri" panose="020F0502020204030204" pitchFamily="34" charset="0"/>
              </a:rPr>
              <a:t>] en la </a:t>
            </a:r>
            <a:r>
              <a:rPr lang="fr-FR" dirty="0" err="1">
                <a:cs typeface="Calibri" panose="020F0502020204030204" pitchFamily="34" charset="0"/>
              </a:rPr>
              <a:t>grabación</a:t>
            </a:r>
            <a:r>
              <a:rPr lang="fr-FR" dirty="0">
                <a:cs typeface="Calibri" panose="020F0502020204030204" pitchFamily="34" charset="0"/>
              </a:rPr>
              <a:t> y </a:t>
            </a:r>
            <a:r>
              <a:rPr lang="fr-FR" dirty="0" err="1">
                <a:cs typeface="Calibri" panose="020F0502020204030204" pitchFamily="34" charset="0"/>
              </a:rPr>
              <a:t>comparación</a:t>
            </a:r>
            <a:r>
              <a:rPr lang="fr-FR" dirty="0">
                <a:cs typeface="Calibri" panose="020F0502020204030204" pitchFamily="34" charset="0"/>
              </a:rPr>
              <a:t> con los </a:t>
            </a:r>
            <a:r>
              <a:rPr lang="fr-FR" dirty="0" err="1">
                <a:cs typeface="Calibri" panose="020F0502020204030204" pitchFamily="34" charset="0"/>
              </a:rPr>
              <a:t>valores</a:t>
            </a:r>
            <a:r>
              <a:rPr lang="fr-FR" dirty="0">
                <a:cs typeface="Calibri" panose="020F0502020204030204" pitchFamily="34" charset="0"/>
              </a:rPr>
              <a:t> de </a:t>
            </a:r>
            <a:r>
              <a:rPr lang="fr-FR" dirty="0" err="1">
                <a:cs typeface="Calibri" panose="020F0502020204030204" pitchFamily="34" charset="0"/>
              </a:rPr>
              <a:t>locutores</a:t>
            </a:r>
            <a:r>
              <a:rPr lang="fr-FR" dirty="0">
                <a:cs typeface="Calibri" panose="020F0502020204030204" pitchFamily="34" charset="0"/>
              </a:rPr>
              <a:t> </a:t>
            </a:r>
            <a:r>
              <a:rPr lang="fr-FR" dirty="0" err="1">
                <a:cs typeface="Calibri" panose="020F0502020204030204" pitchFamily="34" charset="0"/>
              </a:rPr>
              <a:t>nativos</a:t>
            </a:r>
            <a:r>
              <a:rPr lang="fr-FR" dirty="0">
                <a:cs typeface="Calibri" panose="020F0502020204030204" pitchFamily="34" charset="0"/>
              </a:rPr>
              <a:t> de </a:t>
            </a:r>
            <a:r>
              <a:rPr lang="fr-FR" dirty="0" err="1">
                <a:cs typeface="Calibri" panose="020F0502020204030204" pitchFamily="34" charset="0"/>
              </a:rPr>
              <a:t>inglés</a:t>
            </a:r>
            <a:r>
              <a:rPr lang="fr-FR" dirty="0">
                <a:cs typeface="Calibri" panose="020F0502020204030204" pitchFamily="34" charset="0"/>
              </a:rPr>
              <a:t> RP </a:t>
            </a:r>
            <a:r>
              <a:rPr lang="fr-FR" dirty="0"/>
              <a:t>(Hawkins &amp; </a:t>
            </a:r>
            <a:r>
              <a:rPr lang="fr-FR" dirty="0" err="1"/>
              <a:t>Midgley</a:t>
            </a:r>
            <a:r>
              <a:rPr lang="fr-FR" dirty="0"/>
              <a:t>, 2005)</a:t>
            </a:r>
          </a:p>
          <a:p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291E3A2-12A4-469C-960B-485D100DDBB8}"/>
              </a:ext>
            </a:extLst>
          </p:cNvPr>
          <p:cNvCxnSpPr>
            <a:cxnSpLocks/>
          </p:cNvCxnSpPr>
          <p:nvPr/>
        </p:nvCxnSpPr>
        <p:spPr>
          <a:xfrm>
            <a:off x="2926080" y="3626643"/>
            <a:ext cx="4149969" cy="102346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98F61EB-0CA4-4AE4-BA3D-996A7DEB00E1}"/>
              </a:ext>
            </a:extLst>
          </p:cNvPr>
          <p:cNvCxnSpPr/>
          <p:nvPr/>
        </p:nvCxnSpPr>
        <p:spPr>
          <a:xfrm flipH="1" flipV="1">
            <a:off x="4121834" y="4279899"/>
            <a:ext cx="2954215" cy="3702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9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BDEE52-6956-4A1B-B86D-DE82C5B6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860C5-34E6-4B45-936D-0410A053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b="1" dirty="0" err="1"/>
              <a:t>frecuencia</a:t>
            </a:r>
            <a:r>
              <a:rPr lang="fr-FR" b="1" dirty="0"/>
              <a:t> </a:t>
            </a:r>
            <a:r>
              <a:rPr lang="fr-FR" b="1" dirty="0" err="1"/>
              <a:t>fundamental</a:t>
            </a:r>
            <a:r>
              <a:rPr lang="fr-FR" b="1" dirty="0"/>
              <a:t> </a:t>
            </a:r>
            <a:r>
              <a:rPr lang="fr-FR" dirty="0"/>
              <a:t>(F0) </a:t>
            </a:r>
            <a:r>
              <a:rPr lang="fr-FR" dirty="0" err="1"/>
              <a:t>representa</a:t>
            </a:r>
            <a:r>
              <a:rPr lang="fr-FR" dirty="0"/>
              <a:t> la </a:t>
            </a:r>
            <a:r>
              <a:rPr lang="fr-FR" dirty="0" err="1"/>
              <a:t>entonación</a:t>
            </a:r>
            <a:r>
              <a:rPr lang="fr-FR" dirty="0"/>
              <a:t> de la </a:t>
            </a:r>
            <a:r>
              <a:rPr lang="fr-FR" dirty="0" err="1"/>
              <a:t>voz</a:t>
            </a:r>
            <a:r>
              <a:rPr lang="fr-FR" dirty="0"/>
              <a:t>. Se </a:t>
            </a:r>
            <a:r>
              <a:rPr lang="fr-FR" dirty="0" err="1"/>
              <a:t>mide</a:t>
            </a:r>
            <a:r>
              <a:rPr lang="fr-FR" dirty="0"/>
              <a:t> en </a:t>
            </a:r>
            <a:r>
              <a:rPr lang="fr-FR" dirty="0" err="1"/>
              <a:t>Hercios</a:t>
            </a:r>
            <a:r>
              <a:rPr lang="fr-FR" dirty="0"/>
              <a:t>/Hertz (Hz). Para ver los </a:t>
            </a:r>
            <a:r>
              <a:rPr lang="fr-FR" dirty="0" err="1"/>
              <a:t>valores</a:t>
            </a:r>
            <a:r>
              <a:rPr lang="fr-FR" dirty="0"/>
              <a:t> de F0 en </a:t>
            </a:r>
            <a:r>
              <a:rPr lang="fr-FR" dirty="0" err="1"/>
              <a:t>Praat</a:t>
            </a:r>
            <a:r>
              <a:rPr lang="fr-FR" dirty="0"/>
              <a:t>, </a:t>
            </a:r>
            <a:r>
              <a:rPr lang="fr-FR" dirty="0" err="1"/>
              <a:t>cliquear</a:t>
            </a:r>
            <a:endParaRPr lang="fr-FR" dirty="0"/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Pitch &gt;	Show pitch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454B30-A5A1-4E0A-A9DE-3E63E27C5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88" y="4249286"/>
            <a:ext cx="9886950" cy="2181225"/>
          </a:xfrm>
          <a:prstGeom prst="rect">
            <a:avLst/>
          </a:prstGeom>
        </p:spPr>
      </p:pic>
      <p:pic>
        <p:nvPicPr>
          <p:cNvPr id="6" name="03b">
            <a:hlinkClick r:id="" action="ppaction://media"/>
            <a:extLst>
              <a:ext uri="{FF2B5EF4-FFF2-40B4-BE49-F238E27FC236}">
                <a16:creationId xmlns:a16="http://schemas.microsoft.com/office/drawing/2014/main" id="{71DEE787-2C61-4DEE-8C8F-383EEF39C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8038" y="3429000"/>
            <a:ext cx="609600" cy="6096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9D96AF-B5FE-43FF-93E1-9F5C0F408670}"/>
              </a:ext>
            </a:extLst>
          </p:cNvPr>
          <p:cNvSpPr txBox="1"/>
          <p:nvPr/>
        </p:nvSpPr>
        <p:spPr>
          <a:xfrm>
            <a:off x="2218097" y="6447530"/>
            <a:ext cx="755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Was</a:t>
            </a:r>
            <a:r>
              <a:rPr lang="fr-FR" i="1" dirty="0"/>
              <a:t> </a:t>
            </a:r>
            <a:r>
              <a:rPr lang="fr-FR" i="1" dirty="0" err="1"/>
              <a:t>it</a:t>
            </a:r>
            <a:r>
              <a:rPr lang="fr-FR" i="1" dirty="0"/>
              <a:t> </a:t>
            </a:r>
            <a:r>
              <a:rPr lang="fr-FR" i="1" dirty="0" err="1"/>
              <a:t>nine</a:t>
            </a:r>
            <a:r>
              <a:rPr lang="fr-FR" i="1" dirty="0"/>
              <a:t> </a:t>
            </a:r>
            <a:r>
              <a:rPr lang="fr-FR" i="1" dirty="0" err="1"/>
              <a:t>o’clock</a:t>
            </a:r>
            <a:r>
              <a:rPr lang="fr-FR" i="1" dirty="0"/>
              <a:t> </a:t>
            </a:r>
            <a:r>
              <a:rPr lang="fr-FR" i="1" dirty="0" err="1"/>
              <a:t>you</a:t>
            </a:r>
            <a:r>
              <a:rPr lang="fr-FR" i="1" dirty="0"/>
              <a:t> </a:t>
            </a:r>
            <a:r>
              <a:rPr lang="fr-FR" i="1" dirty="0" err="1"/>
              <a:t>said</a:t>
            </a:r>
            <a:r>
              <a:rPr lang="fr-FR" i="1" dirty="0"/>
              <a:t>? </a:t>
            </a:r>
            <a:r>
              <a:rPr lang="fr-FR" dirty="0" err="1"/>
              <a:t>pronunciado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estudiante</a:t>
            </a:r>
            <a:r>
              <a:rPr lang="fr-FR" dirty="0"/>
              <a:t> </a:t>
            </a:r>
            <a:r>
              <a:rPr lang="fr-FR" dirty="0" err="1"/>
              <a:t>francesa</a:t>
            </a:r>
            <a:r>
              <a:rPr lang="fr-FR" dirty="0"/>
              <a:t> de </a:t>
            </a:r>
            <a:r>
              <a:rPr lang="fr-FR" dirty="0" err="1"/>
              <a:t>inglés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491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20696-756C-496E-BE59-323F621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69B34-726B-474F-B8F5-75430A495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Los </a:t>
            </a:r>
            <a:r>
              <a:rPr lang="fr-FR" dirty="0" err="1"/>
              <a:t>valores</a:t>
            </a:r>
            <a:r>
              <a:rPr lang="fr-FR" dirty="0"/>
              <a:t> de </a:t>
            </a:r>
            <a:r>
              <a:rPr lang="fr-FR" dirty="0" err="1"/>
              <a:t>visualización</a:t>
            </a:r>
            <a:r>
              <a:rPr lang="fr-FR" dirty="0"/>
              <a:t> </a:t>
            </a:r>
            <a:r>
              <a:rPr lang="fr-FR" dirty="0" err="1"/>
              <a:t>pueden</a:t>
            </a:r>
            <a:r>
              <a:rPr lang="fr-FR" dirty="0"/>
              <a:t> </a:t>
            </a:r>
            <a:r>
              <a:rPr lang="fr-FR" dirty="0" err="1"/>
              <a:t>adaptarse</a:t>
            </a:r>
            <a:r>
              <a:rPr lang="fr-FR" dirty="0"/>
              <a:t> al </a:t>
            </a:r>
            <a:r>
              <a:rPr lang="fr-FR" dirty="0" err="1"/>
              <a:t>rango</a:t>
            </a:r>
            <a:r>
              <a:rPr lang="fr-FR" dirty="0"/>
              <a:t> vocal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locutor</a:t>
            </a:r>
            <a:r>
              <a:rPr lang="fr-FR" dirty="0"/>
              <a:t> que se </a:t>
            </a:r>
            <a:r>
              <a:rPr lang="fr-FR" dirty="0" err="1"/>
              <a:t>analiza</a:t>
            </a:r>
            <a:r>
              <a:rPr lang="fr-FR" dirty="0"/>
              <a:t>: 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Pitch &gt;	Advanced pitch settings…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5B1C03-D5CF-4C4A-A37E-0274854B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481" y="3757744"/>
            <a:ext cx="4086343" cy="31002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52348F-FC08-4401-BD3E-FCEFBDFE333C}"/>
              </a:ext>
            </a:extLst>
          </p:cNvPr>
          <p:cNvSpPr txBox="1"/>
          <p:nvPr/>
        </p:nvSpPr>
        <p:spPr>
          <a:xfrm>
            <a:off x="8007928" y="4641273"/>
            <a:ext cx="368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sugeridos</a:t>
            </a:r>
            <a:r>
              <a:rPr lang="en-US" dirty="0"/>
              <a:t> (</a:t>
            </a:r>
            <a:r>
              <a:rPr lang="en-US" dirty="0" err="1"/>
              <a:t>aunque</a:t>
            </a:r>
            <a:r>
              <a:rPr lang="en-US" dirty="0"/>
              <a:t> variables)</a:t>
            </a:r>
          </a:p>
          <a:p>
            <a:r>
              <a:rPr lang="en-US" dirty="0"/>
              <a:t>Hombre: 50-300 Hz</a:t>
            </a:r>
          </a:p>
          <a:p>
            <a:r>
              <a:rPr lang="en-US" dirty="0" err="1"/>
              <a:t>Mujer</a:t>
            </a:r>
            <a:r>
              <a:rPr lang="en-US" dirty="0"/>
              <a:t>: 75-500 Hz</a:t>
            </a:r>
          </a:p>
        </p:txBody>
      </p:sp>
    </p:spTree>
    <p:extLst>
      <p:ext uri="{BB962C8B-B14F-4D97-AF65-F5344CB8AC3E}">
        <p14:creationId xmlns:p14="http://schemas.microsoft.com/office/powerpoint/2010/main" val="8845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7D16F-286A-4C3B-B491-3A533173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¿Para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sirve</a:t>
            </a:r>
            <a:r>
              <a:rPr lang="fr-FR" dirty="0"/>
              <a:t> </a:t>
            </a:r>
            <a:r>
              <a:rPr lang="fr-FR" dirty="0" err="1"/>
              <a:t>Praat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5CABD7-4F45-4B97-B3BC-5CAF7E47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Análisis</a:t>
            </a:r>
            <a:r>
              <a:rPr lang="fr-FR" dirty="0"/>
              <a:t> </a:t>
            </a:r>
            <a:r>
              <a:rPr lang="fr-FR" dirty="0" err="1"/>
              <a:t>acústico</a:t>
            </a:r>
            <a:endParaRPr lang="fr-FR" dirty="0"/>
          </a:p>
          <a:p>
            <a:r>
              <a:rPr lang="fr-FR" dirty="0" err="1"/>
              <a:t>Transcripción</a:t>
            </a:r>
            <a:r>
              <a:rPr lang="fr-FR" dirty="0"/>
              <a:t> y </a:t>
            </a:r>
            <a:r>
              <a:rPr lang="fr-FR" dirty="0" err="1"/>
              <a:t>anotación</a:t>
            </a:r>
            <a:endParaRPr lang="fr-FR" dirty="0"/>
          </a:p>
          <a:p>
            <a:r>
              <a:rPr lang="fr-FR" i="1" dirty="0"/>
              <a:t>Speech manipulation</a:t>
            </a:r>
            <a:endParaRPr lang="fr-FR" dirty="0"/>
          </a:p>
          <a:p>
            <a:r>
              <a:rPr lang="fr-FR" dirty="0" err="1"/>
              <a:t>Programación</a:t>
            </a:r>
            <a:r>
              <a:rPr lang="fr-FR" dirty="0"/>
              <a:t> y </a:t>
            </a:r>
            <a:r>
              <a:rPr lang="fr-FR" dirty="0" err="1"/>
              <a:t>estadística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0B6BCB-CD6C-47B1-83AE-94D137351A64}"/>
              </a:ext>
            </a:extLst>
          </p:cNvPr>
          <p:cNvSpPr/>
          <p:nvPr/>
        </p:nvSpPr>
        <p:spPr>
          <a:xfrm>
            <a:off x="1024128" y="2286000"/>
            <a:ext cx="4356255" cy="1172817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72D85-AA14-493C-A85A-9429A157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716B8-350D-44F1-A188-029951191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 </a:t>
            </a:r>
            <a:r>
              <a:rPr lang="fr-FR" dirty="0" err="1"/>
              <a:t>ubicar</a:t>
            </a:r>
            <a:r>
              <a:rPr lang="fr-FR" dirty="0"/>
              <a:t> el </a:t>
            </a:r>
            <a:r>
              <a:rPr lang="fr-FR" dirty="0" err="1"/>
              <a:t>cursor</a:t>
            </a:r>
            <a:r>
              <a:rPr lang="fr-FR" dirty="0"/>
              <a:t> en el </a:t>
            </a:r>
            <a:r>
              <a:rPr lang="fr-FR" dirty="0" err="1"/>
              <a:t>eje</a:t>
            </a:r>
            <a:r>
              <a:rPr lang="fr-FR" dirty="0"/>
              <a:t> temporal, </a:t>
            </a:r>
            <a:r>
              <a:rPr lang="fr-FR" dirty="0" err="1"/>
              <a:t>podemos</a:t>
            </a:r>
            <a:r>
              <a:rPr lang="fr-FR" dirty="0"/>
              <a:t> </a:t>
            </a:r>
            <a:r>
              <a:rPr lang="fr-FR" dirty="0" err="1"/>
              <a:t>obtener</a:t>
            </a:r>
            <a:r>
              <a:rPr lang="fr-FR" dirty="0"/>
              <a:t> el </a:t>
            </a:r>
            <a:r>
              <a:rPr lang="fr-FR" dirty="0" err="1"/>
              <a:t>valor</a:t>
            </a:r>
            <a:r>
              <a:rPr lang="fr-FR" dirty="0"/>
              <a:t> de F0 en el </a:t>
            </a:r>
            <a:r>
              <a:rPr lang="fr-FR" dirty="0" err="1"/>
              <a:t>punto</a:t>
            </a:r>
            <a:r>
              <a:rPr lang="fr-FR" dirty="0"/>
              <a:t> </a:t>
            </a:r>
            <a:r>
              <a:rPr lang="fr-FR" dirty="0" err="1"/>
              <a:t>seleccionado</a:t>
            </a:r>
            <a:r>
              <a:rPr lang="fr-FR" dirty="0"/>
              <a:t>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FF5E-54A7-4368-BBCE-5E93EE406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3429000"/>
            <a:ext cx="11220450" cy="29527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54B0280-70F8-4384-B41B-4FE15A6C720E}"/>
              </a:ext>
            </a:extLst>
          </p:cNvPr>
          <p:cNvSpPr/>
          <p:nvPr/>
        </p:nvSpPr>
        <p:spPr>
          <a:xfrm>
            <a:off x="2852055" y="5558971"/>
            <a:ext cx="391885" cy="377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04B3AB1-3380-4895-ADFC-DADC87C9C6A4}"/>
              </a:ext>
            </a:extLst>
          </p:cNvPr>
          <p:cNvCxnSpPr>
            <a:stCxn id="5" idx="6"/>
          </p:cNvCxnSpPr>
          <p:nvPr/>
        </p:nvCxnSpPr>
        <p:spPr>
          <a:xfrm flipV="1">
            <a:off x="3243940" y="4426857"/>
            <a:ext cx="7923932" cy="1320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6A490E7-D526-4D95-AFFE-407D167D61D8}"/>
              </a:ext>
            </a:extLst>
          </p:cNvPr>
          <p:cNvSpPr txBox="1"/>
          <p:nvPr/>
        </p:nvSpPr>
        <p:spPr>
          <a:xfrm>
            <a:off x="1675946" y="6416096"/>
            <a:ext cx="523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el </a:t>
            </a:r>
            <a:r>
              <a:rPr lang="fr-FR" dirty="0" err="1"/>
              <a:t>segundo</a:t>
            </a:r>
            <a:r>
              <a:rPr lang="fr-FR" dirty="0"/>
              <a:t> 0.341911, el </a:t>
            </a:r>
            <a:r>
              <a:rPr lang="fr-FR" dirty="0" err="1"/>
              <a:t>valor</a:t>
            </a:r>
            <a:r>
              <a:rPr lang="fr-FR" dirty="0"/>
              <a:t> de F0 es de </a:t>
            </a:r>
            <a:r>
              <a:rPr lang="fr-FR" b="1" dirty="0"/>
              <a:t>326 Hz</a:t>
            </a:r>
          </a:p>
        </p:txBody>
      </p:sp>
    </p:spTree>
    <p:extLst>
      <p:ext uri="{BB962C8B-B14F-4D97-AF65-F5344CB8AC3E}">
        <p14:creationId xmlns:p14="http://schemas.microsoft.com/office/powerpoint/2010/main" val="306191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B867B61-C45A-4B0C-862B-9DE740C0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5" y="3429000"/>
            <a:ext cx="11249025" cy="28765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DF72D85-AA14-493C-A85A-9429A157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2716B8-350D-44F1-A188-02995119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47450"/>
            <a:ext cx="9720071" cy="4023360"/>
          </a:xfrm>
        </p:spPr>
        <p:txBody>
          <a:bodyPr/>
          <a:lstStyle/>
          <a:p>
            <a:r>
              <a:rPr lang="fr-FR" dirty="0"/>
              <a:t>Si </a:t>
            </a:r>
            <a:r>
              <a:rPr lang="fr-FR" dirty="0" err="1"/>
              <a:t>hacemos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selección</a:t>
            </a:r>
            <a:r>
              <a:rPr lang="fr-FR" dirty="0"/>
              <a:t> en el </a:t>
            </a:r>
            <a:r>
              <a:rPr lang="fr-FR" dirty="0" err="1"/>
              <a:t>eje</a:t>
            </a:r>
            <a:r>
              <a:rPr lang="fr-FR" dirty="0"/>
              <a:t> temporal, el </a:t>
            </a:r>
            <a:r>
              <a:rPr lang="fr-FR" dirty="0" err="1"/>
              <a:t>valor</a:t>
            </a:r>
            <a:r>
              <a:rPr lang="fr-FR" dirty="0"/>
              <a:t> </a:t>
            </a:r>
            <a:r>
              <a:rPr lang="fr-FR" dirty="0" err="1"/>
              <a:t>mostrado</a:t>
            </a:r>
            <a:r>
              <a:rPr lang="fr-FR" dirty="0"/>
              <a:t> </a:t>
            </a:r>
            <a:r>
              <a:rPr lang="fr-FR" dirty="0" err="1"/>
              <a:t>será</a:t>
            </a:r>
            <a:r>
              <a:rPr lang="fr-FR" dirty="0"/>
              <a:t> el </a:t>
            </a:r>
            <a:r>
              <a:rPr lang="fr-FR" dirty="0" err="1"/>
              <a:t>promedio</a:t>
            </a:r>
            <a:r>
              <a:rPr lang="fr-FR" dirty="0"/>
              <a:t> de </a:t>
            </a:r>
            <a:r>
              <a:rPr lang="fr-FR" dirty="0" err="1"/>
              <a:t>todos</a:t>
            </a:r>
            <a:r>
              <a:rPr lang="fr-FR" dirty="0"/>
              <a:t> los </a:t>
            </a:r>
            <a:r>
              <a:rPr lang="fr-FR" dirty="0" err="1"/>
              <a:t>valores</a:t>
            </a:r>
            <a:r>
              <a:rPr lang="fr-FR" dirty="0"/>
              <a:t> de F0 </a:t>
            </a:r>
            <a:r>
              <a:rPr lang="fr-FR" dirty="0" err="1"/>
              <a:t>dentro</a:t>
            </a:r>
            <a:r>
              <a:rPr lang="fr-FR" dirty="0"/>
              <a:t> de la </a:t>
            </a:r>
            <a:r>
              <a:rPr lang="fr-FR" dirty="0" err="1"/>
              <a:t>selección</a:t>
            </a:r>
            <a:r>
              <a:rPr lang="fr-FR" dirty="0"/>
              <a:t>: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54B0280-70F8-4384-B41B-4FE15A6C720E}"/>
              </a:ext>
            </a:extLst>
          </p:cNvPr>
          <p:cNvSpPr/>
          <p:nvPr/>
        </p:nvSpPr>
        <p:spPr>
          <a:xfrm>
            <a:off x="3679374" y="5486400"/>
            <a:ext cx="1415140" cy="443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04B3AB1-3380-4895-ADFC-DADC87C9C6A4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5094514" y="4847771"/>
            <a:ext cx="6073358" cy="860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6A490E7-D526-4D95-AFFE-407D167D61D8}"/>
              </a:ext>
            </a:extLst>
          </p:cNvPr>
          <p:cNvSpPr txBox="1"/>
          <p:nvPr/>
        </p:nvSpPr>
        <p:spPr>
          <a:xfrm>
            <a:off x="1675946" y="6416096"/>
            <a:ext cx="74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Entre los </a:t>
            </a:r>
            <a:r>
              <a:rPr lang="fr-FR" dirty="0" err="1"/>
              <a:t>segundos</a:t>
            </a:r>
            <a:r>
              <a:rPr lang="fr-FR" dirty="0"/>
              <a:t> 0.496661 y 0.676642, el </a:t>
            </a:r>
            <a:r>
              <a:rPr lang="fr-FR" dirty="0" err="1"/>
              <a:t>promedio</a:t>
            </a:r>
            <a:r>
              <a:rPr lang="fr-FR" dirty="0"/>
              <a:t> de F0 es de </a:t>
            </a:r>
            <a:r>
              <a:rPr lang="fr-FR" b="1" dirty="0"/>
              <a:t>233.4 Hz</a:t>
            </a:r>
            <a:r>
              <a:rPr lang="fr-FR" dirty="0"/>
              <a:t>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3927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D4B38-5CA3-42C6-9E9A-EB841E86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456A90-5555-45FE-BEBD-CD4F6BBB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Para </a:t>
            </a:r>
            <a:r>
              <a:rPr lang="fr-FR" dirty="0" err="1"/>
              <a:t>obtener</a:t>
            </a:r>
            <a:r>
              <a:rPr lang="fr-FR" dirty="0"/>
              <a:t> el </a:t>
            </a:r>
            <a:r>
              <a:rPr lang="fr-FR" dirty="0" err="1"/>
              <a:t>valor</a:t>
            </a:r>
            <a:r>
              <a:rPr lang="fr-FR" dirty="0"/>
              <a:t> </a:t>
            </a:r>
            <a:r>
              <a:rPr lang="fr-FR" dirty="0" err="1"/>
              <a:t>máximo</a:t>
            </a:r>
            <a:r>
              <a:rPr lang="fr-FR" dirty="0"/>
              <a:t> y </a:t>
            </a:r>
            <a:r>
              <a:rPr lang="fr-FR" dirty="0" err="1"/>
              <a:t>mínimo</a:t>
            </a:r>
            <a:r>
              <a:rPr lang="fr-FR" dirty="0"/>
              <a:t> de F0 en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selección</a:t>
            </a:r>
            <a:r>
              <a:rPr lang="fr-FR" dirty="0"/>
              <a:t>: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Pitch &gt;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minimum pitch	</a:t>
            </a:r>
            <a:r>
              <a:rPr lang="fr-FR" dirty="0"/>
              <a:t>o bien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r>
              <a:rPr lang="fr-FR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fr-FR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maximum pitch</a:t>
            </a:r>
          </a:p>
        </p:txBody>
      </p:sp>
    </p:spTree>
    <p:extLst>
      <p:ext uri="{BB962C8B-B14F-4D97-AF65-F5344CB8AC3E}">
        <p14:creationId xmlns:p14="http://schemas.microsoft.com/office/powerpoint/2010/main" val="15468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65776E-C672-4A7E-9247-28DE3E6A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Intensidad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25081-B3FC-4F32-8575-0090E14A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Los </a:t>
            </a:r>
            <a:r>
              <a:rPr lang="fr-FR" dirty="0" err="1"/>
              <a:t>valores</a:t>
            </a:r>
            <a:r>
              <a:rPr lang="fr-FR" dirty="0"/>
              <a:t> de </a:t>
            </a:r>
            <a:r>
              <a:rPr lang="fr-FR" dirty="0" err="1"/>
              <a:t>intensidad</a:t>
            </a:r>
            <a:r>
              <a:rPr lang="fr-FR" dirty="0"/>
              <a:t> nos indican la </a:t>
            </a:r>
            <a:r>
              <a:rPr lang="fr-FR" dirty="0" err="1"/>
              <a:t>distribución</a:t>
            </a:r>
            <a:r>
              <a:rPr lang="fr-FR" dirty="0"/>
              <a:t> de la </a:t>
            </a:r>
            <a:r>
              <a:rPr lang="fr-FR" dirty="0" err="1"/>
              <a:t>fuerza</a:t>
            </a:r>
            <a:r>
              <a:rPr lang="fr-FR" dirty="0"/>
              <a:t> de la </a:t>
            </a:r>
            <a:r>
              <a:rPr lang="fr-FR" dirty="0" err="1"/>
              <a:t>energía</a:t>
            </a:r>
            <a:r>
              <a:rPr lang="fr-FR" dirty="0"/>
              <a:t> </a:t>
            </a:r>
            <a:r>
              <a:rPr lang="fr-FR" dirty="0" err="1"/>
              <a:t>generada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el aire que sale de los </a:t>
            </a:r>
            <a:r>
              <a:rPr lang="fr-FR" dirty="0" err="1"/>
              <a:t>pulmones</a:t>
            </a:r>
            <a:r>
              <a:rPr lang="fr-FR" dirty="0"/>
              <a:t> </a:t>
            </a:r>
            <a:r>
              <a:rPr lang="fr-FR" dirty="0" err="1"/>
              <a:t>empujado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el </a:t>
            </a:r>
            <a:r>
              <a:rPr lang="fr-FR" dirty="0" err="1"/>
              <a:t>diafragma</a:t>
            </a:r>
            <a:r>
              <a:rPr lang="fr-FR" dirty="0"/>
              <a:t>, </a:t>
            </a:r>
            <a:r>
              <a:rPr lang="fr-FR" dirty="0" err="1"/>
              <a:t>por</a:t>
            </a:r>
            <a:r>
              <a:rPr lang="fr-FR" dirty="0"/>
              <a:t> la </a:t>
            </a:r>
            <a:r>
              <a:rPr lang="fr-FR" dirty="0" err="1"/>
              <a:t>vibración</a:t>
            </a:r>
            <a:r>
              <a:rPr lang="fr-FR" dirty="0"/>
              <a:t> de las </a:t>
            </a:r>
            <a:r>
              <a:rPr lang="fr-FR" dirty="0" err="1"/>
              <a:t>cuerdas</a:t>
            </a:r>
            <a:r>
              <a:rPr lang="fr-FR" dirty="0"/>
              <a:t> vocales y </a:t>
            </a:r>
            <a:r>
              <a:rPr lang="fr-FR" dirty="0" err="1"/>
              <a:t>por</a:t>
            </a:r>
            <a:r>
              <a:rPr lang="fr-FR" dirty="0"/>
              <a:t> la </a:t>
            </a:r>
            <a:r>
              <a:rPr lang="fr-FR" dirty="0" err="1"/>
              <a:t>interacción</a:t>
            </a:r>
            <a:r>
              <a:rPr lang="fr-FR" dirty="0"/>
              <a:t> de los </a:t>
            </a:r>
            <a:r>
              <a:rPr lang="fr-FR" dirty="0" err="1"/>
              <a:t>órganos</a:t>
            </a:r>
            <a:r>
              <a:rPr lang="fr-FR" dirty="0"/>
              <a:t> </a:t>
            </a:r>
            <a:r>
              <a:rPr lang="fr-FR" dirty="0" err="1"/>
              <a:t>articulatorios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err="1"/>
              <a:t>intensidad</a:t>
            </a:r>
            <a:r>
              <a:rPr lang="fr-FR" dirty="0"/>
              <a:t> </a:t>
            </a:r>
            <a:r>
              <a:rPr lang="fr-FR" dirty="0" err="1"/>
              <a:t>está</a:t>
            </a:r>
            <a:r>
              <a:rPr lang="fr-FR" dirty="0"/>
              <a:t> </a:t>
            </a:r>
            <a:r>
              <a:rPr lang="fr-FR" dirty="0" err="1"/>
              <a:t>asociada</a:t>
            </a:r>
            <a:r>
              <a:rPr lang="fr-FR" dirty="0"/>
              <a:t> al volumen de la </a:t>
            </a:r>
            <a:r>
              <a:rPr lang="fr-FR" dirty="0" err="1"/>
              <a:t>voz</a:t>
            </a:r>
            <a:r>
              <a:rPr lang="fr-FR" dirty="0"/>
              <a:t> y,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consiguiente</a:t>
            </a:r>
            <a:r>
              <a:rPr lang="fr-FR" dirty="0"/>
              <a:t>, a las </a:t>
            </a:r>
            <a:r>
              <a:rPr lang="fr-FR" dirty="0" err="1"/>
              <a:t>sílabas</a:t>
            </a:r>
            <a:r>
              <a:rPr lang="fr-FR" dirty="0"/>
              <a:t> </a:t>
            </a:r>
            <a:r>
              <a:rPr lang="fr-FR" dirty="0" err="1"/>
              <a:t>acentuadas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Se </a:t>
            </a:r>
            <a:r>
              <a:rPr lang="fr-FR" dirty="0" err="1"/>
              <a:t>mide</a:t>
            </a:r>
            <a:r>
              <a:rPr lang="fr-FR" dirty="0"/>
              <a:t> en </a:t>
            </a:r>
            <a:r>
              <a:rPr lang="fr-FR" dirty="0" err="1"/>
              <a:t>decibeles</a:t>
            </a:r>
            <a:r>
              <a:rPr lang="fr-FR" dirty="0"/>
              <a:t> (dB).</a:t>
            </a:r>
          </a:p>
          <a:p>
            <a:pPr marL="0" indent="0">
              <a:buNone/>
            </a:pPr>
            <a:r>
              <a:rPr lang="fr-FR" dirty="0" err="1"/>
              <a:t>Depende</a:t>
            </a:r>
            <a:r>
              <a:rPr lang="fr-FR" dirty="0"/>
              <a:t> </a:t>
            </a:r>
            <a:r>
              <a:rPr lang="fr-FR" dirty="0" err="1"/>
              <a:t>mucho</a:t>
            </a:r>
            <a:r>
              <a:rPr lang="fr-FR" dirty="0"/>
              <a:t> de las </a:t>
            </a:r>
            <a:r>
              <a:rPr lang="fr-FR" dirty="0" err="1"/>
              <a:t>condiciones</a:t>
            </a:r>
            <a:r>
              <a:rPr lang="fr-FR" dirty="0"/>
              <a:t> de </a:t>
            </a:r>
            <a:r>
              <a:rPr lang="fr-FR" dirty="0" err="1"/>
              <a:t>grabación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003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DA9B1-8034-4C1D-B0B4-EF44A692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Intensidad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68D0C-1BB7-4649-9722-BD0D6746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Para ver los </a:t>
            </a:r>
            <a:r>
              <a:rPr lang="fr-FR" dirty="0" err="1"/>
              <a:t>valores</a:t>
            </a:r>
            <a:r>
              <a:rPr lang="fr-FR" dirty="0"/>
              <a:t> de </a:t>
            </a:r>
            <a:r>
              <a:rPr lang="fr-FR" dirty="0" err="1"/>
              <a:t>intensidad</a:t>
            </a:r>
            <a:r>
              <a:rPr lang="fr-FR" dirty="0"/>
              <a:t>, </a:t>
            </a:r>
            <a:r>
              <a:rPr lang="fr-FR" dirty="0" err="1"/>
              <a:t>cliquear</a:t>
            </a:r>
            <a:r>
              <a:rPr lang="fr-FR" dirty="0"/>
              <a:t>:</a:t>
            </a:r>
          </a:p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Show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5A88C-4B6F-4F65-B453-9ECC8574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3673031"/>
            <a:ext cx="9886950" cy="22002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DE4AF2-69EA-4328-B414-D2920351C47A}"/>
              </a:ext>
            </a:extLst>
          </p:cNvPr>
          <p:cNvSpPr txBox="1"/>
          <p:nvPr/>
        </p:nvSpPr>
        <p:spPr>
          <a:xfrm>
            <a:off x="1828799" y="6029726"/>
            <a:ext cx="53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was</a:t>
            </a: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8E0876-DC0E-4CAB-86E6-21522AE2EFF0}"/>
              </a:ext>
            </a:extLst>
          </p:cNvPr>
          <p:cNvSpPr txBox="1"/>
          <p:nvPr/>
        </p:nvSpPr>
        <p:spPr>
          <a:xfrm>
            <a:off x="2633470" y="603200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it</a:t>
            </a:r>
            <a:endParaRPr lang="fr-FR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B36767-3A10-4A29-A7D6-ED31DBE481D5}"/>
              </a:ext>
            </a:extLst>
          </p:cNvPr>
          <p:cNvSpPr txBox="1"/>
          <p:nvPr/>
        </p:nvSpPr>
        <p:spPr>
          <a:xfrm>
            <a:off x="3511468" y="60474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nine</a:t>
            </a:r>
            <a:endParaRPr lang="fr-FR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CA669F-B410-4A7E-9ACF-AB25CFE2AB69}"/>
              </a:ext>
            </a:extLst>
          </p:cNvPr>
          <p:cNvSpPr txBox="1"/>
          <p:nvPr/>
        </p:nvSpPr>
        <p:spPr>
          <a:xfrm>
            <a:off x="4499428" y="608811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o'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CCFE8E-44C3-4E9B-9202-0DCF7F36F559}"/>
              </a:ext>
            </a:extLst>
          </p:cNvPr>
          <p:cNvSpPr txBox="1"/>
          <p:nvPr/>
        </p:nvSpPr>
        <p:spPr>
          <a:xfrm>
            <a:off x="5819321" y="6090397"/>
            <a:ext cx="63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clock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5983A7-8C17-4CBD-9F5E-F0341A64AA8E}"/>
              </a:ext>
            </a:extLst>
          </p:cNvPr>
          <p:cNvSpPr txBox="1"/>
          <p:nvPr/>
        </p:nvSpPr>
        <p:spPr>
          <a:xfrm>
            <a:off x="6969388" y="6088118"/>
            <a:ext cx="50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you</a:t>
            </a:r>
            <a:endParaRPr lang="fr-FR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A1D16E-C236-4198-BF44-C2497053BEF9}"/>
              </a:ext>
            </a:extLst>
          </p:cNvPr>
          <p:cNvSpPr txBox="1"/>
          <p:nvPr/>
        </p:nvSpPr>
        <p:spPr>
          <a:xfrm>
            <a:off x="8302553" y="60881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said</a:t>
            </a:r>
            <a:r>
              <a:rPr lang="fr-FR" i="1" dirty="0"/>
              <a:t>?</a:t>
            </a:r>
          </a:p>
        </p:txBody>
      </p:sp>
      <p:pic>
        <p:nvPicPr>
          <p:cNvPr id="12" name="03b">
            <a:hlinkClick r:id="" action="ppaction://media"/>
            <a:extLst>
              <a:ext uri="{FF2B5EF4-FFF2-40B4-BE49-F238E27FC236}">
                <a16:creationId xmlns:a16="http://schemas.microsoft.com/office/drawing/2014/main" id="{5412FD1F-2347-4BCC-80F5-1A90A57964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3239" y="2051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96DB1-45D0-41A9-91C2-F2E1C049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Intensidad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23A8F-E780-49B3-868F-4544CFF0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Al </a:t>
            </a:r>
            <a:r>
              <a:rPr lang="fr-FR" dirty="0" err="1"/>
              <a:t>igual</a:t>
            </a:r>
            <a:r>
              <a:rPr lang="fr-FR" dirty="0"/>
              <a:t> que con la F0, se </a:t>
            </a:r>
            <a:r>
              <a:rPr lang="fr-FR" dirty="0" err="1"/>
              <a:t>pueden</a:t>
            </a:r>
            <a:r>
              <a:rPr lang="fr-FR" dirty="0"/>
              <a:t> </a:t>
            </a:r>
            <a:r>
              <a:rPr lang="fr-FR" dirty="0" err="1"/>
              <a:t>obtener</a:t>
            </a:r>
            <a:r>
              <a:rPr lang="fr-FR" dirty="0"/>
              <a:t> los </a:t>
            </a:r>
            <a:r>
              <a:rPr lang="fr-FR" dirty="0" err="1"/>
              <a:t>valores</a:t>
            </a:r>
            <a:r>
              <a:rPr lang="fr-FR" dirty="0"/>
              <a:t> </a:t>
            </a:r>
            <a:r>
              <a:rPr lang="fr-FR" dirty="0" err="1"/>
              <a:t>promedio</a:t>
            </a:r>
            <a:r>
              <a:rPr lang="fr-FR" dirty="0"/>
              <a:t>, </a:t>
            </a:r>
            <a:r>
              <a:rPr lang="fr-FR" dirty="0" err="1"/>
              <a:t>mínimo</a:t>
            </a:r>
            <a:r>
              <a:rPr lang="fr-FR" dirty="0"/>
              <a:t> y </a:t>
            </a:r>
            <a:r>
              <a:rPr lang="fr-FR" dirty="0" err="1"/>
              <a:t>máximo</a:t>
            </a:r>
            <a:r>
              <a:rPr lang="fr-FR" dirty="0"/>
              <a:t> de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selección</a:t>
            </a:r>
            <a:r>
              <a:rPr lang="fr-FR" dirty="0"/>
              <a:t> con los </a:t>
            </a:r>
            <a:r>
              <a:rPr lang="fr-FR" dirty="0" err="1"/>
              <a:t>comandos</a:t>
            </a:r>
            <a:r>
              <a:rPr lang="fr-FR" dirty="0"/>
              <a:t> </a:t>
            </a:r>
            <a:r>
              <a:rPr lang="fr-FR" dirty="0" err="1"/>
              <a:t>siguientes</a:t>
            </a:r>
            <a:r>
              <a:rPr lang="fr-FR" dirty="0"/>
              <a:t>:</a:t>
            </a:r>
          </a:p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minimum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maximum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E2E20C0-A4A2-4FE9-B071-D9133483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Transcripción</a:t>
            </a:r>
            <a:r>
              <a:rPr lang="fr-FR" dirty="0"/>
              <a:t> y </a:t>
            </a:r>
            <a:r>
              <a:rPr lang="fr-FR" dirty="0" err="1"/>
              <a:t>anotación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058C10-217E-46E3-B611-7CB171689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6D6821-E141-4E01-B1D6-42F54E6B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34823"/>
            <a:ext cx="12192000" cy="39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3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D9060-BC3B-45DE-92FA-0368533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Transcribir</a:t>
            </a:r>
            <a:r>
              <a:rPr lang="fr-FR" dirty="0"/>
              <a:t> y </a:t>
            </a:r>
            <a:r>
              <a:rPr lang="fr-FR" dirty="0" err="1"/>
              <a:t>anotar</a:t>
            </a:r>
            <a:r>
              <a:rPr lang="fr-FR" dirty="0"/>
              <a:t> un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sonido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387776-1C03-477C-82E0-EE03806B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Seleccionar un objeto sonido.</a:t>
            </a:r>
            <a:endParaRPr lang="fr-FR" dirty="0"/>
          </a:p>
          <a:p>
            <a:r>
              <a:rPr lang="fr-FR" dirty="0" err="1"/>
              <a:t>Luego</a:t>
            </a:r>
            <a:r>
              <a:rPr lang="fr-FR" dirty="0"/>
              <a:t>, en el </a:t>
            </a:r>
            <a:r>
              <a:rPr lang="fr-FR" dirty="0" err="1"/>
              <a:t>menú</a:t>
            </a:r>
            <a:r>
              <a:rPr lang="fr-FR" dirty="0"/>
              <a:t> </a:t>
            </a:r>
            <a:r>
              <a:rPr lang="fr-FR" dirty="0" err="1"/>
              <a:t>dinámico</a:t>
            </a:r>
            <a:r>
              <a:rPr lang="fr-FR" dirty="0"/>
              <a:t>, </a:t>
            </a:r>
            <a:r>
              <a:rPr lang="fr-FR" dirty="0" err="1"/>
              <a:t>cliquear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Annotate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To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TextGrid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FD0211-371F-42D9-8210-D37F6123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87" y="4226892"/>
            <a:ext cx="7812439" cy="228363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6E26800-EA2B-4C32-8C47-DAC84B68CFB5}"/>
              </a:ext>
            </a:extLst>
          </p:cNvPr>
          <p:cNvCxnSpPr/>
          <p:nvPr/>
        </p:nvCxnSpPr>
        <p:spPr>
          <a:xfrm flipV="1">
            <a:off x="7911548" y="3429000"/>
            <a:ext cx="768626" cy="1540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3D0612C-2782-4EF3-B877-6BEA9DAB83F9}"/>
              </a:ext>
            </a:extLst>
          </p:cNvPr>
          <p:cNvCxnSpPr/>
          <p:nvPr/>
        </p:nvCxnSpPr>
        <p:spPr>
          <a:xfrm flipV="1">
            <a:off x="8759687" y="3925957"/>
            <a:ext cx="768626" cy="1540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E201CD8-3FB9-4FA5-A4F1-B6DB0CCBE8A0}"/>
              </a:ext>
            </a:extLst>
          </p:cNvPr>
          <p:cNvSpPr txBox="1"/>
          <p:nvPr/>
        </p:nvSpPr>
        <p:spPr>
          <a:xfrm>
            <a:off x="7193433" y="2470378"/>
            <a:ext cx="313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Nombres de las </a:t>
            </a:r>
            <a:r>
              <a:rPr lang="fr-FR" dirty="0" err="1"/>
              <a:t>diferentes</a:t>
            </a:r>
            <a:r>
              <a:rPr lang="fr-FR" dirty="0"/>
              <a:t> </a:t>
            </a:r>
            <a:r>
              <a:rPr lang="fr-FR" dirty="0" err="1"/>
              <a:t>líneas</a:t>
            </a:r>
            <a:r>
              <a:rPr lang="fr-FR" dirty="0"/>
              <a:t> (</a:t>
            </a:r>
            <a:r>
              <a:rPr lang="fr-FR" i="1" dirty="0"/>
              <a:t>tiers)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archivo</a:t>
            </a:r>
            <a:r>
              <a:rPr lang="fr-FR" dirty="0"/>
              <a:t> de </a:t>
            </a:r>
            <a:r>
              <a:rPr lang="fr-FR" dirty="0" err="1"/>
              <a:t>transcripción</a:t>
            </a:r>
            <a:r>
              <a:rPr lang="fr-FR" dirty="0"/>
              <a:t> (</a:t>
            </a:r>
            <a:r>
              <a:rPr lang="fr-FR" dirty="0" err="1"/>
              <a:t>separadas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espacios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E1518D-B478-4948-9EE3-0BF487C210F1}"/>
              </a:ext>
            </a:extLst>
          </p:cNvPr>
          <p:cNvSpPr txBox="1"/>
          <p:nvPr/>
        </p:nvSpPr>
        <p:spPr>
          <a:xfrm>
            <a:off x="9528313" y="3393708"/>
            <a:ext cx="2663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Aquí</a:t>
            </a:r>
            <a:r>
              <a:rPr lang="fr-FR" dirty="0"/>
              <a:t> se </a:t>
            </a: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indicar</a:t>
            </a:r>
            <a:r>
              <a:rPr lang="fr-FR" dirty="0"/>
              <a:t>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i="1" dirty="0"/>
              <a:t>tiers </a:t>
            </a:r>
            <a:r>
              <a:rPr lang="fr-FR" dirty="0" err="1"/>
              <a:t>representan</a:t>
            </a:r>
            <a:r>
              <a:rPr lang="fr-FR" dirty="0"/>
              <a:t> </a:t>
            </a:r>
            <a:r>
              <a:rPr lang="fr-FR" dirty="0" err="1"/>
              <a:t>eventos</a:t>
            </a:r>
            <a:r>
              <a:rPr lang="fr-FR" dirty="0"/>
              <a:t> </a:t>
            </a:r>
            <a:r>
              <a:rPr lang="fr-FR" dirty="0" err="1"/>
              <a:t>puntuales</a:t>
            </a:r>
            <a:r>
              <a:rPr lang="fr-FR" dirty="0"/>
              <a:t> (un </a:t>
            </a:r>
            <a:r>
              <a:rPr lang="fr-FR" dirty="0" err="1"/>
              <a:t>ruido</a:t>
            </a:r>
            <a:r>
              <a:rPr lang="fr-FR" dirty="0"/>
              <a:t>, un </a:t>
            </a:r>
            <a:r>
              <a:rPr lang="fr-FR" dirty="0" err="1"/>
              <a:t>gesto</a:t>
            </a:r>
            <a:r>
              <a:rPr lang="fr-FR" dirty="0"/>
              <a:t>, un </a:t>
            </a:r>
            <a:r>
              <a:rPr lang="fr-FR" dirty="0" err="1"/>
              <a:t>aplauso</a:t>
            </a:r>
            <a:r>
              <a:rPr lang="fr-FR" dirty="0"/>
              <a:t>,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ejemplo</a:t>
            </a:r>
            <a:r>
              <a:rPr lang="fr-FR" dirty="0"/>
              <a:t>). </a:t>
            </a:r>
          </a:p>
          <a:p>
            <a:r>
              <a:rPr lang="fr-FR" dirty="0"/>
              <a:t>Los </a:t>
            </a:r>
            <a:r>
              <a:rPr lang="fr-FR" i="1" dirty="0"/>
              <a:t>tiers </a:t>
            </a:r>
            <a:r>
              <a:rPr lang="fr-FR" dirty="0"/>
              <a:t>que no se </a:t>
            </a:r>
            <a:r>
              <a:rPr lang="fr-FR" dirty="0" err="1"/>
              <a:t>especifiquen</a:t>
            </a:r>
            <a:r>
              <a:rPr lang="fr-FR" dirty="0"/>
              <a:t> </a:t>
            </a:r>
            <a:r>
              <a:rPr lang="fr-FR" dirty="0" err="1"/>
              <a:t>aquí</a:t>
            </a:r>
            <a:r>
              <a:rPr lang="fr-FR" dirty="0"/>
              <a:t> </a:t>
            </a:r>
            <a:r>
              <a:rPr lang="fr-FR" dirty="0" err="1"/>
              <a:t>serán</a:t>
            </a:r>
            <a:r>
              <a:rPr lang="fr-FR" dirty="0"/>
              <a:t> </a:t>
            </a:r>
            <a:r>
              <a:rPr lang="fr-FR" dirty="0" err="1"/>
              <a:t>considerados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i="1" dirty="0"/>
              <a:t>tiers </a:t>
            </a:r>
            <a:r>
              <a:rPr lang="fr-FR" dirty="0"/>
              <a:t>de </a:t>
            </a:r>
            <a:r>
              <a:rPr lang="fr-FR" dirty="0" err="1"/>
              <a:t>intervalos</a:t>
            </a:r>
            <a:r>
              <a:rPr lang="fr-FR" dirty="0"/>
              <a:t> (con un </a:t>
            </a:r>
            <a:r>
              <a:rPr lang="fr-FR" dirty="0" err="1"/>
              <a:t>comienzo</a:t>
            </a:r>
            <a:r>
              <a:rPr lang="fr-FR" dirty="0"/>
              <a:t> y un final).</a:t>
            </a:r>
          </a:p>
          <a:p>
            <a:r>
              <a:rPr lang="fr-FR" dirty="0"/>
              <a:t>Si no </a:t>
            </a:r>
            <a:r>
              <a:rPr lang="fr-FR" dirty="0" err="1"/>
              <a:t>hay</a:t>
            </a:r>
            <a:r>
              <a:rPr lang="fr-FR" dirty="0"/>
              <a:t> tiers </a:t>
            </a:r>
            <a:r>
              <a:rPr lang="fr-FR" dirty="0" err="1"/>
              <a:t>puntuales</a:t>
            </a:r>
            <a:r>
              <a:rPr lang="fr-FR" dirty="0"/>
              <a:t>, se </a:t>
            </a: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dejar</a:t>
            </a:r>
            <a:r>
              <a:rPr lang="fr-FR" dirty="0"/>
              <a:t> en blanco.</a:t>
            </a:r>
          </a:p>
        </p:txBody>
      </p:sp>
    </p:spTree>
    <p:extLst>
      <p:ext uri="{BB962C8B-B14F-4D97-AF65-F5344CB8AC3E}">
        <p14:creationId xmlns:p14="http://schemas.microsoft.com/office/powerpoint/2010/main" val="35956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6A0B4-D4A1-4A4B-9509-C275FBBB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Transcribir</a:t>
            </a:r>
            <a:r>
              <a:rPr lang="fr-FR" dirty="0"/>
              <a:t> y </a:t>
            </a:r>
            <a:r>
              <a:rPr lang="fr-FR" dirty="0" err="1"/>
              <a:t>anotar</a:t>
            </a:r>
            <a:r>
              <a:rPr lang="fr-FR" dirty="0"/>
              <a:t> un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sonido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D8870-F25B-4D32-9BDA-89428DD4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1662545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/>
              <a:t>Aparecerá</a:t>
            </a:r>
            <a:r>
              <a:rPr lang="fr-FR" dirty="0"/>
              <a:t> un </a:t>
            </a:r>
            <a:r>
              <a:rPr lang="fr-FR" dirty="0" err="1"/>
              <a:t>nuevo</a:t>
            </a:r>
            <a:r>
              <a:rPr lang="fr-FR" dirty="0"/>
              <a:t>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TextGrid</a:t>
            </a:r>
            <a:r>
              <a:rPr lang="fr-FR" dirty="0"/>
              <a:t> en el </a:t>
            </a:r>
            <a:r>
              <a:rPr lang="fr-FR" dirty="0" err="1"/>
              <a:t>espacio</a:t>
            </a:r>
            <a:r>
              <a:rPr lang="fr-FR" dirty="0"/>
              <a:t> de </a:t>
            </a:r>
            <a:r>
              <a:rPr lang="fr-FR" dirty="0" err="1"/>
              <a:t>trabajo</a:t>
            </a:r>
            <a:r>
              <a:rPr lang="fr-FR" dirty="0"/>
              <a:t>.</a:t>
            </a:r>
          </a:p>
          <a:p>
            <a:r>
              <a:rPr lang="fr-FR" dirty="0"/>
              <a:t>Si </a:t>
            </a:r>
            <a:r>
              <a:rPr lang="fr-FR" dirty="0" err="1"/>
              <a:t>seleccionamos</a:t>
            </a:r>
            <a:r>
              <a:rPr lang="fr-FR" dirty="0"/>
              <a:t> el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sonido</a:t>
            </a:r>
            <a:r>
              <a:rPr lang="fr-FR" dirty="0"/>
              <a:t> y su </a:t>
            </a:r>
            <a:r>
              <a:rPr lang="fr-FR" dirty="0" err="1"/>
              <a:t>TextGrid</a:t>
            </a:r>
            <a:r>
              <a:rPr lang="fr-FR" dirty="0"/>
              <a:t>, </a:t>
            </a:r>
            <a:r>
              <a:rPr lang="fr-FR" dirty="0" err="1"/>
              <a:t>podemos</a:t>
            </a:r>
            <a:r>
              <a:rPr lang="fr-FR" dirty="0"/>
              <a:t> </a:t>
            </a:r>
            <a:r>
              <a:rPr lang="fr-FR" dirty="0" err="1"/>
              <a:t>acceder</a:t>
            </a:r>
            <a:r>
              <a:rPr lang="fr-FR" dirty="0"/>
              <a:t> a la </a:t>
            </a:r>
            <a:r>
              <a:rPr lang="fr-FR" dirty="0" err="1"/>
              <a:t>opción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&amp; Edit en el </a:t>
            </a:r>
            <a:r>
              <a:rPr lang="fr-FR" dirty="0" err="1"/>
              <a:t>menú</a:t>
            </a:r>
            <a:r>
              <a:rPr lang="fr-FR" dirty="0"/>
              <a:t> </a:t>
            </a:r>
            <a:r>
              <a:rPr lang="fr-FR" dirty="0" err="1"/>
              <a:t>dinámico</a:t>
            </a:r>
            <a:r>
              <a:rPr lang="fr-FR" dirty="0"/>
              <a:t> para </a:t>
            </a:r>
            <a:r>
              <a:rPr lang="fr-FR" dirty="0" err="1"/>
              <a:t>empezar</a:t>
            </a:r>
            <a:r>
              <a:rPr lang="fr-FR" dirty="0"/>
              <a:t> a </a:t>
            </a:r>
            <a:r>
              <a:rPr lang="fr-FR" dirty="0" err="1"/>
              <a:t>transcribir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65E2FB-D3D0-46D2-A1E7-E636727E2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5"/>
          <a:stretch/>
        </p:blipFill>
        <p:spPr>
          <a:xfrm>
            <a:off x="4103461" y="3851275"/>
            <a:ext cx="6187168" cy="242151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F4D7903-53ED-43CD-B1DE-820CA65930C2}"/>
              </a:ext>
            </a:extLst>
          </p:cNvPr>
          <p:cNvCxnSpPr/>
          <p:nvPr/>
        </p:nvCxnSpPr>
        <p:spPr>
          <a:xfrm flipV="1">
            <a:off x="7271657" y="4702629"/>
            <a:ext cx="81280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6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04ACF-A91E-4593-B0A6-7420740C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Transcribir</a:t>
            </a:r>
            <a:r>
              <a:rPr lang="fr-FR" dirty="0"/>
              <a:t> y </a:t>
            </a:r>
            <a:r>
              <a:rPr lang="fr-FR" dirty="0" err="1"/>
              <a:t>anotar</a:t>
            </a:r>
            <a:r>
              <a:rPr lang="fr-FR" dirty="0"/>
              <a:t> un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sonido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0F9347-44CE-4F45-A460-7499024B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Ejemplo</a:t>
            </a:r>
            <a:r>
              <a:rPr lang="fr-FR" dirty="0"/>
              <a:t> de </a:t>
            </a:r>
            <a:r>
              <a:rPr lang="fr-FR" dirty="0" err="1"/>
              <a:t>creación</a:t>
            </a:r>
            <a:r>
              <a:rPr lang="fr-FR" dirty="0"/>
              <a:t> de un </a:t>
            </a:r>
            <a:r>
              <a:rPr lang="fr-FR" dirty="0" err="1"/>
              <a:t>TextGrid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B9DD8B-EEE3-4E27-9433-75E4ADA2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86" y="2998126"/>
            <a:ext cx="5430122" cy="15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2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650F9-1E60-4193-976D-1692FCE4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Instalar</a:t>
            </a:r>
            <a:r>
              <a:rPr lang="fr-FR" dirty="0"/>
              <a:t> </a:t>
            </a:r>
            <a:r>
              <a:rPr lang="fr-FR" dirty="0" err="1"/>
              <a:t>Praat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EFA4EC-8BFB-48CB-AA5E-0D95C4AF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 es </a:t>
            </a:r>
            <a:r>
              <a:rPr lang="fr-FR" dirty="0" err="1"/>
              <a:t>necesario</a:t>
            </a:r>
            <a:r>
              <a:rPr lang="fr-FR" dirty="0"/>
              <a:t> </a:t>
            </a:r>
            <a:r>
              <a:rPr lang="fr-FR" dirty="0" err="1"/>
              <a:t>instalar</a:t>
            </a:r>
            <a:r>
              <a:rPr lang="fr-FR" dirty="0"/>
              <a:t> </a:t>
            </a:r>
            <a:r>
              <a:rPr lang="fr-FR" dirty="0" err="1"/>
              <a:t>Praat</a:t>
            </a:r>
            <a:r>
              <a:rPr lang="fr-FR" dirty="0"/>
              <a:t>. Basta con </a:t>
            </a:r>
            <a:r>
              <a:rPr lang="fr-FR" dirty="0" err="1"/>
              <a:t>descargarlo</a:t>
            </a:r>
            <a:r>
              <a:rPr lang="fr-FR" dirty="0"/>
              <a:t> y </a:t>
            </a:r>
            <a:r>
              <a:rPr lang="fr-FR" dirty="0" err="1"/>
              <a:t>abrir</a:t>
            </a:r>
            <a:r>
              <a:rPr lang="fr-FR" dirty="0"/>
              <a:t> el </a:t>
            </a:r>
            <a:r>
              <a:rPr lang="fr-FR" dirty="0" err="1"/>
              <a:t>archivo</a:t>
            </a:r>
            <a:r>
              <a:rPr lang="fr-FR" dirty="0"/>
              <a:t> </a:t>
            </a:r>
            <a:r>
              <a:rPr lang="fr-FR" dirty="0" err="1"/>
              <a:t>ejecutable</a:t>
            </a:r>
            <a:r>
              <a:rPr lang="fr-FR" dirty="0"/>
              <a:t>:</a:t>
            </a:r>
          </a:p>
          <a:p>
            <a:r>
              <a:rPr lang="fr-FR" dirty="0">
                <a:hlinkClick r:id="rId2"/>
              </a:rPr>
              <a:t>http://www.fon.hum.uva.nl/praat/download_mac.html</a:t>
            </a:r>
            <a:r>
              <a:rPr lang="fr-FR" dirty="0"/>
              <a:t> (Mac)</a:t>
            </a:r>
          </a:p>
          <a:p>
            <a:r>
              <a:rPr lang="fr-FR" dirty="0">
                <a:hlinkClick r:id="rId3"/>
              </a:rPr>
              <a:t>http://www.fon.hum.uva.nl/praat/download_win.html</a:t>
            </a:r>
            <a:r>
              <a:rPr lang="fr-FR" dirty="0"/>
              <a:t> (Win)</a:t>
            </a:r>
          </a:p>
          <a:p>
            <a:r>
              <a:rPr lang="fr-FR" dirty="0"/>
              <a:t>(</a:t>
            </a:r>
            <a:r>
              <a:rPr lang="fr-FR" dirty="0" err="1"/>
              <a:t>conviene</a:t>
            </a:r>
            <a:r>
              <a:rPr lang="fr-FR" dirty="0"/>
              <a:t> </a:t>
            </a:r>
            <a:r>
              <a:rPr lang="fr-FR" dirty="0" err="1"/>
              <a:t>descargarlo</a:t>
            </a:r>
            <a:r>
              <a:rPr lang="fr-FR" dirty="0"/>
              <a:t> en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ubicación</a:t>
            </a:r>
            <a:r>
              <a:rPr lang="fr-FR" dirty="0"/>
              <a:t> </a:t>
            </a:r>
            <a:r>
              <a:rPr lang="fr-FR" dirty="0" err="1"/>
              <a:t>específica</a:t>
            </a:r>
            <a:r>
              <a:rPr lang="fr-FR" dirty="0"/>
              <a:t> para </a:t>
            </a:r>
            <a:r>
              <a:rPr lang="fr-FR" dirty="0" err="1"/>
              <a:t>poder</a:t>
            </a:r>
            <a:r>
              <a:rPr lang="fr-FR" dirty="0"/>
              <a:t> </a:t>
            </a:r>
            <a:r>
              <a:rPr lang="fr-FR" dirty="0" err="1"/>
              <a:t>encontrarlo</a:t>
            </a:r>
            <a:r>
              <a:rPr lang="fr-FR" dirty="0"/>
              <a:t> </a:t>
            </a:r>
            <a:r>
              <a:rPr lang="fr-FR" dirty="0" err="1"/>
              <a:t>más</a:t>
            </a:r>
            <a:r>
              <a:rPr lang="fr-FR" dirty="0"/>
              <a:t> tarde)</a:t>
            </a:r>
          </a:p>
        </p:txBody>
      </p:sp>
    </p:spTree>
    <p:extLst>
      <p:ext uri="{BB962C8B-B14F-4D97-AF65-F5344CB8AC3E}">
        <p14:creationId xmlns:p14="http://schemas.microsoft.com/office/powerpoint/2010/main" val="149795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16A803-1EA5-4671-A33F-93C05398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09080"/>
            <a:ext cx="11429999" cy="523983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173B00-A37D-4720-A3EB-421E78ED2471}"/>
              </a:ext>
            </a:extLst>
          </p:cNvPr>
          <p:cNvSpPr txBox="1"/>
          <p:nvPr/>
        </p:nvSpPr>
        <p:spPr>
          <a:xfrm>
            <a:off x="217714" y="6429829"/>
            <a:ext cx="182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Orden</a:t>
            </a:r>
            <a:r>
              <a:rPr lang="fr-FR" dirty="0"/>
              <a:t> de los </a:t>
            </a:r>
            <a:r>
              <a:rPr lang="fr-FR" i="1" dirty="0"/>
              <a:t>tiers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B6A4AF-ADC6-4564-AF30-9641803C6F5E}"/>
              </a:ext>
            </a:extLst>
          </p:cNvPr>
          <p:cNvSpPr txBox="1"/>
          <p:nvPr/>
        </p:nvSpPr>
        <p:spPr>
          <a:xfrm>
            <a:off x="9996435" y="6403711"/>
            <a:ext cx="204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Nombres de los </a:t>
            </a:r>
            <a:r>
              <a:rPr lang="fr-FR" i="1" dirty="0"/>
              <a:t>tiers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06F028-2E71-4983-9F1C-EDDFA2CD9029}"/>
              </a:ext>
            </a:extLst>
          </p:cNvPr>
          <p:cNvSpPr/>
          <p:nvPr/>
        </p:nvSpPr>
        <p:spPr>
          <a:xfrm>
            <a:off x="10987314" y="3889829"/>
            <a:ext cx="580572" cy="17562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4BB05FE-1B00-43C6-BA09-B0B7E051E9DD}"/>
              </a:ext>
            </a:extLst>
          </p:cNvPr>
          <p:cNvSpPr/>
          <p:nvPr/>
        </p:nvSpPr>
        <p:spPr>
          <a:xfrm>
            <a:off x="616857" y="4042229"/>
            <a:ext cx="580572" cy="13861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5FEEC13-AD0B-4803-AD3E-A4CE587D3A4D}"/>
              </a:ext>
            </a:extLst>
          </p:cNvPr>
          <p:cNvCxnSpPr>
            <a:endCxn id="6" idx="0"/>
          </p:cNvCxnSpPr>
          <p:nvPr/>
        </p:nvCxnSpPr>
        <p:spPr>
          <a:xfrm>
            <a:off x="914403" y="5471886"/>
            <a:ext cx="213689" cy="9579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05890AC-6D23-4C67-A0D3-42DB892D205B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11017420" y="5646057"/>
            <a:ext cx="260180" cy="7576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DED285C-BBE8-485B-ABAE-5E00C9C315B6}"/>
              </a:ext>
            </a:extLst>
          </p:cNvPr>
          <p:cNvCxnSpPr>
            <a:cxnSpLocks/>
          </p:cNvCxnSpPr>
          <p:nvPr/>
        </p:nvCxnSpPr>
        <p:spPr>
          <a:xfrm>
            <a:off x="1683758" y="4151086"/>
            <a:ext cx="1219099" cy="2162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B49C683-43C5-4188-B320-AB39F793D787}"/>
              </a:ext>
            </a:extLst>
          </p:cNvPr>
          <p:cNvSpPr txBox="1"/>
          <p:nvPr/>
        </p:nvSpPr>
        <p:spPr>
          <a:xfrm>
            <a:off x="2901054" y="6313714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 </a:t>
            </a:r>
            <a:r>
              <a:rPr lang="fr-FR" dirty="0" err="1"/>
              <a:t>delimitar</a:t>
            </a:r>
            <a:r>
              <a:rPr lang="fr-FR" dirty="0"/>
              <a:t> las </a:t>
            </a:r>
            <a:r>
              <a:rPr lang="fr-FR" dirty="0" err="1"/>
              <a:t>unidades</a:t>
            </a:r>
            <a:r>
              <a:rPr lang="fr-FR" dirty="0"/>
              <a:t> de </a:t>
            </a:r>
            <a:r>
              <a:rPr lang="fr-FR" dirty="0" err="1"/>
              <a:t>transcripción</a:t>
            </a:r>
            <a:r>
              <a:rPr lang="fr-FR" dirty="0"/>
              <a:t>, </a:t>
            </a:r>
            <a:r>
              <a:rPr lang="fr-FR" dirty="0" err="1"/>
              <a:t>cliquear</a:t>
            </a:r>
            <a:r>
              <a:rPr lang="fr-FR" dirty="0"/>
              <a:t> en el </a:t>
            </a:r>
            <a:r>
              <a:rPr lang="fr-FR" dirty="0" err="1"/>
              <a:t>círculo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504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7F70FC8-5393-4105-84B1-177A4BB4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59" y="725714"/>
            <a:ext cx="10975441" cy="51011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5220A1-A7CB-4811-B9FE-09881A0BF04A}"/>
              </a:ext>
            </a:extLst>
          </p:cNvPr>
          <p:cNvSpPr txBox="1"/>
          <p:nvPr/>
        </p:nvSpPr>
        <p:spPr>
          <a:xfrm>
            <a:off x="-1" y="2551837"/>
            <a:ext cx="1799770" cy="175432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Tiers de </a:t>
            </a:r>
            <a:r>
              <a:rPr lang="fr-FR" dirty="0" err="1"/>
              <a:t>intervalos</a:t>
            </a:r>
            <a:r>
              <a:rPr lang="fr-FR" dirty="0"/>
              <a:t> (</a:t>
            </a:r>
            <a:r>
              <a:rPr lang="fr-FR" dirty="0" err="1"/>
              <a:t>eventos</a:t>
            </a:r>
            <a:r>
              <a:rPr lang="fr-FR" dirty="0"/>
              <a:t> "</a:t>
            </a:r>
            <a:r>
              <a:rPr lang="fr-FR" dirty="0" err="1"/>
              <a:t>discretos</a:t>
            </a:r>
            <a:r>
              <a:rPr lang="fr-FR" dirty="0"/>
              <a:t>" </a:t>
            </a:r>
            <a:r>
              <a:rPr lang="fr-FR" dirty="0" err="1"/>
              <a:t>como</a:t>
            </a:r>
            <a:r>
              <a:rPr lang="fr-FR" dirty="0"/>
              <a:t> frases, palabras, </a:t>
            </a:r>
            <a:r>
              <a:rPr lang="fr-FR" dirty="0" err="1"/>
              <a:t>sílabas</a:t>
            </a:r>
            <a:r>
              <a:rPr lang="fr-FR" dirty="0"/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9AB845-E564-4D46-AF5E-5EE49976D6A9}"/>
              </a:ext>
            </a:extLst>
          </p:cNvPr>
          <p:cNvSpPr txBox="1"/>
          <p:nvPr/>
        </p:nvSpPr>
        <p:spPr>
          <a:xfrm>
            <a:off x="0" y="5157152"/>
            <a:ext cx="179977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Tier </a:t>
            </a:r>
            <a:r>
              <a:rPr lang="fr-FR" dirty="0" err="1"/>
              <a:t>puntual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A67AA7-4F1E-41A8-B096-E3733413E2AB}"/>
              </a:ext>
            </a:extLst>
          </p:cNvPr>
          <p:cNvCxnSpPr>
            <a:endCxn id="4" idx="2"/>
          </p:cNvCxnSpPr>
          <p:nvPr/>
        </p:nvCxnSpPr>
        <p:spPr>
          <a:xfrm flipH="1" flipV="1">
            <a:off x="899884" y="4306163"/>
            <a:ext cx="899886" cy="1932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8F7C225-8B36-46B2-B003-C2326ECB9CEF}"/>
              </a:ext>
            </a:extLst>
          </p:cNvPr>
          <p:cNvCxnSpPr>
            <a:cxnSpLocks/>
            <a:endCxn id="4" idx="2"/>
          </p:cNvCxnSpPr>
          <p:nvPr/>
        </p:nvCxnSpPr>
        <p:spPr>
          <a:xfrm flipH="1">
            <a:off x="899884" y="4005790"/>
            <a:ext cx="899886" cy="3003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5A5355-1CBE-4A31-BA45-0F4786C511F9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899885" y="4896435"/>
            <a:ext cx="899884" cy="26071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5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7655F-F6E3-4251-BD78-E1484AA3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Transcripción Fonética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F1FC51-9EAB-4390-9995-9D1B0F97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6418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Con las </a:t>
            </a:r>
            <a:r>
              <a:rPr lang="fr-FR" dirty="0" err="1"/>
              <a:t>nuevas</a:t>
            </a:r>
            <a:r>
              <a:rPr lang="fr-FR" dirty="0"/>
              <a:t> </a:t>
            </a:r>
            <a:r>
              <a:rPr lang="fr-FR" dirty="0" err="1"/>
              <a:t>versiones</a:t>
            </a:r>
            <a:r>
              <a:rPr lang="fr-FR" dirty="0"/>
              <a:t> de </a:t>
            </a:r>
            <a:r>
              <a:rPr lang="fr-FR" dirty="0" err="1"/>
              <a:t>Praat</a:t>
            </a:r>
            <a:r>
              <a:rPr lang="fr-FR" dirty="0"/>
              <a:t>, se ha </a:t>
            </a:r>
            <a:r>
              <a:rPr lang="fr-FR" dirty="0" err="1"/>
              <a:t>implementado</a:t>
            </a:r>
            <a:r>
              <a:rPr lang="fr-FR" dirty="0"/>
              <a:t> un </a:t>
            </a:r>
            <a:r>
              <a:rPr lang="fr-FR" dirty="0" err="1"/>
              <a:t>teclado</a:t>
            </a:r>
            <a:r>
              <a:rPr lang="fr-FR" dirty="0"/>
              <a:t> </a:t>
            </a:r>
            <a:r>
              <a:rPr lang="fr-FR" dirty="0" err="1"/>
              <a:t>virtual</a:t>
            </a:r>
            <a:r>
              <a:rPr lang="fr-FR" dirty="0"/>
              <a:t> que </a:t>
            </a:r>
            <a:r>
              <a:rPr lang="fr-FR" dirty="0" err="1"/>
              <a:t>permite</a:t>
            </a:r>
            <a:r>
              <a:rPr lang="fr-FR" dirty="0"/>
              <a:t> </a:t>
            </a:r>
            <a:r>
              <a:rPr lang="fr-FR" dirty="0" err="1"/>
              <a:t>transcribir</a:t>
            </a:r>
            <a:r>
              <a:rPr lang="fr-FR" dirty="0"/>
              <a:t> </a:t>
            </a:r>
            <a:r>
              <a:rPr lang="fr-FR" dirty="0" err="1"/>
              <a:t>directamente</a:t>
            </a:r>
            <a:r>
              <a:rPr lang="fr-FR" dirty="0"/>
              <a:t> en AFI!</a:t>
            </a:r>
          </a:p>
          <a:p>
            <a:r>
              <a:rPr lang="es-CL" dirty="0"/>
              <a:t>Sin embargo, se puede utilizar otros métodos de transcripción más fáciles como el X-SAMPA, que usa caracteres Unicode para transcribir los mismos fonemas que el AFI. Por ejemplo:</a:t>
            </a:r>
          </a:p>
          <a:p>
            <a:pPr marL="0" indent="0">
              <a:buNone/>
            </a:pPr>
            <a:r>
              <a:rPr lang="fr-FR" i="1" dirty="0">
                <a:latin typeface="Charis SIL"/>
              </a:rPr>
              <a:t>Manger </a:t>
            </a:r>
            <a:r>
              <a:rPr lang="fr-FR" dirty="0">
                <a:latin typeface="Charis SIL"/>
                <a:sym typeface="Wingdings" panose="05000000000000000000" pitchFamily="2" charset="2"/>
              </a:rPr>
              <a:t>			</a:t>
            </a:r>
            <a:r>
              <a:rPr lang="fr-FR" dirty="0" err="1">
                <a:latin typeface="Charis SIL"/>
              </a:rPr>
              <a:t>mɑ</a:t>
            </a:r>
            <a:r>
              <a:rPr lang="fr-FR" dirty="0">
                <a:latin typeface="Charis SIL"/>
              </a:rPr>
              <a:t>̃'</a:t>
            </a:r>
            <a:r>
              <a:rPr lang="fr-FR" dirty="0" err="1">
                <a:latin typeface="Charis SIL"/>
              </a:rPr>
              <a:t>ʒe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		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mA"~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>
                <a:latin typeface="Charis SIL"/>
              </a:rPr>
              <a:t>A big </a:t>
            </a:r>
            <a:r>
              <a:rPr lang="fr-FR" i="1" dirty="0" err="1">
                <a:latin typeface="Charis SIL"/>
              </a:rPr>
              <a:t>hat</a:t>
            </a:r>
            <a:r>
              <a:rPr lang="fr-FR" dirty="0">
                <a:latin typeface="Charis SIL"/>
              </a:rPr>
              <a:t> </a:t>
            </a:r>
            <a:r>
              <a:rPr lang="fr-FR" dirty="0">
                <a:latin typeface="Charis SIL"/>
                <a:sym typeface="Wingdings" panose="05000000000000000000" pitchFamily="2" charset="2"/>
              </a:rPr>
              <a:t>			</a:t>
            </a:r>
            <a:r>
              <a:rPr lang="fr-FR" dirty="0" err="1">
                <a:latin typeface="Charis SIL"/>
              </a:rPr>
              <a:t>ə'bɪɡ'hæt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		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@"bIg"h{t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i="1" dirty="0" err="1">
                <a:latin typeface="Charis SIL"/>
              </a:rPr>
              <a:t>Hágalo</a:t>
            </a:r>
            <a:r>
              <a:rPr lang="fr-FR" i="1" dirty="0">
                <a:latin typeface="Charis SIL"/>
              </a:rPr>
              <a:t> </a:t>
            </a:r>
            <a:r>
              <a:rPr lang="fr-FR" i="1" dirty="0" err="1">
                <a:latin typeface="Charis SIL"/>
              </a:rPr>
              <a:t>usted</a:t>
            </a:r>
            <a:r>
              <a:rPr lang="fr-FR" i="1" dirty="0">
                <a:latin typeface="Charis SIL"/>
              </a:rPr>
              <a:t> </a:t>
            </a:r>
            <a:r>
              <a:rPr lang="fr-FR" i="1" dirty="0" err="1">
                <a:latin typeface="Charis SIL"/>
              </a:rPr>
              <a:t>mismo</a:t>
            </a:r>
            <a:r>
              <a:rPr lang="fr-FR" i="1" dirty="0">
                <a:latin typeface="Charis SIL"/>
              </a:rPr>
              <a:t> </a:t>
            </a:r>
            <a:r>
              <a:rPr lang="fr-FR" dirty="0">
                <a:latin typeface="Charis SIL"/>
                <a:sym typeface="Wingdings" panose="05000000000000000000" pitchFamily="2" charset="2"/>
              </a:rPr>
              <a:t> 	'</a:t>
            </a:r>
            <a:r>
              <a:rPr lang="fr-FR" dirty="0" err="1">
                <a:latin typeface="Charis SIL"/>
              </a:rPr>
              <a:t>aɣalou̯s'teð'mis̬mo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"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aGalou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_^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s"teD"mis_vmo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dirty="0"/>
              <a:t>Existen tablas de equivalencias en Wikipedia!: </a:t>
            </a:r>
            <a:r>
              <a:rPr lang="fr-FR" dirty="0">
                <a:hlinkClick r:id="rId2"/>
              </a:rPr>
              <a:t>https://es.wikipedia.org/wiki/X-SAMPA</a:t>
            </a:r>
            <a:endParaRPr lang="es-CL" dirty="0"/>
          </a:p>
          <a:p>
            <a:r>
              <a:rPr lang="es-CL" dirty="0"/>
              <a:t>Y conversores automáticos de un sistema al otro: </a:t>
            </a:r>
            <a:r>
              <a:rPr lang="fr-FR" dirty="0">
                <a:hlinkClick r:id="rId3"/>
              </a:rPr>
              <a:t>http://phonetictools.altervista.org/phonverter/</a:t>
            </a:r>
            <a:r>
              <a:rPr lang="fr-FR" dirty="0"/>
              <a:t> (</a:t>
            </a:r>
            <a:r>
              <a:rPr lang="fr-FR" dirty="0" err="1"/>
              <a:t>por</a:t>
            </a:r>
            <a:r>
              <a:rPr lang="fr-FR" dirty="0"/>
              <a:t> Paolo </a:t>
            </a:r>
            <a:r>
              <a:rPr lang="fr-FR" dirty="0" err="1"/>
              <a:t>Mairano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8437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2C9FD-F84D-4A2F-AF76-CFF35051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Guardar</a:t>
            </a:r>
            <a:r>
              <a:rPr lang="fr-FR" dirty="0"/>
              <a:t> un </a:t>
            </a:r>
            <a:r>
              <a:rPr lang="fr-FR" dirty="0" err="1"/>
              <a:t>archivo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F7815-A2D3-429D-B6C2-1DB50769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Una </a:t>
            </a:r>
            <a:r>
              <a:rPr lang="fr-FR" dirty="0" err="1"/>
              <a:t>vez</a:t>
            </a:r>
            <a:r>
              <a:rPr lang="fr-FR" dirty="0"/>
              <a:t> </a:t>
            </a:r>
            <a:r>
              <a:rPr lang="fr-FR" dirty="0" err="1"/>
              <a:t>terminada</a:t>
            </a:r>
            <a:r>
              <a:rPr lang="fr-FR" dirty="0"/>
              <a:t> la </a:t>
            </a:r>
            <a:r>
              <a:rPr lang="fr-FR" dirty="0" err="1"/>
              <a:t>transcripción</a:t>
            </a:r>
            <a:r>
              <a:rPr lang="fr-FR" dirty="0"/>
              <a:t>/</a:t>
            </a:r>
            <a:r>
              <a:rPr lang="fr-FR" dirty="0" err="1"/>
              <a:t>anotación</a:t>
            </a:r>
            <a:r>
              <a:rPr lang="fr-FR" dirty="0"/>
              <a:t>, el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TextGrid</a:t>
            </a:r>
            <a:r>
              <a:rPr lang="fr-FR" dirty="0"/>
              <a:t> </a:t>
            </a:r>
            <a:r>
              <a:rPr lang="fr-FR" dirty="0" err="1"/>
              <a:t>puede</a:t>
            </a:r>
            <a:r>
              <a:rPr lang="fr-FR" dirty="0"/>
              <a:t> </a:t>
            </a:r>
            <a:r>
              <a:rPr lang="fr-FR" dirty="0" err="1"/>
              <a:t>exportarse</a:t>
            </a:r>
            <a:r>
              <a:rPr lang="fr-FR" dirty="0"/>
              <a:t> al disco </a:t>
            </a:r>
            <a:r>
              <a:rPr lang="fr-FR" dirty="0" err="1"/>
              <a:t>duro</a:t>
            </a:r>
            <a:r>
              <a:rPr lang="fr-FR" dirty="0"/>
              <a:t>:</a:t>
            </a:r>
          </a:p>
          <a:p>
            <a:r>
              <a:rPr lang="fr-FR" dirty="0"/>
              <a:t>(</a:t>
            </a:r>
            <a:r>
              <a:rPr lang="fr-FR" dirty="0" err="1"/>
              <a:t>dentro</a:t>
            </a:r>
            <a:r>
              <a:rPr lang="fr-FR" dirty="0"/>
              <a:t> de la </a:t>
            </a:r>
            <a:r>
              <a:rPr lang="fr-FR" dirty="0" err="1"/>
              <a:t>ventana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espacio</a:t>
            </a:r>
            <a:r>
              <a:rPr lang="fr-FR" dirty="0"/>
              <a:t> de </a:t>
            </a:r>
            <a:r>
              <a:rPr lang="fr-FR" dirty="0" err="1"/>
              <a:t>trabajo</a:t>
            </a:r>
            <a:r>
              <a:rPr lang="fr-FR" dirty="0"/>
              <a:t>, con el </a:t>
            </a:r>
            <a:r>
              <a:rPr lang="fr-FR" dirty="0" err="1"/>
              <a:t>objeto</a:t>
            </a:r>
            <a:r>
              <a:rPr lang="fr-FR" dirty="0"/>
              <a:t> </a:t>
            </a:r>
            <a:r>
              <a:rPr lang="fr-FR" dirty="0" err="1"/>
              <a:t>TextGrid</a:t>
            </a:r>
            <a:r>
              <a:rPr lang="fr-FR" dirty="0"/>
              <a:t> </a:t>
            </a:r>
            <a:r>
              <a:rPr lang="fr-FR" dirty="0" err="1"/>
              <a:t>seleccionado</a:t>
            </a:r>
            <a:r>
              <a:rPr lang="fr-FR" dirty="0"/>
              <a:t>)</a:t>
            </a:r>
          </a:p>
          <a:p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Save &gt;	Save as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file…</a:t>
            </a:r>
          </a:p>
          <a:p>
            <a:r>
              <a:rPr lang="fr-FR" dirty="0"/>
              <a:t>Estos </a:t>
            </a:r>
            <a:r>
              <a:rPr lang="fr-FR" dirty="0" err="1"/>
              <a:t>archivos</a:t>
            </a:r>
            <a:r>
              <a:rPr lang="fr-FR" dirty="0"/>
              <a:t> son compatibles con </a:t>
            </a:r>
            <a:r>
              <a:rPr lang="fr-FR" dirty="0" err="1"/>
              <a:t>otros</a:t>
            </a:r>
            <a:r>
              <a:rPr lang="fr-FR" dirty="0"/>
              <a:t> </a:t>
            </a:r>
            <a:r>
              <a:rPr lang="fr-FR" dirty="0" err="1"/>
              <a:t>programas</a:t>
            </a:r>
            <a:r>
              <a:rPr lang="fr-FR" dirty="0"/>
              <a:t> de </a:t>
            </a:r>
            <a:r>
              <a:rPr lang="fr-FR" dirty="0" err="1"/>
              <a:t>transcripción</a:t>
            </a:r>
            <a:r>
              <a:rPr lang="fr-FR" dirty="0"/>
              <a:t> (CLAN, ELAN, SPPAS, Annotation Pro)</a:t>
            </a:r>
          </a:p>
        </p:txBody>
      </p:sp>
    </p:spTree>
    <p:extLst>
      <p:ext uri="{BB962C8B-B14F-4D97-AF65-F5344CB8AC3E}">
        <p14:creationId xmlns:p14="http://schemas.microsoft.com/office/powerpoint/2010/main" val="3164006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D849F-968F-46EA-9008-F9078444B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6A82B-4965-41FE-8244-EA27073BD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Crea</a:t>
            </a:r>
            <a:r>
              <a:rPr lang="fr-FR" dirty="0"/>
              <a:t> un </a:t>
            </a:r>
            <a:r>
              <a:rPr lang="fr-FR" dirty="0" err="1"/>
              <a:t>TextGrid</a:t>
            </a:r>
            <a:r>
              <a:rPr lang="fr-FR" dirty="0"/>
              <a:t> de al </a:t>
            </a:r>
            <a:r>
              <a:rPr lang="fr-FR" dirty="0" err="1"/>
              <a:t>menos</a:t>
            </a:r>
            <a:r>
              <a:rPr lang="fr-FR" dirty="0"/>
              <a:t> 3 tiers y </a:t>
            </a:r>
            <a:r>
              <a:rPr lang="fr-FR" dirty="0" err="1"/>
              <a:t>transcribe</a:t>
            </a:r>
            <a:r>
              <a:rPr lang="fr-FR" dirty="0"/>
              <a:t>/</a:t>
            </a:r>
            <a:r>
              <a:rPr lang="fr-FR" dirty="0" err="1"/>
              <a:t>anota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r>
              <a:rPr lang="fr-FR" dirty="0"/>
              <a:t> para un </a:t>
            </a:r>
            <a:r>
              <a:rPr lang="fr-FR" dirty="0" err="1"/>
              <a:t>archivo</a:t>
            </a:r>
            <a:r>
              <a:rPr lang="fr-FR" dirty="0"/>
              <a:t> de audio.</a:t>
            </a:r>
          </a:p>
          <a:p>
            <a:r>
              <a:rPr lang="es-CL" dirty="0"/>
              <a:t>1) ¿Qué información decidiste transcribir y por qué?</a:t>
            </a:r>
            <a:endParaRPr lang="fr-FR" dirty="0"/>
          </a:p>
          <a:p>
            <a:r>
              <a:rPr lang="fr-FR" dirty="0"/>
              <a:t>2) ¿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de </a:t>
            </a:r>
            <a:r>
              <a:rPr lang="fr-FR" i="1" dirty="0"/>
              <a:t>tier </a:t>
            </a:r>
            <a:r>
              <a:rPr lang="fr-FR" dirty="0"/>
              <a:t>(de </a:t>
            </a:r>
            <a:r>
              <a:rPr lang="fr-FR" dirty="0" err="1"/>
              <a:t>intervalo</a:t>
            </a:r>
            <a:r>
              <a:rPr lang="fr-FR" dirty="0"/>
              <a:t>, </a:t>
            </a:r>
            <a:r>
              <a:rPr lang="fr-FR" dirty="0" err="1"/>
              <a:t>puntual</a:t>
            </a:r>
            <a:r>
              <a:rPr lang="fr-FR" dirty="0"/>
              <a:t>) </a:t>
            </a:r>
            <a:r>
              <a:rPr lang="fr-FR" dirty="0" err="1"/>
              <a:t>decidiste</a:t>
            </a:r>
            <a:r>
              <a:rPr lang="fr-FR" dirty="0"/>
              <a:t> </a:t>
            </a:r>
            <a:r>
              <a:rPr lang="fr-FR" dirty="0" err="1"/>
              <a:t>usar</a:t>
            </a:r>
            <a:r>
              <a:rPr lang="fr-FR" dirty="0"/>
              <a:t> para </a:t>
            </a:r>
            <a:r>
              <a:rPr lang="fr-FR" dirty="0" err="1"/>
              <a:t>cada</a:t>
            </a:r>
            <a:r>
              <a:rPr lang="fr-FR" dirty="0"/>
              <a:t> </a:t>
            </a:r>
            <a:r>
              <a:rPr lang="fr-FR" dirty="0" err="1"/>
              <a:t>tipo</a:t>
            </a:r>
            <a:r>
              <a:rPr lang="fr-FR" dirty="0"/>
              <a:t> de </a:t>
            </a:r>
            <a:r>
              <a:rPr lang="fr-FR" dirty="0" err="1"/>
              <a:t>información</a:t>
            </a:r>
            <a:r>
              <a:rPr lang="fr-FR" dirty="0"/>
              <a:t>?</a:t>
            </a:r>
          </a:p>
          <a:p>
            <a:r>
              <a:rPr lang="fr-FR" dirty="0"/>
              <a:t>3) ¿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dificultades</a:t>
            </a:r>
            <a:r>
              <a:rPr lang="fr-FR" dirty="0"/>
              <a:t> de </a:t>
            </a:r>
            <a:r>
              <a:rPr lang="fr-FR" dirty="0" err="1"/>
              <a:t>transcripción</a:t>
            </a:r>
            <a:r>
              <a:rPr lang="fr-FR" dirty="0"/>
              <a:t> </a:t>
            </a:r>
            <a:r>
              <a:rPr lang="fr-FR" dirty="0" err="1"/>
              <a:t>enfrentaste</a:t>
            </a:r>
            <a:r>
              <a:rPr lang="fr-FR" dirty="0"/>
              <a:t> y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qué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549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1912D-9D7B-4ECA-A595-054CEF83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Aplicación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2FEDB-70A2-4577-BC4C-12C6832B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¿Cómo podrías usar Praat para tu investigación?</a:t>
            </a:r>
          </a:p>
          <a:p>
            <a:r>
              <a:rPr lang="es-CL" dirty="0"/>
              <a:t>¿Qué medirías? ¿Con qué objetivos?</a:t>
            </a:r>
          </a:p>
          <a:p>
            <a:r>
              <a:rPr lang="es-CL" dirty="0"/>
              <a:t>¿Qué otra información acústica podría ser útil para tu investigación?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226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3C2D4-8084-4D7E-A092-37C19039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Programación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14CAD9-1A5C-467F-81DD-3BEDF398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Praat</a:t>
            </a:r>
            <a:r>
              <a:rPr lang="fr-FR" dirty="0"/>
              <a:t> </a:t>
            </a:r>
            <a:r>
              <a:rPr lang="fr-FR" dirty="0" err="1"/>
              <a:t>tiene</a:t>
            </a:r>
            <a:r>
              <a:rPr lang="fr-FR" dirty="0"/>
              <a:t> su </a:t>
            </a:r>
            <a:r>
              <a:rPr lang="fr-FR" dirty="0" err="1"/>
              <a:t>propio</a:t>
            </a:r>
            <a:r>
              <a:rPr lang="fr-FR" dirty="0"/>
              <a:t> </a:t>
            </a:r>
            <a:r>
              <a:rPr lang="fr-FR" dirty="0" err="1"/>
              <a:t>lenguaje</a:t>
            </a:r>
            <a:r>
              <a:rPr lang="fr-FR" dirty="0"/>
              <a:t> de </a:t>
            </a:r>
            <a:r>
              <a:rPr lang="fr-FR" dirty="0" err="1"/>
              <a:t>programación</a:t>
            </a:r>
            <a:r>
              <a:rPr lang="fr-FR" dirty="0"/>
              <a:t> que </a:t>
            </a:r>
            <a:r>
              <a:rPr lang="fr-FR" dirty="0" err="1"/>
              <a:t>permite</a:t>
            </a:r>
            <a:r>
              <a:rPr lang="fr-FR" dirty="0"/>
              <a:t> </a:t>
            </a:r>
            <a:r>
              <a:rPr lang="fr-FR" dirty="0" err="1"/>
              <a:t>crear</a:t>
            </a:r>
            <a:r>
              <a:rPr lang="fr-FR" dirty="0"/>
              <a:t> </a:t>
            </a:r>
            <a:r>
              <a:rPr lang="fr-FR" dirty="0" err="1"/>
              <a:t>algoritmos</a:t>
            </a:r>
            <a:r>
              <a:rPr lang="fr-FR" dirty="0"/>
              <a:t> para </a:t>
            </a:r>
            <a:r>
              <a:rPr lang="fr-FR" dirty="0" err="1"/>
              <a:t>realizar</a:t>
            </a:r>
            <a:r>
              <a:rPr lang="fr-FR" dirty="0"/>
              <a:t> </a:t>
            </a:r>
            <a:r>
              <a:rPr lang="fr-FR" dirty="0" err="1"/>
              <a:t>tareas</a:t>
            </a:r>
            <a:r>
              <a:rPr lang="fr-FR" dirty="0"/>
              <a:t> </a:t>
            </a:r>
            <a:r>
              <a:rPr lang="fr-FR" dirty="0" err="1"/>
              <a:t>repetitivas</a:t>
            </a:r>
            <a:r>
              <a:rPr lang="fr-FR" dirty="0"/>
              <a:t> (</a:t>
            </a:r>
            <a:r>
              <a:rPr lang="fr-FR" dirty="0" err="1"/>
              <a:t>extracción</a:t>
            </a:r>
            <a:r>
              <a:rPr lang="fr-FR" dirty="0"/>
              <a:t> de </a:t>
            </a:r>
            <a:r>
              <a:rPr lang="fr-FR" dirty="0" err="1"/>
              <a:t>información</a:t>
            </a:r>
            <a:r>
              <a:rPr lang="fr-FR" dirty="0"/>
              <a:t>, </a:t>
            </a:r>
            <a:r>
              <a:rPr lang="fr-FR" dirty="0" err="1"/>
              <a:t>tratamiento</a:t>
            </a:r>
            <a:r>
              <a:rPr lang="fr-FR" dirty="0"/>
              <a:t> de </a:t>
            </a:r>
            <a:r>
              <a:rPr lang="fr-FR" dirty="0" err="1"/>
              <a:t>sonido</a:t>
            </a:r>
            <a:r>
              <a:rPr lang="fr-FR" dirty="0"/>
              <a:t>, etc.) </a:t>
            </a:r>
            <a:r>
              <a:rPr lang="fr-FR" dirty="0" err="1"/>
              <a:t>rápidamente</a:t>
            </a:r>
            <a:r>
              <a:rPr lang="fr-FR" dirty="0"/>
              <a:t>. </a:t>
            </a:r>
          </a:p>
          <a:p>
            <a:r>
              <a:rPr lang="fr-FR" dirty="0"/>
              <a:t>Estos </a:t>
            </a:r>
            <a:r>
              <a:rPr lang="fr-FR" dirty="0" err="1"/>
              <a:t>algoritmos</a:t>
            </a:r>
            <a:r>
              <a:rPr lang="fr-FR" dirty="0"/>
              <a:t> </a:t>
            </a:r>
            <a:r>
              <a:rPr lang="fr-FR" dirty="0" err="1"/>
              <a:t>pueden</a:t>
            </a:r>
            <a:r>
              <a:rPr lang="fr-FR" dirty="0"/>
              <a:t> </a:t>
            </a:r>
            <a:r>
              <a:rPr lang="fr-FR" dirty="0" err="1"/>
              <a:t>exportarse</a:t>
            </a:r>
            <a:r>
              <a:rPr lang="fr-FR" dirty="0"/>
              <a:t> en forma de « scripts » de </a:t>
            </a:r>
            <a:r>
              <a:rPr lang="fr-FR" dirty="0" err="1"/>
              <a:t>Praat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589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C292-5766-401A-AD71-AF8442B0D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Scripts de </a:t>
            </a:r>
            <a:r>
              <a:rPr lang="fr-FR" dirty="0" err="1"/>
              <a:t>Praat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008D79-47B3-4883-9F53-D780F0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Aquí</a:t>
            </a:r>
            <a:r>
              <a:rPr lang="fr-FR" dirty="0"/>
              <a:t> </a:t>
            </a:r>
            <a:r>
              <a:rPr lang="fr-FR" dirty="0" err="1"/>
              <a:t>hay</a:t>
            </a:r>
            <a:r>
              <a:rPr lang="fr-FR" dirty="0"/>
              <a:t> </a:t>
            </a:r>
            <a:r>
              <a:rPr lang="fr-FR" dirty="0" err="1"/>
              <a:t>algunas</a:t>
            </a:r>
            <a:r>
              <a:rPr lang="fr-FR" dirty="0"/>
              <a:t> </a:t>
            </a:r>
            <a:r>
              <a:rPr lang="fr-FR" dirty="0" err="1"/>
              <a:t>páginas</a:t>
            </a:r>
            <a:r>
              <a:rPr lang="fr-FR" dirty="0"/>
              <a:t> con scripts </a:t>
            </a:r>
            <a:r>
              <a:rPr lang="fr-FR" dirty="0" err="1"/>
              <a:t>útiles</a:t>
            </a:r>
            <a:r>
              <a:rPr lang="fr-FR" dirty="0"/>
              <a:t>:</a:t>
            </a:r>
          </a:p>
          <a:p>
            <a:r>
              <a:rPr lang="fr-FR" dirty="0"/>
              <a:t>UCLA</a:t>
            </a:r>
          </a:p>
          <a:p>
            <a:pPr lvl="1"/>
            <a:r>
              <a:rPr lang="fr-FR" dirty="0">
                <a:hlinkClick r:id="rId2"/>
              </a:rPr>
              <a:t>http://phonetics.linguistics.ucla.edu/facilities/acoustic/praat.html</a:t>
            </a:r>
            <a:endParaRPr lang="fr-FR" dirty="0"/>
          </a:p>
          <a:p>
            <a:r>
              <a:rPr lang="fr-FR" dirty="0"/>
              <a:t>Cédric </a:t>
            </a:r>
            <a:r>
              <a:rPr lang="fr-FR" dirty="0" err="1"/>
              <a:t>Gendrot</a:t>
            </a:r>
            <a:r>
              <a:rPr lang="fr-FR" dirty="0"/>
              <a:t> (Paris 3)</a:t>
            </a:r>
          </a:p>
          <a:p>
            <a:pPr lvl="1"/>
            <a:r>
              <a:rPr lang="fr-FR" dirty="0">
                <a:hlinkClick r:id="rId3"/>
              </a:rPr>
              <a:t>http://gendrot.ilpga.fr/scripts.htm</a:t>
            </a:r>
            <a:endParaRPr lang="fr-FR" dirty="0"/>
          </a:p>
          <a:p>
            <a:r>
              <a:rPr lang="fr-FR" dirty="0" err="1"/>
              <a:t>Praat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Group (Yahoo)</a:t>
            </a:r>
          </a:p>
          <a:p>
            <a:pPr lvl="1"/>
            <a:r>
              <a:rPr lang="fr-FR" dirty="0">
                <a:hlinkClick r:id="rId4"/>
              </a:rPr>
              <a:t>https://uk.groups.yahoo.com/neo/groups/praat-users/info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61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261FB-E9DB-49ED-A6B8-E893771D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Scripts de </a:t>
            </a:r>
            <a:r>
              <a:rPr lang="es-CL" dirty="0" err="1"/>
              <a:t>Praat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F29173-8670-4FAB-AE06-92FF3432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Para </a:t>
            </a:r>
            <a:r>
              <a:rPr lang="fr-FR" dirty="0" err="1"/>
              <a:t>ejecutar</a:t>
            </a:r>
            <a:r>
              <a:rPr lang="fr-FR" dirty="0"/>
              <a:t> un script, </a:t>
            </a:r>
            <a:r>
              <a:rPr lang="fr-FR" dirty="0" err="1"/>
              <a:t>puedes</a:t>
            </a:r>
            <a:r>
              <a:rPr lang="fr-FR" dirty="0"/>
              <a:t> </a:t>
            </a:r>
            <a:r>
              <a:rPr lang="fr-FR" dirty="0" err="1"/>
              <a:t>descargarlo</a:t>
            </a:r>
            <a:r>
              <a:rPr lang="fr-FR" dirty="0"/>
              <a:t> y </a:t>
            </a:r>
            <a:r>
              <a:rPr lang="fr-FR" dirty="0" err="1"/>
              <a:t>luego</a:t>
            </a:r>
            <a:r>
              <a:rPr lang="fr-FR" dirty="0"/>
              <a:t> </a:t>
            </a:r>
            <a:r>
              <a:rPr lang="fr-FR" dirty="0" err="1"/>
              <a:t>abrirlo</a:t>
            </a:r>
            <a:r>
              <a:rPr lang="fr-FR" dirty="0"/>
              <a:t> </a:t>
            </a:r>
            <a:r>
              <a:rPr lang="fr-FR" dirty="0" err="1"/>
              <a:t>desde</a:t>
            </a:r>
            <a:r>
              <a:rPr lang="fr-FR" dirty="0"/>
              <a:t> </a:t>
            </a:r>
            <a:r>
              <a:rPr lang="fr-FR" dirty="0" err="1"/>
              <a:t>Praat</a:t>
            </a:r>
            <a:r>
              <a:rPr lang="fr-FR" dirty="0"/>
              <a:t> </a:t>
            </a:r>
            <a:r>
              <a:rPr lang="fr-FR" dirty="0" err="1"/>
              <a:t>así</a:t>
            </a:r>
            <a:r>
              <a:rPr lang="fr-FR" dirty="0"/>
              <a:t>:</a:t>
            </a:r>
          </a:p>
          <a:p>
            <a:r>
              <a:rPr lang="es-C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Praat</a:t>
            </a:r>
            <a:r>
              <a:rPr lang="es-CL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Open </a:t>
            </a:r>
            <a:r>
              <a:rPr lang="es-CL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Praat</a:t>
            </a:r>
            <a:r>
              <a:rPr lang="es-CL" b="1" dirty="0">
                <a:latin typeface="Courier New" panose="02070309020205020404" pitchFamily="49" charset="0"/>
                <a:cs typeface="Courier New" panose="02070309020205020404" pitchFamily="49" charset="0"/>
              </a:rPr>
              <a:t> script…</a:t>
            </a:r>
          </a:p>
          <a:p>
            <a:r>
              <a:rPr lang="es-CL" dirty="0"/>
              <a:t>O puedes copiar directamente el texto del script en una ventana nueva de script dentro de Praat:</a:t>
            </a:r>
            <a:endParaRPr lang="fr-FR" dirty="0"/>
          </a:p>
          <a:p>
            <a:r>
              <a:rPr lang="es-CL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raat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	New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Praat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script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Para </a:t>
            </a:r>
            <a:r>
              <a:rPr lang="fr-FR" dirty="0" err="1"/>
              <a:t>ejecutarlo</a:t>
            </a:r>
            <a:r>
              <a:rPr lang="fr-FR" dirty="0"/>
              <a:t>, </a:t>
            </a:r>
            <a:r>
              <a:rPr lang="fr-FR" dirty="0" err="1"/>
              <a:t>cliquea</a:t>
            </a:r>
            <a:r>
              <a:rPr lang="fr-FR" dirty="0"/>
              <a:t> 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Run &gt; Run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841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E3CFC7-312D-42BA-9DAB-2E06423E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Referencias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79FF9C-1585-4205-8B56-38B4ECD1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297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algn="just"/>
            <a:r>
              <a:rPr lang="en-US" sz="2600" dirty="0"/>
              <a:t>Boersma, Paul &amp; </a:t>
            </a:r>
            <a:r>
              <a:rPr lang="en-US" sz="2600" dirty="0" err="1"/>
              <a:t>Weenink</a:t>
            </a:r>
            <a:r>
              <a:rPr lang="en-US" sz="2600" dirty="0"/>
              <a:t>, David (2018). </a:t>
            </a:r>
            <a:r>
              <a:rPr lang="en-US" sz="2600" dirty="0" err="1"/>
              <a:t>Praat</a:t>
            </a:r>
            <a:r>
              <a:rPr lang="en-US" sz="2600" dirty="0"/>
              <a:t>: doing phonetics by computer [Computer program]. Version 6.0.39, retrieved 3 April 2018 from http://www.praat.org/</a:t>
            </a:r>
          </a:p>
          <a:p>
            <a:pPr marL="304800" indent="-304800" algn="just"/>
            <a:r>
              <a:rPr lang="en-US" sz="2600" dirty="0"/>
              <a:t>Hawkins, S., &amp; Midgley, J. (2005). Formant frequencies of RP monophthongs in four age groups of speakers. </a:t>
            </a:r>
            <a:r>
              <a:rPr lang="en-US" sz="2600" i="1" dirty="0"/>
              <a:t>Journal of the International Phonetic Association</a:t>
            </a:r>
            <a:r>
              <a:rPr lang="en-US" sz="2600" dirty="0"/>
              <a:t>, </a:t>
            </a:r>
            <a:r>
              <a:rPr lang="en-US" sz="2600" i="1" dirty="0"/>
              <a:t>35</a:t>
            </a:r>
            <a:r>
              <a:rPr lang="en-US" sz="2600" dirty="0"/>
              <a:t>(2), 183–199.</a:t>
            </a:r>
          </a:p>
          <a:p>
            <a:pPr marL="0" indent="0" algn="just">
              <a:buNone/>
            </a:pPr>
            <a:endParaRPr lang="en-US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243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4869F-68A0-4D43-80B6-D61A4B22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Familiarizarse</a:t>
            </a:r>
            <a:r>
              <a:rPr lang="fr-FR" dirty="0"/>
              <a:t> con </a:t>
            </a:r>
            <a:r>
              <a:rPr lang="fr-FR" dirty="0" err="1"/>
              <a:t>Praat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37C524-0894-440F-9A1B-1A5DE4CB8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91F09D-73BD-4B59-8650-B486DD1A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34823"/>
            <a:ext cx="12192000" cy="39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E27AE34-D90B-4EB1-A84C-F3B40AB12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30" y="153548"/>
            <a:ext cx="4777158" cy="648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893214-0BB1-4516-9876-D7790A18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09" y="193305"/>
            <a:ext cx="5560661" cy="648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2E59A8-DD11-4CCC-A53D-D26894469267}"/>
              </a:ext>
            </a:extLst>
          </p:cNvPr>
          <p:cNvSpPr/>
          <p:nvPr/>
        </p:nvSpPr>
        <p:spPr>
          <a:xfrm>
            <a:off x="236330" y="357809"/>
            <a:ext cx="1605722" cy="384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893B8-865E-470F-BDB0-9102A984DA70}"/>
              </a:ext>
            </a:extLst>
          </p:cNvPr>
          <p:cNvSpPr/>
          <p:nvPr/>
        </p:nvSpPr>
        <p:spPr>
          <a:xfrm>
            <a:off x="2946400" y="894522"/>
            <a:ext cx="1605722" cy="4353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70A6956-C335-4A3C-BA03-8B701E0CDD49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1842052" y="549965"/>
            <a:ext cx="315431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48F534-750A-4136-AE69-E2F8CE918926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4552122" y="2108511"/>
            <a:ext cx="487470" cy="962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B66D0B0-7392-4FE5-A269-1AE669B0BDFC}"/>
              </a:ext>
            </a:extLst>
          </p:cNvPr>
          <p:cNvSpPr txBox="1"/>
          <p:nvPr/>
        </p:nvSpPr>
        <p:spPr>
          <a:xfrm>
            <a:off x="4996363" y="303743"/>
            <a:ext cx="1415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err="1"/>
              <a:t>Menú</a:t>
            </a:r>
            <a:r>
              <a:rPr lang="fr-FR" sz="2600" dirty="0"/>
              <a:t> </a:t>
            </a:r>
            <a:r>
              <a:rPr lang="fr-FR" sz="2600" dirty="0" err="1"/>
              <a:t>fijo</a:t>
            </a:r>
            <a:endParaRPr lang="fr-FR" sz="26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3BAE86C-4E5D-41CA-811D-E4ACD8150154}"/>
              </a:ext>
            </a:extLst>
          </p:cNvPr>
          <p:cNvSpPr txBox="1"/>
          <p:nvPr/>
        </p:nvSpPr>
        <p:spPr>
          <a:xfrm>
            <a:off x="5039592" y="1862289"/>
            <a:ext cx="21707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err="1"/>
              <a:t>Menú</a:t>
            </a:r>
            <a:r>
              <a:rPr lang="fr-FR" sz="2600" dirty="0"/>
              <a:t> </a:t>
            </a:r>
            <a:r>
              <a:rPr lang="fr-FR" sz="2600" dirty="0" err="1"/>
              <a:t>dinámico</a:t>
            </a:r>
            <a:endParaRPr lang="fr-FR" sz="2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22112-35D0-4B0F-89CF-EBD30D5CA15B}"/>
              </a:ext>
            </a:extLst>
          </p:cNvPr>
          <p:cNvSpPr/>
          <p:nvPr/>
        </p:nvSpPr>
        <p:spPr>
          <a:xfrm>
            <a:off x="342347" y="933679"/>
            <a:ext cx="2308087" cy="43533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DA6FDF-0EDA-423F-83C9-AAD2DB88278D}"/>
              </a:ext>
            </a:extLst>
          </p:cNvPr>
          <p:cNvSpPr txBox="1"/>
          <p:nvPr/>
        </p:nvSpPr>
        <p:spPr>
          <a:xfrm>
            <a:off x="368451" y="1015904"/>
            <a:ext cx="21165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/>
              <a:t>Espacio</a:t>
            </a:r>
            <a:r>
              <a:rPr lang="fr-FR" sz="2600" dirty="0"/>
              <a:t> de </a:t>
            </a:r>
            <a:r>
              <a:rPr lang="fr-FR" sz="2600" dirty="0" err="1"/>
              <a:t>trabajo</a:t>
            </a:r>
            <a:endParaRPr lang="fr-FR" sz="2600" dirty="0"/>
          </a:p>
          <a:p>
            <a:r>
              <a:rPr lang="fr-FR" sz="2600" dirty="0"/>
              <a:t>("</a:t>
            </a:r>
            <a:r>
              <a:rPr lang="fr-FR" sz="2600" dirty="0" err="1"/>
              <a:t>Objetos</a:t>
            </a:r>
            <a:r>
              <a:rPr lang="fr-FR" sz="2600" dirty="0"/>
              <a:t> </a:t>
            </a:r>
            <a:r>
              <a:rPr lang="fr-FR" sz="2600" dirty="0" err="1"/>
              <a:t>Praat</a:t>
            </a:r>
            <a:r>
              <a:rPr lang="fr-FR" sz="2600" dirty="0"/>
              <a:t>")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E9FCD9-1B2C-4244-9FDD-394AF5D6C99E}"/>
              </a:ext>
            </a:extLst>
          </p:cNvPr>
          <p:cNvSpPr/>
          <p:nvPr/>
        </p:nvSpPr>
        <p:spPr>
          <a:xfrm>
            <a:off x="245901" y="5670731"/>
            <a:ext cx="1887699" cy="96281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4519E8D-ACC2-48E6-885D-9A293296490B}"/>
              </a:ext>
            </a:extLst>
          </p:cNvPr>
          <p:cNvSpPr txBox="1"/>
          <p:nvPr/>
        </p:nvSpPr>
        <p:spPr>
          <a:xfrm>
            <a:off x="4996363" y="5905916"/>
            <a:ext cx="3040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err="1"/>
              <a:t>Opciones</a:t>
            </a:r>
            <a:endParaRPr lang="fr-FR" sz="2600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503A62D-4237-4020-8EA4-1594E649C24B}"/>
              </a:ext>
            </a:extLst>
          </p:cNvPr>
          <p:cNvCxnSpPr>
            <a:cxnSpLocks/>
          </p:cNvCxnSpPr>
          <p:nvPr/>
        </p:nvCxnSpPr>
        <p:spPr>
          <a:xfrm flipV="1">
            <a:off x="2137766" y="6152137"/>
            <a:ext cx="2858597" cy="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88CE444-3480-42EE-90AC-0DBCE60E51F4}"/>
              </a:ext>
            </a:extLst>
          </p:cNvPr>
          <p:cNvSpPr txBox="1"/>
          <p:nvPr/>
        </p:nvSpPr>
        <p:spPr>
          <a:xfrm>
            <a:off x="7951842" y="3071191"/>
            <a:ext cx="26461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err="1"/>
              <a:t>Ventana</a:t>
            </a:r>
            <a:r>
              <a:rPr lang="fr-FR" sz="2600" dirty="0"/>
              <a:t> de </a:t>
            </a:r>
            <a:r>
              <a:rPr lang="fr-FR" sz="2600" dirty="0" err="1"/>
              <a:t>dibujo</a:t>
            </a:r>
            <a:endParaRPr lang="fr-FR" sz="2600" dirty="0"/>
          </a:p>
          <a:p>
            <a:r>
              <a:rPr lang="fr-FR" sz="1600" dirty="0"/>
              <a:t>(</a:t>
            </a:r>
            <a:r>
              <a:rPr lang="fr-FR" sz="1600" dirty="0" err="1"/>
              <a:t>cerrar</a:t>
            </a:r>
            <a:r>
              <a:rPr lang="fr-FR" sz="1600" dirty="0"/>
              <a:t>, no la </a:t>
            </a:r>
            <a:r>
              <a:rPr lang="fr-FR" sz="1600" dirty="0" err="1"/>
              <a:t>vamos</a:t>
            </a:r>
            <a:r>
              <a:rPr lang="fr-FR" sz="1600" dirty="0"/>
              <a:t> a </a:t>
            </a:r>
            <a:r>
              <a:rPr lang="fr-FR" sz="1600" dirty="0" err="1"/>
              <a:t>utilizar</a:t>
            </a:r>
            <a:r>
              <a:rPr lang="fr-FR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4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8" grpId="0"/>
      <p:bldP spid="22" grpId="0" animBg="1"/>
      <p:bldP spid="23" grpId="0"/>
      <p:bldP spid="24" grpId="0" animBg="1"/>
      <p:bldP spid="2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71779-9220-4205-959B-3ADD9C97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Abrir</a:t>
            </a:r>
            <a:r>
              <a:rPr lang="fr-FR" dirty="0"/>
              <a:t> y </a:t>
            </a:r>
            <a:r>
              <a:rPr lang="fr-FR" dirty="0" err="1"/>
              <a:t>observar</a:t>
            </a:r>
            <a:r>
              <a:rPr lang="fr-FR" dirty="0"/>
              <a:t> un </a:t>
            </a:r>
            <a:r>
              <a:rPr lang="fr-FR" dirty="0" err="1"/>
              <a:t>archivo</a:t>
            </a:r>
            <a:r>
              <a:rPr lang="fr-FR" dirty="0"/>
              <a:t> de </a:t>
            </a:r>
            <a:r>
              <a:rPr lang="fr-FR" dirty="0" err="1"/>
              <a:t>sonido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35985-BD61-439E-A9A7-3F964C826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 &gt;	Read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file… (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Ctrl+O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 err="1"/>
              <a:t>Formatos</a:t>
            </a:r>
            <a:r>
              <a:rPr lang="fr-FR" dirty="0"/>
              <a:t> compatibles: WAV, AIFF, AIFC, 				</a:t>
            </a:r>
            <a:r>
              <a:rPr lang="fr-FR" dirty="0" err="1"/>
              <a:t>NeXT</a:t>
            </a:r>
            <a:r>
              <a:rPr lang="fr-FR" dirty="0"/>
              <a:t>/Sun (.au), NIST, FLAC, MP3.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archivos</a:t>
            </a:r>
            <a:r>
              <a:rPr lang="en-US" dirty="0"/>
              <a:t> </a:t>
            </a:r>
            <a:r>
              <a:rPr lang="en-US" dirty="0" err="1"/>
              <a:t>abiertos</a:t>
            </a:r>
            <a:r>
              <a:rPr lang="en-US" dirty="0"/>
              <a:t> </a:t>
            </a:r>
            <a:r>
              <a:rPr lang="en-US" dirty="0" err="1"/>
              <a:t>aparecerán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b="1" u="sng" dirty="0" err="1"/>
              <a:t>espacio</a:t>
            </a:r>
            <a:r>
              <a:rPr lang="en-US" b="1" u="sng" dirty="0"/>
              <a:t> de </a:t>
            </a:r>
            <a:r>
              <a:rPr lang="en-US" b="1" u="sng" dirty="0" err="1"/>
              <a:t>trabajo</a:t>
            </a:r>
            <a:r>
              <a:rPr lang="en-US" dirty="0"/>
              <a:t>. Una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abiertos</a:t>
            </a:r>
            <a:r>
              <a:rPr lang="en-US" dirty="0"/>
              <a:t>, se </a:t>
            </a:r>
            <a:r>
              <a:rPr lang="en-US" dirty="0" err="1"/>
              <a:t>convertirán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u="sng" dirty="0" err="1"/>
              <a:t>objetos</a:t>
            </a:r>
            <a:r>
              <a:rPr lang="en-US" b="1" u="sng" dirty="0"/>
              <a:t> </a:t>
            </a:r>
            <a:r>
              <a:rPr lang="en-US" b="1" u="sng" dirty="0" err="1"/>
              <a:t>Praat</a:t>
            </a:r>
            <a:r>
              <a:rPr lang="en-US" dirty="0"/>
              <a:t> y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tratados</a:t>
            </a:r>
            <a:r>
              <a:rPr lang="en-US" dirty="0"/>
              <a:t> por la </a:t>
            </a:r>
            <a:r>
              <a:rPr lang="en-US" dirty="0" err="1"/>
              <a:t>memoria</a:t>
            </a:r>
            <a:r>
              <a:rPr lang="en-US" dirty="0"/>
              <a:t> RAM del </a:t>
            </a:r>
            <a:r>
              <a:rPr lang="en-US" dirty="0" err="1"/>
              <a:t>computador</a:t>
            </a:r>
            <a:r>
              <a:rPr lang="en-US" dirty="0"/>
              <a:t>.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cambio</a:t>
            </a:r>
            <a:r>
              <a:rPr lang="en-US" dirty="0"/>
              <a:t> que se </a:t>
            </a:r>
            <a:r>
              <a:rPr lang="en-US" dirty="0" err="1"/>
              <a:t>haga</a:t>
            </a:r>
            <a:r>
              <a:rPr lang="en-US" dirty="0"/>
              <a:t> a un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err="1"/>
              <a:t>Praat</a:t>
            </a:r>
            <a:r>
              <a:rPr lang="en-US" dirty="0"/>
              <a:t> no </a:t>
            </a:r>
            <a:r>
              <a:rPr lang="en-US" dirty="0" err="1"/>
              <a:t>afectará</a:t>
            </a:r>
            <a:r>
              <a:rPr lang="en-US" dirty="0"/>
              <a:t> el </a:t>
            </a:r>
            <a:r>
              <a:rPr lang="en-US" dirty="0" err="1"/>
              <a:t>archivo</a:t>
            </a:r>
            <a:r>
              <a:rPr lang="en-US" dirty="0"/>
              <a:t> de </a:t>
            </a:r>
            <a:r>
              <a:rPr lang="en-US" dirty="0" err="1"/>
              <a:t>origen</a:t>
            </a:r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8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71779-9220-4205-959B-3ADD9C97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Abrir</a:t>
            </a:r>
            <a:r>
              <a:rPr lang="fr-FR" dirty="0"/>
              <a:t> y </a:t>
            </a:r>
            <a:r>
              <a:rPr lang="fr-FR" dirty="0" err="1"/>
              <a:t>observar</a:t>
            </a:r>
            <a:r>
              <a:rPr lang="fr-FR" dirty="0"/>
              <a:t> un </a:t>
            </a:r>
            <a:r>
              <a:rPr lang="fr-FR" dirty="0" err="1"/>
              <a:t>archivo</a:t>
            </a:r>
            <a:r>
              <a:rPr lang="fr-FR" dirty="0"/>
              <a:t> de </a:t>
            </a:r>
            <a:r>
              <a:rPr lang="fr-FR" dirty="0" err="1"/>
              <a:t>sonido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E35985-BD61-439E-A9A7-3F964C826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 &gt;	Open long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sound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file… (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Ctrl+L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787525" indent="0">
              <a:buNone/>
            </a:pP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Esta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opción</a:t>
            </a:r>
            <a:r>
              <a:rPr lang="fr-FR" dirty="0">
                <a:sym typeface="Wingdings" panose="05000000000000000000" pitchFamily="2" charset="2"/>
              </a:rPr>
              <a:t> se </a:t>
            </a:r>
            <a:r>
              <a:rPr lang="fr-FR" dirty="0" err="1">
                <a:sym typeface="Wingdings" panose="05000000000000000000" pitchFamily="2" charset="2"/>
              </a:rPr>
              <a:t>puede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utilizar</a:t>
            </a:r>
            <a:r>
              <a:rPr lang="fr-FR" dirty="0">
                <a:sym typeface="Wingdings" panose="05000000000000000000" pitchFamily="2" charset="2"/>
              </a:rPr>
              <a:t> para </a:t>
            </a:r>
            <a:r>
              <a:rPr lang="fr-FR" dirty="0" err="1">
                <a:sym typeface="Wingdings" panose="05000000000000000000" pitchFamily="2" charset="2"/>
              </a:rPr>
              <a:t>tratar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archivos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muy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pesados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directamente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desde</a:t>
            </a:r>
            <a:r>
              <a:rPr lang="fr-FR" dirty="0">
                <a:sym typeface="Wingdings" panose="05000000000000000000" pitchFamily="2" charset="2"/>
              </a:rPr>
              <a:t> el disco </a:t>
            </a:r>
            <a:r>
              <a:rPr lang="fr-FR" dirty="0" err="1">
                <a:sym typeface="Wingdings" panose="05000000000000000000" pitchFamily="2" charset="2"/>
              </a:rPr>
              <a:t>duro</a:t>
            </a:r>
            <a:r>
              <a:rPr lang="fr-FR" dirty="0">
                <a:sym typeface="Wingdings" panose="05000000000000000000" pitchFamily="2" charset="2"/>
              </a:rPr>
              <a:t>, sin </a:t>
            </a:r>
            <a:r>
              <a:rPr lang="fr-FR" dirty="0" err="1">
                <a:sym typeface="Wingdings" panose="05000000000000000000" pitchFamily="2" charset="2"/>
              </a:rPr>
              <a:t>pasar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por</a:t>
            </a:r>
            <a:r>
              <a:rPr lang="fr-FR" dirty="0">
                <a:sym typeface="Wingdings" panose="05000000000000000000" pitchFamily="2" charset="2"/>
              </a:rPr>
              <a:t> la </a:t>
            </a:r>
            <a:r>
              <a:rPr lang="fr-FR" dirty="0" err="1">
                <a:sym typeface="Wingdings" panose="05000000000000000000" pitchFamily="2" charset="2"/>
              </a:rPr>
              <a:t>memoria</a:t>
            </a:r>
            <a:r>
              <a:rPr lang="fr-FR" dirty="0">
                <a:sym typeface="Wingdings" panose="05000000000000000000" pitchFamily="2" charset="2"/>
              </a:rPr>
              <a:t> RAM.</a:t>
            </a:r>
          </a:p>
          <a:p>
            <a:pPr marL="1828800" lvl="4" indent="0">
              <a:buNone/>
            </a:pPr>
            <a:endParaRPr lang="en-US" sz="2000" i="1" dirty="0"/>
          </a:p>
          <a:p>
            <a:pPr marL="1828800" lvl="4" indent="0">
              <a:buNone/>
            </a:pPr>
            <a:r>
              <a:rPr lang="en-US" sz="2000" i="1" dirty="0"/>
              <a:t>The length of the sound file is limited to 2 gigabytes, which is 3 hours of CD-quality stereo, or 12 hours 16-bit mono sampled at 22050 Hz.</a:t>
            </a:r>
          </a:p>
          <a:p>
            <a:pPr marL="1828800" lvl="4" indent="0" algn="r">
              <a:buNone/>
            </a:pPr>
            <a:r>
              <a:rPr lang="en-US" sz="2000" i="1" dirty="0"/>
              <a:t>- Manual </a:t>
            </a:r>
            <a:r>
              <a:rPr lang="en-US" sz="2000" i="1" dirty="0" err="1"/>
              <a:t>Praat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266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71C12-BD4E-45A6-A0B2-5515CB36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Abrir</a:t>
            </a:r>
            <a:r>
              <a:rPr lang="fr-FR" dirty="0"/>
              <a:t> y </a:t>
            </a:r>
            <a:r>
              <a:rPr lang="fr-FR" dirty="0" err="1"/>
              <a:t>observar</a:t>
            </a:r>
            <a:r>
              <a:rPr lang="fr-FR" dirty="0"/>
              <a:t> un </a:t>
            </a:r>
            <a:r>
              <a:rPr lang="fr-FR" dirty="0" err="1"/>
              <a:t>archivo</a:t>
            </a:r>
            <a:r>
              <a:rPr lang="fr-FR" dirty="0"/>
              <a:t> de </a:t>
            </a:r>
            <a:r>
              <a:rPr lang="fr-FR" dirty="0" err="1"/>
              <a:t>sonido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717B32-12F5-4A21-8BEC-DE325630F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 </a:t>
            </a:r>
            <a:r>
              <a:rPr lang="fr-FR" dirty="0" err="1"/>
              <a:t>seleccionar</a:t>
            </a:r>
            <a:r>
              <a:rPr lang="fr-FR" dirty="0"/>
              <a:t> un </a:t>
            </a:r>
            <a:r>
              <a:rPr lang="fr-FR" dirty="0" err="1"/>
              <a:t>objeto</a:t>
            </a:r>
            <a:r>
              <a:rPr lang="fr-FR" dirty="0"/>
              <a:t> en el </a:t>
            </a:r>
            <a:r>
              <a:rPr lang="fr-FR" dirty="0" err="1"/>
              <a:t>espacio</a:t>
            </a:r>
            <a:r>
              <a:rPr lang="fr-FR" dirty="0"/>
              <a:t> de </a:t>
            </a:r>
            <a:r>
              <a:rPr lang="fr-FR" dirty="0" err="1"/>
              <a:t>trabajo</a:t>
            </a:r>
            <a:r>
              <a:rPr lang="fr-FR" dirty="0"/>
              <a:t>, </a:t>
            </a:r>
            <a:r>
              <a:rPr lang="fr-FR" dirty="0" err="1"/>
              <a:t>podemos</a:t>
            </a:r>
            <a:r>
              <a:rPr lang="fr-FR" dirty="0"/>
              <a:t> </a:t>
            </a:r>
            <a:r>
              <a:rPr lang="fr-FR" dirty="0" err="1"/>
              <a:t>observarlo</a:t>
            </a:r>
            <a:r>
              <a:rPr lang="fr-FR" dirty="0"/>
              <a:t> </a:t>
            </a:r>
            <a:r>
              <a:rPr lang="fr-FR" dirty="0" err="1"/>
              <a:t>cliqueando</a:t>
            </a:r>
            <a:r>
              <a:rPr lang="fr-FR" dirty="0"/>
              <a:t> en el </a:t>
            </a:r>
            <a:r>
              <a:rPr lang="fr-FR" dirty="0" err="1"/>
              <a:t>comando</a:t>
            </a:r>
            <a:r>
              <a:rPr lang="fr-FR" dirty="0"/>
              <a:t> </a:t>
            </a:r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Edit</a:t>
            </a:r>
            <a:r>
              <a:rPr lang="fr-FR" dirty="0"/>
              <a:t> que va a </a:t>
            </a:r>
            <a:r>
              <a:rPr lang="fr-FR" dirty="0" err="1"/>
              <a:t>aparecer</a:t>
            </a:r>
            <a:r>
              <a:rPr lang="fr-FR" dirty="0"/>
              <a:t> en el </a:t>
            </a:r>
            <a:r>
              <a:rPr lang="fr-FR" dirty="0" err="1"/>
              <a:t>menú</a:t>
            </a:r>
            <a:r>
              <a:rPr lang="fr-FR" dirty="0"/>
              <a:t> </a:t>
            </a:r>
            <a:r>
              <a:rPr lang="fr-FR" dirty="0" err="1"/>
              <a:t>dinámico</a:t>
            </a:r>
            <a:r>
              <a:rPr lang="fr-FR" dirty="0"/>
              <a:t> (a la </a:t>
            </a:r>
            <a:r>
              <a:rPr lang="fr-FR" dirty="0" err="1"/>
              <a:t>derecha</a:t>
            </a:r>
            <a:r>
              <a:rPr lang="fr-FR" dirty="0"/>
              <a:t>). </a:t>
            </a:r>
          </a:p>
          <a:p>
            <a:r>
              <a:rPr lang="fr-FR" dirty="0"/>
              <a:t>Se </a:t>
            </a:r>
            <a:r>
              <a:rPr lang="fr-FR" dirty="0" err="1"/>
              <a:t>abrirá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ventana</a:t>
            </a:r>
            <a:r>
              <a:rPr lang="fr-FR" dirty="0"/>
              <a:t> </a:t>
            </a:r>
            <a:r>
              <a:rPr lang="fr-FR" dirty="0" err="1"/>
              <a:t>nueva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49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2F32EB-70B7-4DD7-88A8-4563FE5F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91" y="690839"/>
            <a:ext cx="10254018" cy="54763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2E470E-7FC0-4827-BC78-AFFE330FEF5F}"/>
              </a:ext>
            </a:extLst>
          </p:cNvPr>
          <p:cNvSpPr txBox="1"/>
          <p:nvPr/>
        </p:nvSpPr>
        <p:spPr>
          <a:xfrm>
            <a:off x="9159111" y="3944203"/>
            <a:ext cx="203177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err="1"/>
              <a:t>espectrograma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2996127-6844-46DC-B90F-5226DA0FDE4D}"/>
              </a:ext>
            </a:extLst>
          </p:cNvPr>
          <p:cNvSpPr txBox="1"/>
          <p:nvPr/>
        </p:nvSpPr>
        <p:spPr>
          <a:xfrm>
            <a:off x="9159111" y="2086689"/>
            <a:ext cx="16628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err="1"/>
              <a:t>oscilograma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A5E00D-F3B5-4184-B4B6-11058AE098C5}"/>
              </a:ext>
            </a:extLst>
          </p:cNvPr>
          <p:cNvSpPr txBox="1"/>
          <p:nvPr/>
        </p:nvSpPr>
        <p:spPr>
          <a:xfrm>
            <a:off x="5337738" y="460006"/>
            <a:ext cx="20521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err="1"/>
              <a:t>cursor</a:t>
            </a:r>
            <a:r>
              <a:rPr lang="fr-FR" sz="2400" dirty="0"/>
              <a:t> (</a:t>
            </a:r>
            <a:r>
              <a:rPr lang="fr-FR" sz="2400" dirty="0" err="1"/>
              <a:t>tiempo</a:t>
            </a:r>
            <a:r>
              <a:rPr lang="fr-FR" sz="2400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DC6896-5370-41E1-A4D2-4028F614E6F0}"/>
              </a:ext>
            </a:extLst>
          </p:cNvPr>
          <p:cNvSpPr txBox="1"/>
          <p:nvPr/>
        </p:nvSpPr>
        <p:spPr>
          <a:xfrm>
            <a:off x="965848" y="6167161"/>
            <a:ext cx="23807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err="1"/>
              <a:t>opciones</a:t>
            </a:r>
            <a:r>
              <a:rPr lang="fr-FR" sz="2400" dirty="0"/>
              <a:t> de zoom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CA1FC98-C201-48CB-917B-3063FAF9C8B6}"/>
              </a:ext>
            </a:extLst>
          </p:cNvPr>
          <p:cNvCxnSpPr>
            <a:cxnSpLocks/>
          </p:cNvCxnSpPr>
          <p:nvPr/>
        </p:nvCxnSpPr>
        <p:spPr>
          <a:xfrm>
            <a:off x="6096000" y="839783"/>
            <a:ext cx="1" cy="211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A0643-47C0-4445-AED4-9A9B14C54F97}"/>
              </a:ext>
            </a:extLst>
          </p:cNvPr>
          <p:cNvSpPr/>
          <p:nvPr/>
        </p:nvSpPr>
        <p:spPr>
          <a:xfrm>
            <a:off x="2456603" y="690838"/>
            <a:ext cx="163852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FC2ACE4-7E44-4946-A859-F29250A46FE1}"/>
              </a:ext>
            </a:extLst>
          </p:cNvPr>
          <p:cNvSpPr txBox="1"/>
          <p:nvPr/>
        </p:nvSpPr>
        <p:spPr>
          <a:xfrm>
            <a:off x="2061661" y="188228"/>
            <a:ext cx="32560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dirty="0" err="1"/>
              <a:t>opciones</a:t>
            </a:r>
            <a:r>
              <a:rPr lang="fr-FR" sz="2400" dirty="0"/>
              <a:t> de </a:t>
            </a:r>
            <a:r>
              <a:rPr lang="fr-FR" sz="2400" dirty="0" err="1"/>
              <a:t>visualización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355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Slidehelper - 00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5668D"/>
      </a:accent1>
      <a:accent2>
        <a:srgbClr val="028090"/>
      </a:accent2>
      <a:accent3>
        <a:srgbClr val="00A896"/>
      </a:accent3>
      <a:accent4>
        <a:srgbClr val="02C39A"/>
      </a:accent4>
      <a:accent5>
        <a:srgbClr val="F0F3BD"/>
      </a:accent5>
      <a:accent6>
        <a:srgbClr val="BFBFBF"/>
      </a:accent6>
      <a:hlink>
        <a:srgbClr val="05668D"/>
      </a:hlink>
      <a:folHlink>
        <a:srgbClr val="02809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8336</TotalTime>
  <Words>1769</Words>
  <Application>Microsoft Office PowerPoint</Application>
  <PresentationFormat>Grand écran</PresentationFormat>
  <Paragraphs>224</Paragraphs>
  <Slides>39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Charis SIL</vt:lpstr>
      <vt:lpstr>Arial</vt:lpstr>
      <vt:lpstr>Calibri</vt:lpstr>
      <vt:lpstr>Courier New</vt:lpstr>
      <vt:lpstr>Times New Roman</vt:lpstr>
      <vt:lpstr>Tw Cen MT</vt:lpstr>
      <vt:lpstr>Tw Cen MT Condensed</vt:lpstr>
      <vt:lpstr>Ubuntu</vt:lpstr>
      <vt:lpstr>Wingdings 3</vt:lpstr>
      <vt:lpstr>Intégral</vt:lpstr>
      <vt:lpstr>Sábados de Lingüística: Iniciación a Praat</vt:lpstr>
      <vt:lpstr>¿Para qué sirve Praat?</vt:lpstr>
      <vt:lpstr>Instalar Praat</vt:lpstr>
      <vt:lpstr>Familiarizarse con Praat</vt:lpstr>
      <vt:lpstr>Présentation PowerPoint</vt:lpstr>
      <vt:lpstr>Abrir y observar un archivo de sonido</vt:lpstr>
      <vt:lpstr>Abrir y observar un archivo de sonido</vt:lpstr>
      <vt:lpstr>Abrir y observar un archivo de sonido</vt:lpstr>
      <vt:lpstr>Présentation PowerPoint</vt:lpstr>
      <vt:lpstr>Présentation PowerPoint</vt:lpstr>
      <vt:lpstr>Análisis acústico</vt:lpstr>
      <vt:lpstr>Parámetros acústicos</vt:lpstr>
      <vt:lpstr>Formantes</vt:lpstr>
      <vt:lpstr>Formantes</vt:lpstr>
      <vt:lpstr>Formantes</vt:lpstr>
      <vt:lpstr>Formantes</vt:lpstr>
      <vt:lpstr>Présentation PowerPoint</vt:lpstr>
      <vt:lpstr>F0</vt:lpstr>
      <vt:lpstr>F0</vt:lpstr>
      <vt:lpstr>F0</vt:lpstr>
      <vt:lpstr>F0</vt:lpstr>
      <vt:lpstr>F0</vt:lpstr>
      <vt:lpstr>Intensidad</vt:lpstr>
      <vt:lpstr>Intensidad</vt:lpstr>
      <vt:lpstr>Intensidad</vt:lpstr>
      <vt:lpstr>Transcripción y anotación</vt:lpstr>
      <vt:lpstr>Transcribir y anotar un objeto sonido</vt:lpstr>
      <vt:lpstr>Transcribir y anotar un objeto sonido</vt:lpstr>
      <vt:lpstr>Transcribir y anotar un objeto sonido</vt:lpstr>
      <vt:lpstr>Présentation PowerPoint</vt:lpstr>
      <vt:lpstr>Présentation PowerPoint</vt:lpstr>
      <vt:lpstr>Transcripción Fonética</vt:lpstr>
      <vt:lpstr>Guardar un archivo</vt:lpstr>
      <vt:lpstr>Ejercicio</vt:lpstr>
      <vt:lpstr>Aplicación</vt:lpstr>
      <vt:lpstr>Programación</vt:lpstr>
      <vt:lpstr>Scripts de Praat</vt:lpstr>
      <vt:lpstr>Scripts de Praat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Praat</dc:title>
  <dc:creator>Leonardo Contreras</dc:creator>
  <cp:lastModifiedBy>Leonardo Contreras</cp:lastModifiedBy>
  <cp:revision>444</cp:revision>
  <dcterms:created xsi:type="dcterms:W3CDTF">2018-04-12T08:52:34Z</dcterms:created>
  <dcterms:modified xsi:type="dcterms:W3CDTF">2020-06-26T17:02:55Z</dcterms:modified>
</cp:coreProperties>
</file>