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75" r:id="rId5"/>
    <p:sldId id="262" r:id="rId6"/>
    <p:sldId id="279" r:id="rId7"/>
    <p:sldId id="266" r:id="rId8"/>
    <p:sldId id="288" r:id="rId9"/>
    <p:sldId id="263" r:id="rId10"/>
    <p:sldId id="268" r:id="rId11"/>
    <p:sldId id="284" r:id="rId12"/>
    <p:sldId id="265" r:id="rId13"/>
    <p:sldId id="269" r:id="rId14"/>
    <p:sldId id="285" r:id="rId15"/>
    <p:sldId id="277" r:id="rId16"/>
    <p:sldId id="278" r:id="rId17"/>
    <p:sldId id="276" r:id="rId18"/>
    <p:sldId id="286" r:id="rId19"/>
    <p:sldId id="261" r:id="rId20"/>
    <p:sldId id="287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426F76B-FD7A-41DB-88E2-DC00897C60A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2FDF-5998-47E5-A492-0CF0D3A6B10D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15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F76B-FD7A-41DB-88E2-DC00897C60A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2FDF-5998-47E5-A492-0CF0D3A6B10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2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F76B-FD7A-41DB-88E2-DC00897C60A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2FDF-5998-47E5-A492-0CF0D3A6B10D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51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F76B-FD7A-41DB-88E2-DC00897C60A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2FDF-5998-47E5-A492-0CF0D3A6B10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5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F76B-FD7A-41DB-88E2-DC00897C60A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2FDF-5998-47E5-A492-0CF0D3A6B10D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57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F76B-FD7A-41DB-88E2-DC00897C60A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2FDF-5998-47E5-A492-0CF0D3A6B10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F76B-FD7A-41DB-88E2-DC00897C60A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2FDF-5998-47E5-A492-0CF0D3A6B10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F76B-FD7A-41DB-88E2-DC00897C60A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2FDF-5998-47E5-A492-0CF0D3A6B10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4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F76B-FD7A-41DB-88E2-DC00897C60A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2FDF-5998-47E5-A492-0CF0D3A6B10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6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F76B-FD7A-41DB-88E2-DC00897C60A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2FDF-5998-47E5-A492-0CF0D3A6B10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6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F76B-FD7A-41DB-88E2-DC00897C60A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2FDF-5998-47E5-A492-0CF0D3A6B10D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30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426F76B-FD7A-41DB-88E2-DC00897C60A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2352FDF-5998-47E5-A492-0CF0D3A6B10D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73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79026-B7B5-495A-A94F-EE6FBA1AB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IPCE-IPAC : </a:t>
            </a:r>
            <a:br>
              <a:rPr lang="en-US" dirty="0"/>
            </a:br>
            <a:r>
              <a:rPr lang="en-US" dirty="0"/>
              <a:t>État </a:t>
            </a:r>
            <a:r>
              <a:rPr lang="en-US" dirty="0" err="1"/>
              <a:t>d’avancement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7FC2CC-9E8A-4261-A011-50C7905066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dirty="0"/>
              <a:t>PAC Summer School 2020</a:t>
            </a:r>
          </a:p>
          <a:p>
            <a:r>
              <a:rPr lang="en-US" sz="1600" dirty="0"/>
              <a:t>Leonardo Contreras </a:t>
            </a:r>
            <a:r>
              <a:rPr lang="en-US" sz="1600" dirty="0" err="1"/>
              <a:t>Roa</a:t>
            </a:r>
            <a:endParaRPr lang="en-US" sz="1600" dirty="0"/>
          </a:p>
          <a:p>
            <a:r>
              <a:rPr lang="en-US" sz="1600" dirty="0"/>
              <a:t>Paolo </a:t>
            </a:r>
            <a:r>
              <a:rPr lang="en-US" sz="1600" dirty="0" err="1"/>
              <a:t>Mairano</a:t>
            </a:r>
            <a:endParaRPr lang="en-US" sz="1600" dirty="0"/>
          </a:p>
          <a:p>
            <a:r>
              <a:rPr lang="en-US" sz="1600" dirty="0"/>
              <a:t>Marc </a:t>
            </a:r>
            <a:r>
              <a:rPr lang="en-US" sz="1600" dirty="0" err="1"/>
              <a:t>Capliez</a:t>
            </a:r>
            <a:endParaRPr lang="en-US" sz="1600" dirty="0"/>
          </a:p>
          <a:p>
            <a:r>
              <a:rPr lang="en-US" sz="1600" dirty="0"/>
              <a:t>Caroline </a:t>
            </a:r>
            <a:r>
              <a:rPr lang="en-US" sz="1600" dirty="0" err="1"/>
              <a:t>Bouzon</a:t>
            </a:r>
            <a:endParaRPr lang="en-US" sz="1600" dirty="0"/>
          </a:p>
        </p:txBody>
      </p:sp>
      <p:pic>
        <p:nvPicPr>
          <p:cNvPr id="3074" name="Picture 2" descr="logo">
            <a:extLst>
              <a:ext uri="{FF2B5EF4-FFF2-40B4-BE49-F238E27FC236}">
                <a16:creationId xmlns:a16="http://schemas.microsoft.com/office/drawing/2014/main" id="{EFE314B8-CEF0-429D-95F0-11A7F948A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4668399"/>
            <a:ext cx="23241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697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F70B6D80-788D-4A25-B513-C487E2F29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/</a:t>
            </a:r>
            <a:r>
              <a:rPr lang="en-US" cap="none" dirty="0"/>
              <a:t>z</a:t>
            </a:r>
            <a:r>
              <a:rPr lang="en-US" dirty="0"/>
              <a:t>/ /</a:t>
            </a:r>
            <a:r>
              <a:rPr lang="en-US" cap="none" dirty="0"/>
              <a:t>s</a:t>
            </a:r>
            <a:r>
              <a:rPr lang="en-US" dirty="0"/>
              <a:t>/ </a:t>
            </a:r>
            <a:r>
              <a:rPr lang="en-US" dirty="0" err="1"/>
              <a:t>finaux</a:t>
            </a:r>
            <a:r>
              <a:rPr lang="en-US" dirty="0"/>
              <a:t> de </a:t>
            </a:r>
            <a:r>
              <a:rPr lang="en-US" dirty="0" err="1"/>
              <a:t>lexème</a:t>
            </a:r>
            <a:endParaRPr lang="en-US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6E3424F-A6E1-4C3E-B6F1-6299203B0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091" y="1818000"/>
            <a:ext cx="7740000" cy="505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155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BB34CB-F776-4CBF-AB82-B27701CA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/</a:t>
            </a:r>
            <a:r>
              <a:rPr lang="en-US" cap="none" dirty="0"/>
              <a:t>z</a:t>
            </a:r>
            <a:r>
              <a:rPr lang="en-US" dirty="0"/>
              <a:t>/ /</a:t>
            </a:r>
            <a:r>
              <a:rPr lang="en-US" cap="none" dirty="0"/>
              <a:t>s</a:t>
            </a:r>
            <a:r>
              <a:rPr lang="en-US" dirty="0"/>
              <a:t>/ </a:t>
            </a:r>
            <a:r>
              <a:rPr lang="en-US" dirty="0" err="1"/>
              <a:t>finaux</a:t>
            </a:r>
            <a:r>
              <a:rPr lang="en-US" dirty="0"/>
              <a:t> de </a:t>
            </a:r>
            <a:r>
              <a:rPr lang="en-US" dirty="0" err="1"/>
              <a:t>lexème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44DFF4-220D-4D6D-A539-2121C94D6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67986" cy="4023360"/>
          </a:xfrm>
        </p:spPr>
        <p:txBody>
          <a:bodyPr/>
          <a:lstStyle/>
          <a:p>
            <a:r>
              <a:rPr lang="fr-FR" dirty="0"/>
              <a:t>Contrastes entre /z/ et /s/ réalisés </a:t>
            </a:r>
          </a:p>
          <a:p>
            <a:pPr lvl="1"/>
            <a:r>
              <a:rPr lang="fr-FR" dirty="0"/>
              <a:t>de façon très prononcée par les apprenants francophones avant #_V et #_C[+</a:t>
            </a:r>
            <a:r>
              <a:rPr lang="fr-FR" dirty="0" err="1"/>
              <a:t>voice</a:t>
            </a:r>
            <a:r>
              <a:rPr lang="fr-FR" dirty="0"/>
              <a:t>]</a:t>
            </a:r>
          </a:p>
          <a:p>
            <a:pPr lvl="1"/>
            <a:r>
              <a:rPr lang="fr-FR" dirty="0"/>
              <a:t>de façon moins prononcée par les apprenants italophones avant #_V et #_C[+</a:t>
            </a:r>
            <a:r>
              <a:rPr lang="fr-FR" dirty="0" err="1"/>
              <a:t>voice</a:t>
            </a:r>
            <a:r>
              <a:rPr lang="fr-FR" dirty="0"/>
              <a:t>]</a:t>
            </a:r>
          </a:p>
          <a:p>
            <a:r>
              <a:rPr lang="fr-FR" dirty="0"/>
              <a:t>Contrastes entre /z/ et /s/ pas réalisés par les apprenants hispanophones, voisement uniquement déterminé par le contexte suivant.</a:t>
            </a:r>
          </a:p>
          <a:p>
            <a:r>
              <a:rPr lang="fr-FR" dirty="0"/>
              <a:t>Pour les trois groupes d’apprenants, le voisement est réduit en cas de _#C[-</a:t>
            </a:r>
            <a:r>
              <a:rPr lang="fr-FR" dirty="0" err="1"/>
              <a:t>voice</a:t>
            </a:r>
            <a:r>
              <a:rPr lang="fr-FR" dirty="0"/>
              <a:t>] et de _#[+silence]</a:t>
            </a:r>
          </a:p>
        </p:txBody>
      </p:sp>
    </p:spTree>
    <p:extLst>
      <p:ext uri="{BB962C8B-B14F-4D97-AF65-F5344CB8AC3E}">
        <p14:creationId xmlns:p14="http://schemas.microsoft.com/office/powerpoint/2010/main" val="58508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DAB5E2-CFFF-4EA1-9D68-C76DF943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/</a:t>
            </a:r>
            <a:r>
              <a:rPr lang="en-US" cap="none" dirty="0"/>
              <a:t>z</a:t>
            </a:r>
            <a:r>
              <a:rPr lang="en-US" dirty="0"/>
              <a:t>/ final </a:t>
            </a:r>
            <a:r>
              <a:rPr lang="en-US" dirty="0" err="1"/>
              <a:t>flexionnel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04C71-3D20-4444-999F-3C1006E2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Prise en compte de tous les contextes précédents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/>
              <a:t>V_, C[+</a:t>
            </a:r>
            <a:r>
              <a:rPr lang="fr-FR" dirty="0" err="1"/>
              <a:t>voice</a:t>
            </a:r>
            <a:r>
              <a:rPr lang="fr-FR" dirty="0"/>
              <a:t>]_et C[-</a:t>
            </a:r>
            <a:r>
              <a:rPr lang="fr-FR" dirty="0" err="1"/>
              <a:t>voice</a:t>
            </a:r>
            <a:r>
              <a:rPr lang="fr-FR" dirty="0"/>
              <a:t>]_</a:t>
            </a:r>
          </a:p>
          <a:p>
            <a:r>
              <a:rPr lang="fr-FR" dirty="0">
                <a:sym typeface="Wingdings" panose="05000000000000000000" pitchFamily="2" charset="2"/>
              </a:rPr>
              <a:t>Analyse du contraste de (dé)voisement par assimilation.</a:t>
            </a:r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FDD6AF81-CBED-4BB2-AB47-69FDD698ED95}"/>
              </a:ext>
            </a:extLst>
          </p:cNvPr>
          <p:cNvGrpSpPr/>
          <p:nvPr/>
        </p:nvGrpSpPr>
        <p:grpSpPr>
          <a:xfrm>
            <a:off x="3803891" y="3276600"/>
            <a:ext cx="4584218" cy="3581400"/>
            <a:chOff x="6901239" y="2790825"/>
            <a:chExt cx="5125179" cy="4067175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2BFB54CC-F3CB-40D0-95FA-9BF76250E87C}"/>
                </a:ext>
              </a:extLst>
            </p:cNvPr>
            <p:cNvGrpSpPr/>
            <p:nvPr/>
          </p:nvGrpSpPr>
          <p:grpSpPr>
            <a:xfrm>
              <a:off x="6901239" y="2790825"/>
              <a:ext cx="5125179" cy="4067175"/>
              <a:chOff x="2036033" y="2790825"/>
              <a:chExt cx="5125179" cy="4067175"/>
            </a:xfrm>
          </p:grpSpPr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18235932-443E-46AE-AD82-471A112930A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1572"/>
              <a:stretch/>
            </p:blipFill>
            <p:spPr>
              <a:xfrm>
                <a:off x="2036033" y="3156585"/>
                <a:ext cx="2981324" cy="3152775"/>
              </a:xfrm>
              <a:prstGeom prst="rect">
                <a:avLst/>
              </a:prstGeom>
            </p:spPr>
          </p:pic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D0B838D0-9D0B-44EB-89F0-F4F830CAA1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65762" y="2790825"/>
                <a:ext cx="1695450" cy="4067175"/>
              </a:xfrm>
              <a:prstGeom prst="rect">
                <a:avLst/>
              </a:prstGeom>
            </p:spPr>
          </p:pic>
          <p:pic>
            <p:nvPicPr>
              <p:cNvPr id="9" name="Image 8">
                <a:extLst>
                  <a:ext uri="{FF2B5EF4-FFF2-40B4-BE49-F238E27FC236}">
                    <a16:creationId xmlns:a16="http://schemas.microsoft.com/office/drawing/2014/main" id="{87FC9B3B-6124-48C8-96DA-2BB813C5D92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-1" r="4515"/>
              <a:stretch/>
            </p:blipFill>
            <p:spPr>
              <a:xfrm>
                <a:off x="5017357" y="4523422"/>
                <a:ext cx="454755" cy="342900"/>
              </a:xfrm>
              <a:prstGeom prst="rect">
                <a:avLst/>
              </a:prstGeom>
            </p:spPr>
          </p:pic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DF03CB34-B3F1-41C5-8FF8-3C21C4F67258}"/>
                </a:ext>
              </a:extLst>
            </p:cNvPr>
            <p:cNvSpPr txBox="1"/>
            <p:nvPr/>
          </p:nvSpPr>
          <p:spPr>
            <a:xfrm>
              <a:off x="9104760" y="2995001"/>
              <a:ext cx="77780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500" dirty="0" err="1">
                  <a:latin typeface="Ubuntu Mono" panose="020B0509030602030204" pitchFamily="49" charset="0"/>
                </a:rPr>
                <a:t>label</a:t>
              </a:r>
              <a:endParaRPr lang="en-US" sz="1500" dirty="0">
                <a:latin typeface="Ubuntu Mono" panose="020B0509030602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7240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DAB5E2-CFFF-4EA1-9D68-C76DF943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/</a:t>
            </a:r>
            <a:r>
              <a:rPr lang="en-US" cap="none" dirty="0"/>
              <a:t>z</a:t>
            </a:r>
            <a:r>
              <a:rPr lang="en-US" dirty="0"/>
              <a:t>/ final </a:t>
            </a:r>
            <a:r>
              <a:rPr lang="en-US" dirty="0" err="1"/>
              <a:t>flexionnel</a:t>
            </a:r>
            <a:endParaRPr lang="en-US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02F138A-B19E-4814-AB81-64D07C31CC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8"/>
          <a:stretch/>
        </p:blipFill>
        <p:spPr>
          <a:xfrm>
            <a:off x="2104164" y="2067098"/>
            <a:ext cx="7560000" cy="4764523"/>
          </a:xfrm>
        </p:spPr>
      </p:pic>
    </p:spTree>
    <p:extLst>
      <p:ext uri="{BB962C8B-B14F-4D97-AF65-F5344CB8AC3E}">
        <p14:creationId xmlns:p14="http://schemas.microsoft.com/office/powerpoint/2010/main" val="225064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A8467-D751-4E65-A2E1-2EDAE78B1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/</a:t>
            </a:r>
            <a:r>
              <a:rPr lang="en-US" cap="none" dirty="0"/>
              <a:t>z</a:t>
            </a:r>
            <a:r>
              <a:rPr lang="en-US" dirty="0"/>
              <a:t>/ final </a:t>
            </a:r>
            <a:r>
              <a:rPr lang="en-US" dirty="0" err="1"/>
              <a:t>flexionnel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1CEBB5-F67B-4B48-94B4-EEA3FF765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u="sng" dirty="0" err="1"/>
              <a:t>Similarités</a:t>
            </a:r>
            <a:r>
              <a:rPr lang="es-CL" u="sng" dirty="0"/>
              <a:t> entre L1</a:t>
            </a:r>
          </a:p>
          <a:p>
            <a:r>
              <a:rPr lang="es-CL" dirty="0"/>
              <a:t>- </a:t>
            </a:r>
            <a:r>
              <a:rPr lang="es-CL" dirty="0" err="1"/>
              <a:t>Dévoisement</a:t>
            </a:r>
            <a:r>
              <a:rPr lang="es-CL" dirty="0"/>
              <a:t> de /z/ en cas de C[-</a:t>
            </a:r>
            <a:r>
              <a:rPr lang="es-CL" dirty="0" err="1"/>
              <a:t>voice</a:t>
            </a:r>
            <a:r>
              <a:rPr lang="es-CL" dirty="0"/>
              <a:t>] </a:t>
            </a:r>
            <a:r>
              <a:rPr lang="es-CL" dirty="0" err="1"/>
              <a:t>dans</a:t>
            </a:r>
            <a:r>
              <a:rPr lang="es-CL" dirty="0"/>
              <a:t> le </a:t>
            </a:r>
            <a:r>
              <a:rPr lang="es-CL" dirty="0" err="1"/>
              <a:t>contexte</a:t>
            </a:r>
            <a:r>
              <a:rPr lang="es-CL" dirty="0"/>
              <a:t> précédent</a:t>
            </a:r>
          </a:p>
          <a:p>
            <a:pPr marL="0" indent="0">
              <a:buNone/>
            </a:pPr>
            <a:r>
              <a:rPr lang="es-CL" u="sng" dirty="0" err="1"/>
              <a:t>Spécificités</a:t>
            </a:r>
            <a:r>
              <a:rPr lang="es-CL" u="sng" dirty="0"/>
              <a:t> par L1</a:t>
            </a:r>
          </a:p>
          <a:p>
            <a:r>
              <a:rPr lang="es-CL" dirty="0"/>
              <a:t>- </a:t>
            </a:r>
            <a:r>
              <a:rPr lang="es-CL" dirty="0" err="1"/>
              <a:t>Francophones</a:t>
            </a:r>
            <a:r>
              <a:rPr lang="es-CL" dirty="0"/>
              <a:t> très sensibles </a:t>
            </a:r>
            <a:r>
              <a:rPr lang="es-CL" dirty="0" err="1"/>
              <a:t>au</a:t>
            </a:r>
            <a:r>
              <a:rPr lang="es-CL" dirty="0"/>
              <a:t> </a:t>
            </a:r>
            <a:r>
              <a:rPr lang="es-CL" dirty="0" err="1"/>
              <a:t>contexte</a:t>
            </a:r>
            <a:r>
              <a:rPr lang="es-CL" dirty="0"/>
              <a:t> </a:t>
            </a:r>
            <a:r>
              <a:rPr lang="es-CL" dirty="0" err="1"/>
              <a:t>suivant</a:t>
            </a:r>
            <a:r>
              <a:rPr lang="es-CL" dirty="0"/>
              <a:t>, notamment à _#C[+</a:t>
            </a:r>
            <a:r>
              <a:rPr lang="es-CL" dirty="0" err="1"/>
              <a:t>voice</a:t>
            </a:r>
            <a:r>
              <a:rPr lang="es-CL" dirty="0"/>
              <a:t>] </a:t>
            </a:r>
            <a:br>
              <a:rPr lang="es-CL" dirty="0"/>
            </a:br>
            <a:r>
              <a:rPr lang="es-CL" dirty="0"/>
              <a:t>(plus qu’à _#V)</a:t>
            </a:r>
          </a:p>
          <a:p>
            <a:r>
              <a:rPr lang="es-CL" dirty="0"/>
              <a:t>- Hispanophones sensibles </a:t>
            </a:r>
            <a:r>
              <a:rPr lang="es-CL" dirty="0" err="1"/>
              <a:t>au</a:t>
            </a:r>
            <a:r>
              <a:rPr lang="es-CL" dirty="0"/>
              <a:t> </a:t>
            </a:r>
            <a:r>
              <a:rPr lang="es-CL" dirty="0" err="1"/>
              <a:t>voisement</a:t>
            </a:r>
            <a:r>
              <a:rPr lang="es-CL" dirty="0"/>
              <a:t> en </a:t>
            </a:r>
            <a:r>
              <a:rPr lang="es-CL" dirty="0" err="1"/>
              <a:t>contexte</a:t>
            </a:r>
            <a:r>
              <a:rPr lang="es-CL" dirty="0"/>
              <a:t> précédent mais </a:t>
            </a:r>
            <a:r>
              <a:rPr lang="es-CL" dirty="0" err="1"/>
              <a:t>pas</a:t>
            </a:r>
            <a:r>
              <a:rPr lang="es-CL" dirty="0"/>
              <a:t> </a:t>
            </a:r>
            <a:r>
              <a:rPr lang="es-CL" dirty="0" err="1"/>
              <a:t>suivant</a:t>
            </a:r>
            <a:endParaRPr lang="es-CL" dirty="0"/>
          </a:p>
          <a:p>
            <a:r>
              <a:rPr lang="es-CL" dirty="0"/>
              <a:t>- </a:t>
            </a:r>
            <a:r>
              <a:rPr lang="es-CL" dirty="0" err="1"/>
              <a:t>Italophones</a:t>
            </a:r>
            <a:r>
              <a:rPr lang="es-CL" dirty="0"/>
              <a:t> </a:t>
            </a:r>
            <a:r>
              <a:rPr lang="es-CL" dirty="0" err="1"/>
              <a:t>produisent</a:t>
            </a:r>
            <a:r>
              <a:rPr lang="es-CL" dirty="0"/>
              <a:t> moins de </a:t>
            </a:r>
            <a:r>
              <a:rPr lang="es-CL" dirty="0" err="1"/>
              <a:t>voisement</a:t>
            </a:r>
            <a:r>
              <a:rPr lang="es-CL" dirty="0"/>
              <a:t> en général et sont peu sensibles </a:t>
            </a:r>
            <a:r>
              <a:rPr lang="es-CL" dirty="0" err="1"/>
              <a:t>aux</a:t>
            </a:r>
            <a:r>
              <a:rPr lang="es-CL" dirty="0"/>
              <a:t> contrastes de </a:t>
            </a:r>
            <a:r>
              <a:rPr lang="es-CL" dirty="0" err="1"/>
              <a:t>voisement</a:t>
            </a:r>
            <a:r>
              <a:rPr lang="es-CL" dirty="0"/>
              <a:t> </a:t>
            </a:r>
            <a:r>
              <a:rPr lang="es-CL" dirty="0" err="1"/>
              <a:t>dans</a:t>
            </a:r>
            <a:r>
              <a:rPr lang="es-CL" dirty="0"/>
              <a:t> les </a:t>
            </a:r>
            <a:r>
              <a:rPr lang="es-CL" dirty="0" err="1"/>
              <a:t>contextes</a:t>
            </a:r>
            <a:r>
              <a:rPr lang="es-CL" dirty="0"/>
              <a:t> </a:t>
            </a:r>
            <a:r>
              <a:rPr lang="es-CL" dirty="0" err="1"/>
              <a:t>précédents</a:t>
            </a:r>
            <a:r>
              <a:rPr lang="es-CL" dirty="0"/>
              <a:t> </a:t>
            </a:r>
            <a:r>
              <a:rPr lang="es-CL" dirty="0" err="1"/>
              <a:t>présentant</a:t>
            </a:r>
            <a:r>
              <a:rPr lang="es-CL" dirty="0"/>
              <a:t> des </a:t>
            </a:r>
            <a:r>
              <a:rPr lang="es-CL" dirty="0" err="1"/>
              <a:t>consonnes</a:t>
            </a:r>
            <a:r>
              <a:rPr lang="es-CL" dirty="0"/>
              <a:t> </a:t>
            </a:r>
            <a:br>
              <a:rPr lang="es-CL" dirty="0"/>
            </a:br>
            <a:r>
              <a:rPr lang="es-CL" dirty="0"/>
              <a:t>C[-</a:t>
            </a:r>
            <a:r>
              <a:rPr lang="es-CL" dirty="0" err="1"/>
              <a:t>voice</a:t>
            </a:r>
            <a:r>
              <a:rPr lang="es-CL" dirty="0"/>
              <a:t>] et C[+</a:t>
            </a:r>
            <a:r>
              <a:rPr lang="es-CL" dirty="0" err="1"/>
              <a:t>voice</a:t>
            </a:r>
            <a:r>
              <a:rPr lang="es-CL" dirty="0"/>
              <a:t>]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8FC54019-3EDD-4104-84F5-49F771DCECEC}"/>
              </a:ext>
            </a:extLst>
          </p:cNvPr>
          <p:cNvGrpSpPr/>
          <p:nvPr/>
        </p:nvGrpSpPr>
        <p:grpSpPr>
          <a:xfrm>
            <a:off x="10014857" y="3730171"/>
            <a:ext cx="1959429" cy="1161143"/>
            <a:chOff x="10014857" y="3730171"/>
            <a:chExt cx="1959429" cy="1161143"/>
          </a:xfrm>
        </p:grpSpPr>
        <p:sp>
          <p:nvSpPr>
            <p:cNvPr id="5" name="Accolade fermante 4">
              <a:extLst>
                <a:ext uri="{FF2B5EF4-FFF2-40B4-BE49-F238E27FC236}">
                  <a16:creationId xmlns:a16="http://schemas.microsoft.com/office/drawing/2014/main" id="{776FA8EC-8DB2-48E9-A13D-ACFC15331576}"/>
                </a:ext>
              </a:extLst>
            </p:cNvPr>
            <p:cNvSpPr/>
            <p:nvPr/>
          </p:nvSpPr>
          <p:spPr>
            <a:xfrm>
              <a:off x="10014857" y="3730171"/>
              <a:ext cx="275772" cy="1161143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E4E038F-164A-413D-A60D-8A10A11B7D9B}"/>
                </a:ext>
              </a:extLst>
            </p:cNvPr>
            <p:cNvSpPr txBox="1"/>
            <p:nvPr/>
          </p:nvSpPr>
          <p:spPr>
            <a:xfrm>
              <a:off x="10290629" y="4113014"/>
              <a:ext cx="16836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/>
                <a:t>= fin de </a:t>
              </a:r>
              <a:r>
                <a:rPr lang="es-CL" dirty="0" err="1"/>
                <a:t>lexème</a:t>
              </a:r>
              <a:endParaRPr lang="en-US" dirty="0"/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EA3457CD-0404-4C5F-8522-1DF2FA537D60}"/>
              </a:ext>
            </a:extLst>
          </p:cNvPr>
          <p:cNvGrpSpPr/>
          <p:nvPr/>
        </p:nvGrpSpPr>
        <p:grpSpPr>
          <a:xfrm>
            <a:off x="10152743" y="5034279"/>
            <a:ext cx="1959429" cy="1161143"/>
            <a:chOff x="10152743" y="5034279"/>
            <a:chExt cx="1959429" cy="1161143"/>
          </a:xfrm>
        </p:grpSpPr>
        <p:sp>
          <p:nvSpPr>
            <p:cNvPr id="7" name="Accolade fermante 6">
              <a:extLst>
                <a:ext uri="{FF2B5EF4-FFF2-40B4-BE49-F238E27FC236}">
                  <a16:creationId xmlns:a16="http://schemas.microsoft.com/office/drawing/2014/main" id="{7E21FDA0-F1EF-41B4-B066-74B05825386E}"/>
                </a:ext>
              </a:extLst>
            </p:cNvPr>
            <p:cNvSpPr/>
            <p:nvPr/>
          </p:nvSpPr>
          <p:spPr>
            <a:xfrm>
              <a:off x="10152743" y="5034279"/>
              <a:ext cx="275772" cy="1161143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A0F0177-CD13-47DE-AE81-275A794D0C9A}"/>
                </a:ext>
              </a:extLst>
            </p:cNvPr>
            <p:cNvSpPr txBox="1"/>
            <p:nvPr/>
          </p:nvSpPr>
          <p:spPr>
            <a:xfrm>
              <a:off x="10428515" y="5417122"/>
              <a:ext cx="16836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/>
                <a:t>≠ fin de </a:t>
              </a:r>
              <a:r>
                <a:rPr lang="es-CL" dirty="0" err="1"/>
                <a:t>lexème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87476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5EAD880B-6CC8-4D01-A687-FD495DF1A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0" y="729000"/>
            <a:ext cx="10800000" cy="5400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CE5A010-8EBB-4952-9C34-E4E576037F03}"/>
              </a:ext>
            </a:extLst>
          </p:cNvPr>
          <p:cNvSpPr txBox="1"/>
          <p:nvPr/>
        </p:nvSpPr>
        <p:spPr>
          <a:xfrm>
            <a:off x="3200400" y="729000"/>
            <a:ext cx="206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(stems, reading task)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632D84C3-1CDC-43BB-9649-03DE34BFD85A}"/>
              </a:ext>
            </a:extLst>
          </p:cNvPr>
          <p:cNvGrpSpPr/>
          <p:nvPr/>
        </p:nvGrpSpPr>
        <p:grpSpPr>
          <a:xfrm>
            <a:off x="2202260" y="2587312"/>
            <a:ext cx="2920415" cy="1508731"/>
            <a:chOff x="2202260" y="2645369"/>
            <a:chExt cx="2920415" cy="1508731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AABCF4AB-1301-4923-9976-87BAFFF38C98}"/>
                </a:ext>
              </a:extLst>
            </p:cNvPr>
            <p:cNvSpPr txBox="1"/>
            <p:nvPr/>
          </p:nvSpPr>
          <p:spPr>
            <a:xfrm>
              <a:off x="2202260" y="2645369"/>
              <a:ext cx="29204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dirty="0"/>
                <a:t>[…] </a:t>
              </a:r>
              <a:r>
                <a:rPr lang="es-CL" dirty="0" err="1"/>
                <a:t>pre</a:t>
              </a:r>
              <a:r>
                <a:rPr lang="es-CL" u="sng" dirty="0" err="1"/>
                <a:t>ss</a:t>
              </a:r>
              <a:r>
                <a:rPr lang="es-CL" u="sng" dirty="0"/>
                <a:t> </a:t>
              </a:r>
              <a:r>
                <a:rPr lang="es-CL" u="sng" dirty="0" err="1"/>
                <a:t>r</a:t>
              </a:r>
              <a:r>
                <a:rPr lang="es-CL" dirty="0" err="1"/>
                <a:t>eleases</a:t>
              </a:r>
              <a:r>
                <a:rPr lang="es-CL" dirty="0"/>
                <a:t>…</a:t>
              </a:r>
            </a:p>
            <a:p>
              <a:r>
                <a:rPr lang="es-CL" dirty="0"/>
                <a:t>[…] in the </a:t>
              </a:r>
              <a:r>
                <a:rPr lang="es-CL" dirty="0" err="1"/>
                <a:t>pre</a:t>
              </a:r>
              <a:r>
                <a:rPr lang="es-CL" u="sng" dirty="0" err="1"/>
                <a:t>ss</a:t>
              </a:r>
              <a:r>
                <a:rPr lang="es-CL" u="sng" dirty="0"/>
                <a:t> o</a:t>
              </a:r>
              <a:r>
                <a:rPr lang="es-CL" dirty="0"/>
                <a:t>f the way…</a:t>
              </a:r>
              <a:endParaRPr lang="en-US" dirty="0"/>
            </a:p>
          </p:txBody>
        </p: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8379ECB8-9AFF-4050-AD06-B9B286FEAF8C}"/>
                </a:ext>
              </a:extLst>
            </p:cNvPr>
            <p:cNvCxnSpPr/>
            <p:nvPr/>
          </p:nvCxnSpPr>
          <p:spPr>
            <a:xfrm>
              <a:off x="3733800" y="3279000"/>
              <a:ext cx="0" cy="875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AA721B6A-A6B0-439F-A57C-F2729A0C296D}"/>
              </a:ext>
            </a:extLst>
          </p:cNvPr>
          <p:cNvGrpSpPr/>
          <p:nvPr/>
        </p:nvGrpSpPr>
        <p:grpSpPr>
          <a:xfrm>
            <a:off x="8413890" y="729000"/>
            <a:ext cx="2497992" cy="1462657"/>
            <a:chOff x="8413890" y="729000"/>
            <a:chExt cx="2497992" cy="1462657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0BF0793E-7969-48AF-8940-55316C7DD040}"/>
                </a:ext>
              </a:extLst>
            </p:cNvPr>
            <p:cNvSpPr txBox="1"/>
            <p:nvPr/>
          </p:nvSpPr>
          <p:spPr>
            <a:xfrm>
              <a:off x="8413890" y="729000"/>
              <a:ext cx="24979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dirty="0"/>
                <a:t>[…] </a:t>
              </a:r>
              <a:r>
                <a:rPr lang="es-CL" dirty="0" err="1"/>
                <a:t>critici</a:t>
              </a:r>
              <a:r>
                <a:rPr lang="es-CL" u="sng" dirty="0" err="1"/>
                <a:t>ze</a:t>
              </a:r>
              <a:r>
                <a:rPr lang="es-CL" u="sng" dirty="0"/>
                <a:t> </a:t>
              </a:r>
              <a:r>
                <a:rPr lang="es-CL" u="sng" dirty="0" err="1"/>
                <a:t>th</a:t>
              </a:r>
              <a:r>
                <a:rPr lang="es-CL" dirty="0" err="1"/>
                <a:t>eir</a:t>
              </a:r>
              <a:r>
                <a:rPr lang="es-CL" dirty="0"/>
                <a:t> </a:t>
              </a:r>
              <a:r>
                <a:rPr lang="es-CL" dirty="0" err="1"/>
                <a:t>friends</a:t>
              </a:r>
              <a:r>
                <a:rPr lang="es-CL" dirty="0"/>
                <a:t>,</a:t>
              </a:r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E72A4535-827F-4D1B-9CEA-22610AD2B855}"/>
                </a:ext>
              </a:extLst>
            </p:cNvPr>
            <p:cNvCxnSpPr>
              <a:cxnSpLocks/>
            </p:cNvCxnSpPr>
            <p:nvPr/>
          </p:nvCxnSpPr>
          <p:spPr>
            <a:xfrm>
              <a:off x="9662886" y="1098332"/>
              <a:ext cx="0" cy="10933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735CD62-5297-464B-9EC2-BE13B98618DC}"/>
              </a:ext>
            </a:extLst>
          </p:cNvPr>
          <p:cNvGrpSpPr/>
          <p:nvPr/>
        </p:nvGrpSpPr>
        <p:grpSpPr>
          <a:xfrm>
            <a:off x="4753780" y="2097246"/>
            <a:ext cx="3222101" cy="1244432"/>
            <a:chOff x="2289346" y="2909668"/>
            <a:chExt cx="3222101" cy="1244432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84604FB1-4635-4F56-9EB9-E09FD6F51017}"/>
                </a:ext>
              </a:extLst>
            </p:cNvPr>
            <p:cNvSpPr txBox="1"/>
            <p:nvPr/>
          </p:nvSpPr>
          <p:spPr>
            <a:xfrm>
              <a:off x="2289346" y="2909668"/>
              <a:ext cx="3222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dirty="0"/>
                <a:t>[…]</a:t>
              </a:r>
              <a:r>
                <a:rPr lang="es-CL" dirty="0" err="1"/>
                <a:t>variou</a:t>
              </a:r>
              <a:r>
                <a:rPr lang="es-CL" u="sng" dirty="0" err="1"/>
                <a:t>s</a:t>
              </a:r>
              <a:r>
                <a:rPr lang="es-CL" u="sng" dirty="0"/>
                <a:t> </a:t>
              </a:r>
              <a:r>
                <a:rPr lang="es-CL" u="sng" dirty="0" err="1"/>
                <a:t>r</a:t>
              </a:r>
              <a:r>
                <a:rPr lang="es-CL" dirty="0" err="1"/>
                <a:t>eligious</a:t>
              </a:r>
              <a:r>
                <a:rPr lang="es-CL" dirty="0"/>
                <a:t> </a:t>
              </a:r>
              <a:r>
                <a:rPr lang="es-CL" dirty="0" err="1"/>
                <a:t>programmes</a:t>
              </a:r>
              <a:endParaRPr lang="es-CL" dirty="0"/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04146FA6-4BB6-415B-B4E3-6E8D499C05F9}"/>
                </a:ext>
              </a:extLst>
            </p:cNvPr>
            <p:cNvCxnSpPr/>
            <p:nvPr/>
          </p:nvCxnSpPr>
          <p:spPr>
            <a:xfrm>
              <a:off x="3733800" y="3279000"/>
              <a:ext cx="0" cy="875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470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A2E5BD2F-965E-4F11-B7E6-C56DE1420B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"/>
          <a:stretch/>
        </p:blipFill>
        <p:spPr>
          <a:xfrm>
            <a:off x="696000" y="781601"/>
            <a:ext cx="10800000" cy="529479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BB520A2-EEF1-44CC-AB99-A6E40E5E6660}"/>
              </a:ext>
            </a:extLst>
          </p:cNvPr>
          <p:cNvSpPr txBox="1"/>
          <p:nvPr/>
        </p:nvSpPr>
        <p:spPr>
          <a:xfrm>
            <a:off x="3200400" y="687435"/>
            <a:ext cx="2573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(inflectional, reading task)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7BE41A40-623F-4E03-BC5C-94CEB513B651}"/>
              </a:ext>
            </a:extLst>
          </p:cNvPr>
          <p:cNvGrpSpPr/>
          <p:nvPr/>
        </p:nvGrpSpPr>
        <p:grpSpPr>
          <a:xfrm>
            <a:off x="1600203" y="1733058"/>
            <a:ext cx="8220072" cy="651367"/>
            <a:chOff x="1600203" y="1733058"/>
            <a:chExt cx="8220072" cy="651367"/>
          </a:xfrm>
        </p:grpSpPr>
        <p:sp>
          <p:nvSpPr>
            <p:cNvPr id="4" name="Accolade fermante 3">
              <a:extLst>
                <a:ext uri="{FF2B5EF4-FFF2-40B4-BE49-F238E27FC236}">
                  <a16:creationId xmlns:a16="http://schemas.microsoft.com/office/drawing/2014/main" id="{68E78335-F3D7-4C1A-AF84-BC1EB6463DA1}"/>
                </a:ext>
              </a:extLst>
            </p:cNvPr>
            <p:cNvSpPr/>
            <p:nvPr/>
          </p:nvSpPr>
          <p:spPr>
            <a:xfrm rot="16200000">
              <a:off x="2085977" y="1663701"/>
              <a:ext cx="234950" cy="1206497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ccolade fermante 4">
              <a:extLst>
                <a:ext uri="{FF2B5EF4-FFF2-40B4-BE49-F238E27FC236}">
                  <a16:creationId xmlns:a16="http://schemas.microsoft.com/office/drawing/2014/main" id="{4200EC3C-B8E5-45B6-9F97-B3D3476439DD}"/>
                </a:ext>
              </a:extLst>
            </p:cNvPr>
            <p:cNvSpPr/>
            <p:nvPr/>
          </p:nvSpPr>
          <p:spPr>
            <a:xfrm rot="16200000">
              <a:off x="4502153" y="695325"/>
              <a:ext cx="234950" cy="3143248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ccolade fermante 5">
              <a:extLst>
                <a:ext uri="{FF2B5EF4-FFF2-40B4-BE49-F238E27FC236}">
                  <a16:creationId xmlns:a16="http://schemas.microsoft.com/office/drawing/2014/main" id="{CE985AC6-12B6-468E-8E5B-15C459FD7BBE}"/>
                </a:ext>
              </a:extLst>
            </p:cNvPr>
            <p:cNvSpPr/>
            <p:nvPr/>
          </p:nvSpPr>
          <p:spPr>
            <a:xfrm rot="16200000">
              <a:off x="8008940" y="559329"/>
              <a:ext cx="234950" cy="338772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34018E7C-754E-48F8-B933-3B2B0DCFC369}"/>
                </a:ext>
              </a:extLst>
            </p:cNvPr>
            <p:cNvSpPr txBox="1"/>
            <p:nvPr/>
          </p:nvSpPr>
          <p:spPr>
            <a:xfrm>
              <a:off x="1707066" y="1766381"/>
              <a:ext cx="1172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dirty="0"/>
                <a:t>C[-</a:t>
              </a:r>
              <a:r>
                <a:rPr lang="es-CL" dirty="0" err="1"/>
                <a:t>voice</a:t>
              </a:r>
              <a:r>
                <a:rPr lang="es-CL" dirty="0"/>
                <a:t>] _</a:t>
              </a:r>
              <a:endParaRPr lang="en-US" dirty="0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9CF3FC79-AFEA-440E-A9EE-A8F38BD4D255}"/>
                </a:ext>
              </a:extLst>
            </p:cNvPr>
            <p:cNvSpPr txBox="1"/>
            <p:nvPr/>
          </p:nvSpPr>
          <p:spPr>
            <a:xfrm>
              <a:off x="4069810" y="1733058"/>
              <a:ext cx="1249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dirty="0"/>
                <a:t>C[+</a:t>
              </a:r>
              <a:r>
                <a:rPr lang="es-CL" dirty="0" err="1"/>
                <a:t>voice</a:t>
              </a:r>
              <a:r>
                <a:rPr lang="es-CL" dirty="0"/>
                <a:t>] _</a:t>
              </a:r>
              <a:endParaRPr lang="en-US" dirty="0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8E4A08E5-7315-4087-9359-C02A191323B6}"/>
                </a:ext>
              </a:extLst>
            </p:cNvPr>
            <p:cNvSpPr txBox="1"/>
            <p:nvPr/>
          </p:nvSpPr>
          <p:spPr>
            <a:xfrm>
              <a:off x="7906643" y="1733058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dirty="0"/>
                <a:t>V_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2045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73BAA3-F01D-4EE1-A697-782BF788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Prochaines</a:t>
            </a:r>
            <a:r>
              <a:rPr lang="en-US" dirty="0"/>
              <a:t> </a:t>
            </a:r>
            <a:r>
              <a:rPr lang="en-US" dirty="0" err="1"/>
              <a:t>étapes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12E7BD-F5E2-43E6-B2F6-FED32D3CA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Prise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compte</a:t>
            </a:r>
            <a:r>
              <a:rPr lang="en-US" dirty="0"/>
              <a:t> </a:t>
            </a:r>
            <a:r>
              <a:rPr lang="en-US" dirty="0" err="1"/>
              <a:t>d’autres</a:t>
            </a:r>
            <a:r>
              <a:rPr lang="en-US" dirty="0"/>
              <a:t> variables :</a:t>
            </a:r>
          </a:p>
          <a:p>
            <a:pPr lvl="1"/>
            <a:r>
              <a:rPr lang="en-US" dirty="0" err="1"/>
              <a:t>Niveau</a:t>
            </a:r>
            <a:r>
              <a:rPr lang="en-US" dirty="0"/>
              <a:t> du CECRL des </a:t>
            </a:r>
            <a:r>
              <a:rPr lang="en-US" dirty="0" err="1"/>
              <a:t>apprenants</a:t>
            </a:r>
            <a:endParaRPr lang="en-US" dirty="0"/>
          </a:p>
          <a:p>
            <a:pPr lvl="1"/>
            <a:r>
              <a:rPr lang="en-US" dirty="0"/>
              <a:t>Perception de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i="1" dirty="0" err="1"/>
              <a:t>accentedness</a:t>
            </a:r>
            <a:r>
              <a:rPr lang="en-US" i="1" dirty="0"/>
              <a:t> </a:t>
            </a:r>
            <a:r>
              <a:rPr lang="en-US" dirty="0"/>
              <a:t>par des </a:t>
            </a:r>
            <a:r>
              <a:rPr lang="en-US" dirty="0" err="1"/>
              <a:t>juges</a:t>
            </a:r>
            <a:r>
              <a:rPr lang="en-US" dirty="0"/>
              <a:t> </a:t>
            </a:r>
            <a:r>
              <a:rPr lang="en-US" dirty="0" err="1"/>
              <a:t>natifs</a:t>
            </a:r>
            <a:endParaRPr lang="en-US" dirty="0"/>
          </a:p>
          <a:p>
            <a:pPr lvl="1"/>
            <a:r>
              <a:rPr lang="en-US" dirty="0" err="1"/>
              <a:t>Taux</a:t>
            </a:r>
            <a:r>
              <a:rPr lang="en-US" dirty="0"/>
              <a:t> </a:t>
            </a:r>
            <a:r>
              <a:rPr lang="en-US" dirty="0" err="1"/>
              <a:t>d’articulation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Indices </a:t>
            </a:r>
            <a:r>
              <a:rPr lang="en-US" dirty="0" err="1"/>
              <a:t>acoustiques</a:t>
            </a:r>
            <a:r>
              <a:rPr lang="en-US" dirty="0"/>
              <a:t> </a:t>
            </a:r>
            <a:r>
              <a:rPr lang="en-US" dirty="0" err="1"/>
              <a:t>d’accentedness</a:t>
            </a:r>
            <a:r>
              <a:rPr lang="en-US" dirty="0"/>
              <a:t> (Pillai scores, …)</a:t>
            </a:r>
          </a:p>
          <a:p>
            <a:r>
              <a:rPr lang="en-US" dirty="0"/>
              <a:t>- </a:t>
            </a:r>
            <a:r>
              <a:rPr lang="en-US" dirty="0" err="1"/>
              <a:t>Comparaison</a:t>
            </a:r>
            <a:r>
              <a:rPr lang="en-US" dirty="0"/>
              <a:t> avec le </a:t>
            </a:r>
            <a:r>
              <a:rPr lang="en-US" dirty="0" err="1"/>
              <a:t>comportement</a:t>
            </a:r>
            <a:r>
              <a:rPr lang="en-US" dirty="0"/>
              <a:t> du </a:t>
            </a:r>
            <a:r>
              <a:rPr lang="en-US" dirty="0" err="1"/>
              <a:t>voisement</a:t>
            </a:r>
            <a:r>
              <a:rPr lang="en-US" dirty="0"/>
              <a:t> des [z, s] de </a:t>
            </a:r>
            <a:r>
              <a:rPr lang="en-US" dirty="0" err="1"/>
              <a:t>lexème</a:t>
            </a:r>
            <a:r>
              <a:rPr lang="en-US" dirty="0"/>
              <a:t> et </a:t>
            </a:r>
            <a:r>
              <a:rPr lang="en-US" dirty="0" err="1"/>
              <a:t>flexionnels</a:t>
            </a:r>
            <a:r>
              <a:rPr lang="en-US" dirty="0"/>
              <a:t> chez les anglophones </a:t>
            </a:r>
            <a:r>
              <a:rPr lang="en-US" dirty="0" err="1"/>
              <a:t>natifs</a:t>
            </a:r>
            <a:r>
              <a:rPr lang="en-US" dirty="0"/>
              <a:t> (corpus PAC)</a:t>
            </a:r>
          </a:p>
        </p:txBody>
      </p:sp>
    </p:spTree>
    <p:extLst>
      <p:ext uri="{BB962C8B-B14F-4D97-AF65-F5344CB8AC3E}">
        <p14:creationId xmlns:p14="http://schemas.microsoft.com/office/powerpoint/2010/main" val="857275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D9CA01-A8F0-4E8E-B6B1-026B695A3F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81714" y="2859314"/>
            <a:ext cx="3628572" cy="1139371"/>
          </a:xfrm>
        </p:spPr>
        <p:txBody>
          <a:bodyPr>
            <a:noAutofit/>
          </a:bodyPr>
          <a:lstStyle/>
          <a:p>
            <a:pPr algn="ctr"/>
            <a:r>
              <a:rPr lang="es-CL" sz="4500" dirty="0">
                <a:latin typeface="Ubuntu" panose="020B0504030602030204" pitchFamily="34" charset="0"/>
              </a:rPr>
              <a:t>Merci beaucoup !</a:t>
            </a:r>
            <a:endParaRPr lang="en-US" sz="4500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516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B08DF4-03CE-4FC3-949D-C65BFAE1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A231F9-151C-46B7-B693-18E097E3C3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6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C11509-444E-4932-AAE3-29B485D44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Enregistrements : Progrès du corpus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AE97F3-16E9-4AAB-B12B-BC8DEBFDB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Analyse des tâches :</a:t>
            </a:r>
          </a:p>
          <a:p>
            <a:r>
              <a:rPr lang="fr-FR" dirty="0"/>
              <a:t>- Dialogue avec un enseignant/locuteur natif</a:t>
            </a:r>
          </a:p>
          <a:p>
            <a:r>
              <a:rPr lang="fr-FR" dirty="0"/>
              <a:t>- Lecture oralisée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F08179E-5EB3-4014-840A-933FCFF34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473591"/>
              </p:ext>
            </p:extLst>
          </p:nvPr>
        </p:nvGraphicFramePr>
        <p:xfrm>
          <a:off x="1024128" y="2670497"/>
          <a:ext cx="8128000" cy="1346924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5291625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168442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841678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27866426"/>
                    </a:ext>
                  </a:extLst>
                </a:gridCol>
              </a:tblGrid>
              <a:tr h="300576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Tâche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Italien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Espagnol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631988"/>
                  </a:ext>
                </a:extLst>
              </a:tr>
              <a:tr h="5067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Dialogue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4+5 </a:t>
                      </a:r>
                      <a:r>
                        <a:rPr lang="en-US" dirty="0" err="1"/>
                        <a:t>locuteurs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 </a:t>
                      </a:r>
                      <a:r>
                        <a:rPr lang="en-US" dirty="0" err="1"/>
                        <a:t>locuteurs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</a:t>
                      </a:r>
                      <a:r>
                        <a:rPr lang="en-US" dirty="0" err="1"/>
                        <a:t>locuteurs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678071"/>
                  </a:ext>
                </a:extLst>
              </a:tr>
              <a:tr h="4744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10+5 </a:t>
                      </a:r>
                      <a:r>
                        <a:rPr lang="en-US" dirty="0" err="1"/>
                        <a:t>locuteurs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 </a:t>
                      </a:r>
                      <a:r>
                        <a:rPr lang="en-US" dirty="0" err="1"/>
                        <a:t>locuteurs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 </a:t>
                      </a:r>
                      <a:r>
                        <a:rPr lang="en-US" dirty="0" err="1"/>
                        <a:t>locuteurs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764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321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E56E30-837E-4EEB-8803-40AAAABD3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Importance</a:t>
            </a:r>
            <a:r>
              <a:rPr lang="es-CL" dirty="0"/>
              <a:t> des variables</a:t>
            </a:r>
            <a:endParaRPr lang="en-US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EB11198-4BCB-40E2-A11D-BE7E779650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000" y="1965743"/>
            <a:ext cx="7200000" cy="4704000"/>
          </a:xfrm>
        </p:spPr>
      </p:pic>
    </p:spTree>
    <p:extLst>
      <p:ext uri="{BB962C8B-B14F-4D97-AF65-F5344CB8AC3E}">
        <p14:creationId xmlns:p14="http://schemas.microsoft.com/office/powerpoint/2010/main" val="1753613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CEE645-7B7D-4D89-825D-8B16F989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Étude</a:t>
            </a:r>
            <a:r>
              <a:rPr lang="es-CL" dirty="0"/>
              <a:t> </a:t>
            </a:r>
            <a:r>
              <a:rPr lang="es-CL" dirty="0" err="1"/>
              <a:t>morphophonologique</a:t>
            </a:r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A6EB95D-DE57-4F0B-B1D9-B5B42E43E3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5"/>
          <a:stretch/>
        </p:blipFill>
        <p:spPr>
          <a:xfrm>
            <a:off x="2575330" y="1794710"/>
            <a:ext cx="7041340" cy="507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61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F6857A-95C3-4C82-BD8E-38DC641E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études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4C6535-8AB5-491B-82E9-043323914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572000"/>
          </a:xfrm>
        </p:spPr>
        <p:txBody>
          <a:bodyPr>
            <a:normAutofit/>
          </a:bodyPr>
          <a:lstStyle/>
          <a:p>
            <a:r>
              <a:rPr lang="fr-FR" sz="2400" dirty="0"/>
              <a:t>Analyse de la prononciation des /z/, /s/ finaux dans la production d’apprenants d’anglais L2, natifs de L1 romanes. 2 études :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E3124144-5EB1-4A55-B9EE-FD1A14EB476A}"/>
              </a:ext>
            </a:extLst>
          </p:cNvPr>
          <p:cNvSpPr/>
          <p:nvPr/>
        </p:nvSpPr>
        <p:spPr>
          <a:xfrm>
            <a:off x="654111" y="3075709"/>
            <a:ext cx="5119253" cy="299258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u="sng" dirty="0"/>
              <a:t>Présence/absence de /z/, /s/</a:t>
            </a:r>
            <a:endParaRPr lang="fr-FR" sz="2400" b="1" u="sng" dirty="0">
              <a:sym typeface="Wingdings" panose="05000000000000000000" pitchFamily="2" charset="2"/>
            </a:endParaRPr>
          </a:p>
          <a:p>
            <a:pPr lvl="1"/>
            <a:r>
              <a:rPr lang="en-US" sz="2200" dirty="0"/>
              <a:t>Les </a:t>
            </a:r>
            <a:r>
              <a:rPr lang="en-US" sz="2200" dirty="0" err="1"/>
              <a:t>apprenants</a:t>
            </a:r>
            <a:r>
              <a:rPr lang="en-US" sz="2200" dirty="0"/>
              <a:t> </a:t>
            </a:r>
            <a:r>
              <a:rPr lang="en-US" sz="2200" dirty="0" err="1"/>
              <a:t>produisent-ils</a:t>
            </a:r>
            <a:r>
              <a:rPr lang="en-US" sz="2200" dirty="0"/>
              <a:t> les [z, s] du </a:t>
            </a:r>
            <a:r>
              <a:rPr lang="en-US" sz="2200" dirty="0" err="1"/>
              <a:t>pluriel</a:t>
            </a:r>
            <a:r>
              <a:rPr lang="en-US" sz="2200" dirty="0"/>
              <a:t> ?</a:t>
            </a:r>
          </a:p>
          <a:p>
            <a:pPr lvl="1"/>
            <a:r>
              <a:rPr lang="fr-FR" sz="2200" dirty="0"/>
              <a:t>Y a-t-il des différences par L1 ?</a:t>
            </a:r>
          </a:p>
          <a:p>
            <a:pPr algn="ctr"/>
            <a:endParaRPr lang="en-US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02DB307-0D4C-4979-BD8B-FAD9DFBBBD84}"/>
              </a:ext>
            </a:extLst>
          </p:cNvPr>
          <p:cNvSpPr/>
          <p:nvPr/>
        </p:nvSpPr>
        <p:spPr>
          <a:xfrm>
            <a:off x="6418636" y="3075709"/>
            <a:ext cx="5119253" cy="299258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u="sng" dirty="0"/>
              <a:t>Voisement des /z/, /s/ produits	</a:t>
            </a:r>
            <a:endParaRPr lang="fr-FR" sz="2400" b="1" u="sng" dirty="0">
              <a:sym typeface="Wingdings" panose="05000000000000000000" pitchFamily="2" charset="2"/>
            </a:endParaRPr>
          </a:p>
          <a:p>
            <a:pPr lvl="1"/>
            <a:r>
              <a:rPr lang="fr-FR" sz="2200" dirty="0"/>
              <a:t>Les apprenants voisent-ils des [z,  s] flexionnels ? </a:t>
            </a:r>
            <a:endParaRPr lang="fr-FR" dirty="0"/>
          </a:p>
          <a:p>
            <a:pPr lvl="1"/>
            <a:r>
              <a:rPr lang="fr-FR" sz="2200" dirty="0"/>
              <a:t>Y a-t-il des différences par L1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075299C-AA06-4A03-AABB-5957346506BE}"/>
              </a:ext>
            </a:extLst>
          </p:cNvPr>
          <p:cNvSpPr txBox="1"/>
          <p:nvPr/>
        </p:nvSpPr>
        <p:spPr>
          <a:xfrm>
            <a:off x="1275726" y="6163877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Étude </a:t>
            </a:r>
            <a:r>
              <a:rPr lang="en-US" sz="2200" dirty="0" err="1"/>
              <a:t>morphophonologique</a:t>
            </a:r>
            <a:endParaRPr lang="en-US" sz="22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2FE1E36-DD93-4FBC-B1CD-0FE97942C6D1}"/>
              </a:ext>
            </a:extLst>
          </p:cNvPr>
          <p:cNvSpPr txBox="1"/>
          <p:nvPr/>
        </p:nvSpPr>
        <p:spPr>
          <a:xfrm>
            <a:off x="7071272" y="6163876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Étude </a:t>
            </a:r>
            <a:r>
              <a:rPr lang="en-US" sz="2200" dirty="0" err="1"/>
              <a:t>phonétique</a:t>
            </a:r>
            <a:endParaRPr lang="en-US" sz="2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4C92DF6-F53F-4E8E-A899-64F2D2E5BFAE}"/>
              </a:ext>
            </a:extLst>
          </p:cNvPr>
          <p:cNvSpPr txBox="1"/>
          <p:nvPr/>
        </p:nvSpPr>
        <p:spPr>
          <a:xfrm>
            <a:off x="8122273" y="1011858"/>
            <a:ext cx="3228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TOTAL:</a:t>
            </a:r>
          </a:p>
          <a:p>
            <a:r>
              <a:rPr lang="en-US" dirty="0"/>
              <a:t>~5300 occurrences de [z, s]</a:t>
            </a:r>
          </a:p>
        </p:txBody>
      </p:sp>
    </p:spTree>
    <p:extLst>
      <p:ext uri="{BB962C8B-B14F-4D97-AF65-F5344CB8AC3E}">
        <p14:creationId xmlns:p14="http://schemas.microsoft.com/office/powerpoint/2010/main" val="197482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9EBC8-08DD-4D44-8569-0231C379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Pourquoi</a:t>
            </a:r>
            <a:r>
              <a:rPr lang="en-US" dirty="0"/>
              <a:t> Le [</a:t>
            </a:r>
            <a:r>
              <a:rPr lang="en-US" cap="none" dirty="0"/>
              <a:t>z, s</a:t>
            </a:r>
            <a:r>
              <a:rPr lang="en-US" dirty="0"/>
              <a:t>] final ?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41CF4C-3CFD-445D-AC18-CD4C49EBC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Distribution et comportement différents </a:t>
            </a:r>
          </a:p>
          <a:p>
            <a:pPr lvl="1"/>
            <a:r>
              <a:rPr lang="fr-FR" sz="2200" dirty="0"/>
              <a:t>en anglais et </a:t>
            </a:r>
          </a:p>
          <a:p>
            <a:pPr lvl="1"/>
            <a:r>
              <a:rPr lang="fr-FR" sz="2200" dirty="0"/>
              <a:t>dans les trois L1 romanes étudiées</a:t>
            </a:r>
          </a:p>
        </p:txBody>
      </p:sp>
    </p:spTree>
    <p:extLst>
      <p:ext uri="{BB962C8B-B14F-4D97-AF65-F5344CB8AC3E}">
        <p14:creationId xmlns:p14="http://schemas.microsoft.com/office/powerpoint/2010/main" val="40997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A031BA-897B-4408-830D-F12CC632A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[</a:t>
            </a:r>
            <a:r>
              <a:rPr lang="en-US" cap="none" dirty="0"/>
              <a:t>z, s</a:t>
            </a:r>
            <a:r>
              <a:rPr lang="en-US" dirty="0"/>
              <a:t>] final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anglais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06DC0A-BDE0-4F1E-90C7-83B75C95F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Deux </a:t>
            </a:r>
            <a:r>
              <a:rPr lang="en-US" sz="2400" dirty="0" err="1"/>
              <a:t>cas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anglais</a:t>
            </a:r>
            <a:r>
              <a:rPr lang="en-US" sz="2400" dirty="0"/>
              <a:t> 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10AC0469-3A4C-4AB6-8543-F18C6A223B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230093"/>
              </p:ext>
            </p:extLst>
          </p:nvPr>
        </p:nvGraphicFramePr>
        <p:xfrm>
          <a:off x="1030288" y="2714625"/>
          <a:ext cx="675005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" name="Document" r:id="rId3" imgW="9050168" imgH="2238084" progId="Word.Document.12">
                  <p:embed/>
                </p:oleObj>
              </mc:Choice>
              <mc:Fallback>
                <p:oleObj name="Document" r:id="rId3" imgW="9050168" imgH="22380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0288" y="2714625"/>
                        <a:ext cx="6750050" cy="165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645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B874AA3-2917-4854-983A-BDACF5DB4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583338"/>
              </p:ext>
            </p:extLst>
          </p:nvPr>
        </p:nvGraphicFramePr>
        <p:xfrm>
          <a:off x="48492" y="756716"/>
          <a:ext cx="12132000" cy="3459223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54371">
                  <a:extLst>
                    <a:ext uri="{9D8B030D-6E8A-4147-A177-3AD203B41FA5}">
                      <a16:colId xmlns:a16="http://schemas.microsoft.com/office/drawing/2014/main" val="3529162549"/>
                    </a:ext>
                  </a:extLst>
                </a:gridCol>
                <a:gridCol w="580810">
                  <a:extLst>
                    <a:ext uri="{9D8B030D-6E8A-4147-A177-3AD203B41FA5}">
                      <a16:colId xmlns:a16="http://schemas.microsoft.com/office/drawing/2014/main" val="742712222"/>
                    </a:ext>
                  </a:extLst>
                </a:gridCol>
                <a:gridCol w="1233054">
                  <a:extLst>
                    <a:ext uri="{9D8B030D-6E8A-4147-A177-3AD203B41FA5}">
                      <a16:colId xmlns:a16="http://schemas.microsoft.com/office/drawing/2014/main" val="3653141874"/>
                    </a:ext>
                  </a:extLst>
                </a:gridCol>
                <a:gridCol w="3142787">
                  <a:extLst>
                    <a:ext uri="{9D8B030D-6E8A-4147-A177-3AD203B41FA5}">
                      <a16:colId xmlns:a16="http://schemas.microsoft.com/office/drawing/2014/main" val="1916844235"/>
                    </a:ext>
                  </a:extLst>
                </a:gridCol>
                <a:gridCol w="3410489">
                  <a:extLst>
                    <a:ext uri="{9D8B030D-6E8A-4147-A177-3AD203B41FA5}">
                      <a16:colId xmlns:a16="http://schemas.microsoft.com/office/drawing/2014/main" val="2784167803"/>
                    </a:ext>
                  </a:extLst>
                </a:gridCol>
                <a:gridCol w="3410489">
                  <a:extLst>
                    <a:ext uri="{9D8B030D-6E8A-4147-A177-3AD203B41FA5}">
                      <a16:colId xmlns:a16="http://schemas.microsoft.com/office/drawing/2014/main" val="3627866426"/>
                    </a:ext>
                  </a:extLst>
                </a:gridCol>
              </a:tblGrid>
              <a:tr h="504162">
                <a:tc gridSpan="3">
                  <a:txBody>
                    <a:bodyPr/>
                    <a:lstStyle/>
                    <a:p>
                      <a:pPr algn="ctr"/>
                      <a:endParaRPr lang="fr-FR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Français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Italien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Espagnol (</a:t>
                      </a:r>
                      <a:r>
                        <a:rPr lang="fr-FR" noProof="0" dirty="0" err="1"/>
                        <a:t>AmL</a:t>
                      </a:r>
                      <a:r>
                        <a:rPr lang="fr-FR" noProof="0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631988"/>
                  </a:ext>
                </a:extLst>
              </a:tr>
              <a:tr h="594360">
                <a:tc rowSpan="4"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Phonémique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/z/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Lexème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Présent</a:t>
                      </a:r>
                      <a:r>
                        <a:rPr lang="fr-FR" b="1" noProof="0" dirty="0"/>
                        <a:t> </a:t>
                      </a:r>
                      <a:r>
                        <a:rPr lang="fr-FR" noProof="0" dirty="0"/>
                        <a:t>ex. </a:t>
                      </a:r>
                      <a:r>
                        <a:rPr lang="fr-FR" i="1" noProof="0" dirty="0"/>
                        <a:t>valise</a:t>
                      </a:r>
                      <a:endParaRPr lang="fr-FR" i="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678071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noProof="0" dirty="0"/>
                        <a:t>Flexionnel</a:t>
                      </a:r>
                      <a:endParaRPr lang="fr-FR" b="1" noProof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i="0" u="sng" noProof="0" dirty="0"/>
                        <a:t>Présent</a:t>
                      </a:r>
                      <a:r>
                        <a:rPr lang="fr-FR" b="1" i="0" u="sng" noProof="0" dirty="0"/>
                        <a:t> </a:t>
                      </a:r>
                      <a:r>
                        <a:rPr lang="fr-FR" b="0" i="0" u="sng" noProof="0" dirty="0"/>
                        <a:t>mais</a:t>
                      </a:r>
                      <a:r>
                        <a:rPr lang="fr-FR" i="0" noProof="0" dirty="0"/>
                        <a:t> fait surface seulement en cas de sandhi avant voyelles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i="0" noProof="0" dirty="0"/>
                        <a:t>ex. </a:t>
                      </a:r>
                      <a:r>
                        <a:rPr lang="fr-FR" i="1" noProof="0" dirty="0" err="1"/>
                        <a:t>prends‿en</a:t>
                      </a:r>
                      <a:r>
                        <a:rPr lang="fr-FR" i="1" noProof="0" dirty="0"/>
                        <a:t>, </a:t>
                      </a:r>
                      <a:r>
                        <a:rPr lang="fr-FR" i="1" noProof="0" dirty="0" err="1"/>
                        <a:t>les‿enfants</a:t>
                      </a:r>
                      <a:endParaRPr lang="fr-FR" i="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359156"/>
                  </a:ext>
                </a:extLst>
              </a:tr>
              <a:tr h="5554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/s/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Lexème</a:t>
                      </a:r>
                      <a:endParaRPr 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="0" u="sng" noProof="0" dirty="0"/>
                        <a:t>Présent</a:t>
                      </a:r>
                      <a:r>
                        <a:rPr lang="fr-FR" b="1" noProof="0" dirty="0"/>
                        <a:t> </a:t>
                      </a:r>
                      <a:r>
                        <a:rPr lang="fr-FR" b="0" noProof="0" dirty="0"/>
                        <a:t>ex. </a:t>
                      </a:r>
                      <a:r>
                        <a:rPr lang="fr-FR" b="0" i="1" noProof="0" dirty="0"/>
                        <a:t>paresse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/>
                        <a:t>Rare</a:t>
                      </a:r>
                      <a:r>
                        <a:rPr lang="en-US" b="0" u="none" dirty="0"/>
                        <a:t> ex. </a:t>
                      </a:r>
                      <a:r>
                        <a:rPr lang="en-US" b="0" i="1" u="none" dirty="0"/>
                        <a:t>lapis, autobus</a:t>
                      </a:r>
                      <a:endParaRPr lang="en-US" b="0" i="1" u="sng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Présent </a:t>
                      </a:r>
                      <a:r>
                        <a:rPr lang="fr-FR" b="0" noProof="0" dirty="0"/>
                        <a:t>ex. </a:t>
                      </a:r>
                      <a:r>
                        <a:rPr lang="fr-FR" b="0" i="1" noProof="0" dirty="0"/>
                        <a:t>dos, </a:t>
                      </a:r>
                      <a:r>
                        <a:rPr lang="fr-FR" b="0" i="1" noProof="0" dirty="0" err="1"/>
                        <a:t>fugaz</a:t>
                      </a:r>
                      <a:endParaRPr lang="fr-FR" b="0" i="1" noProof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711162"/>
                  </a:ext>
                </a:extLst>
              </a:tr>
              <a:tr h="6165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Flexionnel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="0" u="sng" noProof="0" dirty="0"/>
                        <a:t>Rare</a:t>
                      </a:r>
                      <a:r>
                        <a:rPr lang="fr-FR" b="0" u="none" noProof="0" dirty="0"/>
                        <a:t> ex. </a:t>
                      </a:r>
                      <a:r>
                        <a:rPr lang="fr-FR" b="0" i="1" u="none" noProof="0" dirty="0"/>
                        <a:t>paraisse</a:t>
                      </a:r>
                      <a:r>
                        <a:rPr lang="fr-FR" b="1" noProof="0" dirty="0"/>
                        <a:t> </a:t>
                      </a:r>
                      <a:r>
                        <a:rPr lang="fr-FR" b="0" noProof="0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i="0" u="sng" noProof="0" dirty="0"/>
                        <a:t>Présent</a:t>
                      </a:r>
                      <a:r>
                        <a:rPr lang="fr-FR" b="0" i="0" u="none" noProof="0" dirty="0"/>
                        <a:t> ex. </a:t>
                      </a:r>
                      <a:r>
                        <a:rPr lang="fr-FR" b="0" i="1" u="none" noProof="0" dirty="0"/>
                        <a:t>casas, </a:t>
                      </a:r>
                      <a:r>
                        <a:rPr lang="fr-FR" b="0" i="1" u="none" noProof="0" dirty="0" err="1"/>
                        <a:t>quieres</a:t>
                      </a:r>
                      <a:endParaRPr lang="fr-FR" b="0" i="0" u="none" noProof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012787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9750B74-D8F9-4013-AA51-C52D739EA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843200"/>
              </p:ext>
            </p:extLst>
          </p:nvPr>
        </p:nvGraphicFramePr>
        <p:xfrm>
          <a:off x="48492" y="4447310"/>
          <a:ext cx="12132000" cy="2145884"/>
        </p:xfrm>
        <a:graphic>
          <a:graphicData uri="http://schemas.openxmlformats.org/drawingml/2006/table">
            <a:tbl>
              <a:tblPr firstCol="1">
                <a:tableStyleId>{6E25E649-3F16-4E02-A733-19D2CDBF48F0}</a:tableStyleId>
              </a:tblPr>
              <a:tblGrid>
                <a:gridCol w="354371">
                  <a:extLst>
                    <a:ext uri="{9D8B030D-6E8A-4147-A177-3AD203B41FA5}">
                      <a16:colId xmlns:a16="http://schemas.microsoft.com/office/drawing/2014/main" val="821917470"/>
                    </a:ext>
                  </a:extLst>
                </a:gridCol>
                <a:gridCol w="580810">
                  <a:extLst>
                    <a:ext uri="{9D8B030D-6E8A-4147-A177-3AD203B41FA5}">
                      <a16:colId xmlns:a16="http://schemas.microsoft.com/office/drawing/2014/main" val="3620159142"/>
                    </a:ext>
                  </a:extLst>
                </a:gridCol>
                <a:gridCol w="1233054">
                  <a:extLst>
                    <a:ext uri="{9D8B030D-6E8A-4147-A177-3AD203B41FA5}">
                      <a16:colId xmlns:a16="http://schemas.microsoft.com/office/drawing/2014/main" val="1491134085"/>
                    </a:ext>
                  </a:extLst>
                </a:gridCol>
                <a:gridCol w="3142787">
                  <a:extLst>
                    <a:ext uri="{9D8B030D-6E8A-4147-A177-3AD203B41FA5}">
                      <a16:colId xmlns:a16="http://schemas.microsoft.com/office/drawing/2014/main" val="1708281039"/>
                    </a:ext>
                  </a:extLst>
                </a:gridCol>
                <a:gridCol w="3410489">
                  <a:extLst>
                    <a:ext uri="{9D8B030D-6E8A-4147-A177-3AD203B41FA5}">
                      <a16:colId xmlns:a16="http://schemas.microsoft.com/office/drawing/2014/main" val="2176172425"/>
                    </a:ext>
                  </a:extLst>
                </a:gridCol>
                <a:gridCol w="3410489">
                  <a:extLst>
                    <a:ext uri="{9D8B030D-6E8A-4147-A177-3AD203B41FA5}">
                      <a16:colId xmlns:a16="http://schemas.microsoft.com/office/drawing/2014/main" val="2925863027"/>
                    </a:ext>
                  </a:extLst>
                </a:gridCol>
              </a:tblGrid>
              <a:tr h="432862">
                <a:tc rowSpan="4"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Phonétique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noProof="0" dirty="0"/>
                        <a:t>[z]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Lexème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  <a:r>
                        <a:rPr lang="fr-FR" b="0" noProof="0" dirty="0"/>
                        <a:t> avant consonnes voisées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noProof="0" dirty="0"/>
                        <a:t>(var. libre) ex. </a:t>
                      </a:r>
                      <a:r>
                        <a:rPr lang="fr-FR" b="0" i="1" noProof="0" dirty="0"/>
                        <a:t>dos</a:t>
                      </a:r>
                      <a:r>
                        <a:rPr lang="fr-F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[s̬~z]</a:t>
                      </a:r>
                      <a:r>
                        <a:rPr lang="fr-FR" b="0" noProof="0" dirty="0"/>
                        <a:t>#[w]</a:t>
                      </a:r>
                      <a:r>
                        <a:rPr lang="fr-FR" b="0" i="1" noProof="0" dirty="0" err="1"/>
                        <a:t>huevos</a:t>
                      </a:r>
                      <a:endParaRPr lang="fr-FR" b="0" i="1" noProof="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867063"/>
                  </a:ext>
                </a:extLst>
              </a:tr>
              <a:tr h="432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Flexionnel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  <a:r>
                        <a:rPr lang="fr-FR" b="0" noProof="0" dirty="0"/>
                        <a:t> avant consonnes voisées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noProof="0" dirty="0"/>
                        <a:t>(var. libre) ex. </a:t>
                      </a:r>
                      <a:r>
                        <a:rPr lang="fr-FR" b="0" i="1" noProof="0" dirty="0"/>
                        <a:t>las</a:t>
                      </a:r>
                      <a:r>
                        <a:rPr lang="fr-FR" b="0" i="0" noProof="0" dirty="0"/>
                        <a:t>[s̬~z]</a:t>
                      </a:r>
                      <a:r>
                        <a:rPr lang="fr-FR" b="0" i="1" noProof="0" dirty="0"/>
                        <a:t>#</a:t>
                      </a:r>
                      <a:r>
                        <a:rPr lang="fr-FR" b="0" i="0" noProof="0" dirty="0"/>
                        <a:t>[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fr-FR" b="0" i="0" noProof="0" dirty="0"/>
                        <a:t>]</a:t>
                      </a:r>
                      <a:r>
                        <a:rPr lang="fr-FR" b="0" i="1" noProof="0" dirty="0" err="1"/>
                        <a:t>vacas</a:t>
                      </a:r>
                      <a:endParaRPr lang="fr-FR" b="0" i="1" noProof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568022"/>
                  </a:ext>
                </a:extLst>
              </a:tr>
              <a:tr h="43286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noProof="0" dirty="0"/>
                        <a:t>[s]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Lexème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Rare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439480"/>
                  </a:ext>
                </a:extLst>
              </a:tr>
              <a:tr h="432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Flexionnel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54673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B03BB725-B04F-409C-ADD9-CFEB43777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747889"/>
              </p:ext>
            </p:extLst>
          </p:nvPr>
        </p:nvGraphicFramePr>
        <p:xfrm>
          <a:off x="47300" y="4447310"/>
          <a:ext cx="12132000" cy="2145884"/>
        </p:xfrm>
        <a:graphic>
          <a:graphicData uri="http://schemas.openxmlformats.org/drawingml/2006/table">
            <a:tbl>
              <a:tblPr firstCol="1">
                <a:tableStyleId>{6E25E649-3F16-4E02-A733-19D2CDBF48F0}</a:tableStyleId>
              </a:tblPr>
              <a:tblGrid>
                <a:gridCol w="354371">
                  <a:extLst>
                    <a:ext uri="{9D8B030D-6E8A-4147-A177-3AD203B41FA5}">
                      <a16:colId xmlns:a16="http://schemas.microsoft.com/office/drawing/2014/main" val="821917470"/>
                    </a:ext>
                  </a:extLst>
                </a:gridCol>
                <a:gridCol w="580810">
                  <a:extLst>
                    <a:ext uri="{9D8B030D-6E8A-4147-A177-3AD203B41FA5}">
                      <a16:colId xmlns:a16="http://schemas.microsoft.com/office/drawing/2014/main" val="3620159142"/>
                    </a:ext>
                  </a:extLst>
                </a:gridCol>
                <a:gridCol w="1233054">
                  <a:extLst>
                    <a:ext uri="{9D8B030D-6E8A-4147-A177-3AD203B41FA5}">
                      <a16:colId xmlns:a16="http://schemas.microsoft.com/office/drawing/2014/main" val="1491134085"/>
                    </a:ext>
                  </a:extLst>
                </a:gridCol>
                <a:gridCol w="3142787">
                  <a:extLst>
                    <a:ext uri="{9D8B030D-6E8A-4147-A177-3AD203B41FA5}">
                      <a16:colId xmlns:a16="http://schemas.microsoft.com/office/drawing/2014/main" val="1708281039"/>
                    </a:ext>
                  </a:extLst>
                </a:gridCol>
                <a:gridCol w="3410489">
                  <a:extLst>
                    <a:ext uri="{9D8B030D-6E8A-4147-A177-3AD203B41FA5}">
                      <a16:colId xmlns:a16="http://schemas.microsoft.com/office/drawing/2014/main" val="2176172425"/>
                    </a:ext>
                  </a:extLst>
                </a:gridCol>
                <a:gridCol w="3410489">
                  <a:extLst>
                    <a:ext uri="{9D8B030D-6E8A-4147-A177-3AD203B41FA5}">
                      <a16:colId xmlns:a16="http://schemas.microsoft.com/office/drawing/2014/main" val="2925863027"/>
                    </a:ext>
                  </a:extLst>
                </a:gridCol>
              </a:tblGrid>
              <a:tr h="432862">
                <a:tc rowSpan="4"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Phonétique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noProof="0" dirty="0"/>
                        <a:t>[z]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Lexème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  <a:r>
                        <a:rPr lang="fr-FR" b="0" noProof="0" dirty="0"/>
                        <a:t> avant consonnes voisées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noProof="0" dirty="0"/>
                        <a:t>(var. libre) ex. </a:t>
                      </a:r>
                      <a:r>
                        <a:rPr lang="fr-FR" b="0" i="1" noProof="0" dirty="0"/>
                        <a:t>dos</a:t>
                      </a:r>
                      <a:r>
                        <a:rPr lang="fr-F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[s̬~z]</a:t>
                      </a:r>
                      <a:r>
                        <a:rPr lang="fr-FR" b="0" noProof="0" dirty="0"/>
                        <a:t>#[w]</a:t>
                      </a:r>
                      <a:r>
                        <a:rPr lang="fr-FR" b="0" i="1" noProof="0" dirty="0" err="1"/>
                        <a:t>huevos</a:t>
                      </a:r>
                      <a:endParaRPr lang="fr-FR" b="0" i="1" noProof="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67063"/>
                  </a:ext>
                </a:extLst>
              </a:tr>
              <a:tr h="432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Flexionnel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  <a:r>
                        <a:rPr lang="fr-FR" b="0" noProof="0" dirty="0"/>
                        <a:t> avant consonnes voisées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noProof="0" dirty="0"/>
                        <a:t>(var. libre) ex. </a:t>
                      </a:r>
                      <a:r>
                        <a:rPr lang="fr-FR" b="0" i="1" noProof="0" dirty="0"/>
                        <a:t>las</a:t>
                      </a:r>
                      <a:r>
                        <a:rPr lang="fr-FR" b="0" i="0" noProof="0" dirty="0"/>
                        <a:t>[s̬~z]</a:t>
                      </a:r>
                      <a:r>
                        <a:rPr lang="fr-FR" b="0" i="1" noProof="0" dirty="0"/>
                        <a:t>#</a:t>
                      </a:r>
                      <a:r>
                        <a:rPr lang="fr-FR" b="0" i="0" noProof="0" dirty="0"/>
                        <a:t>[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fr-FR" b="0" i="0" noProof="0" dirty="0"/>
                        <a:t>]</a:t>
                      </a:r>
                      <a:r>
                        <a:rPr lang="fr-FR" b="0" i="1" noProof="0" dirty="0" err="1"/>
                        <a:t>vacas</a:t>
                      </a:r>
                      <a:endParaRPr lang="fr-FR" b="0" i="1" noProof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68022"/>
                  </a:ext>
                </a:extLst>
              </a:tr>
              <a:tr h="43286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noProof="0" dirty="0"/>
                        <a:t>[s]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Lexème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Rare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439480"/>
                  </a:ext>
                </a:extLst>
              </a:tr>
              <a:tr h="432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Flexionnel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u="sng" noProof="0" dirty="0"/>
                        <a:t>Présent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546731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161CE4FB-FFE1-4AB5-9DF6-7C24AEFE6C98}"/>
              </a:ext>
            </a:extLst>
          </p:cNvPr>
          <p:cNvSpPr txBox="1">
            <a:spLocks/>
          </p:cNvSpPr>
          <p:nvPr/>
        </p:nvSpPr>
        <p:spPr>
          <a:xfrm>
            <a:off x="1037983" y="6908"/>
            <a:ext cx="9720072" cy="14996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 [</a:t>
            </a:r>
            <a:r>
              <a:rPr lang="en-US" cap="none" dirty="0"/>
              <a:t>z, s</a:t>
            </a:r>
            <a:r>
              <a:rPr lang="en-US" dirty="0"/>
              <a:t>] final dans les L1 des </a:t>
            </a:r>
            <a:r>
              <a:rPr lang="en-US" dirty="0" err="1"/>
              <a:t>apprenants</a:t>
            </a:r>
            <a:endParaRPr lang="en-US" dirty="0"/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485A263-F0D0-412C-9646-574800993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538590"/>
              </p:ext>
            </p:extLst>
          </p:nvPr>
        </p:nvGraphicFramePr>
        <p:xfrm>
          <a:off x="47300" y="756716"/>
          <a:ext cx="12132000" cy="3459223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54371">
                  <a:extLst>
                    <a:ext uri="{9D8B030D-6E8A-4147-A177-3AD203B41FA5}">
                      <a16:colId xmlns:a16="http://schemas.microsoft.com/office/drawing/2014/main" val="3529162549"/>
                    </a:ext>
                  </a:extLst>
                </a:gridCol>
                <a:gridCol w="580810">
                  <a:extLst>
                    <a:ext uri="{9D8B030D-6E8A-4147-A177-3AD203B41FA5}">
                      <a16:colId xmlns:a16="http://schemas.microsoft.com/office/drawing/2014/main" val="742712222"/>
                    </a:ext>
                  </a:extLst>
                </a:gridCol>
                <a:gridCol w="1233054">
                  <a:extLst>
                    <a:ext uri="{9D8B030D-6E8A-4147-A177-3AD203B41FA5}">
                      <a16:colId xmlns:a16="http://schemas.microsoft.com/office/drawing/2014/main" val="3653141874"/>
                    </a:ext>
                  </a:extLst>
                </a:gridCol>
                <a:gridCol w="3142787">
                  <a:extLst>
                    <a:ext uri="{9D8B030D-6E8A-4147-A177-3AD203B41FA5}">
                      <a16:colId xmlns:a16="http://schemas.microsoft.com/office/drawing/2014/main" val="1916844235"/>
                    </a:ext>
                  </a:extLst>
                </a:gridCol>
                <a:gridCol w="3410489">
                  <a:extLst>
                    <a:ext uri="{9D8B030D-6E8A-4147-A177-3AD203B41FA5}">
                      <a16:colId xmlns:a16="http://schemas.microsoft.com/office/drawing/2014/main" val="2784167803"/>
                    </a:ext>
                  </a:extLst>
                </a:gridCol>
                <a:gridCol w="3410489">
                  <a:extLst>
                    <a:ext uri="{9D8B030D-6E8A-4147-A177-3AD203B41FA5}">
                      <a16:colId xmlns:a16="http://schemas.microsoft.com/office/drawing/2014/main" val="3627866426"/>
                    </a:ext>
                  </a:extLst>
                </a:gridCol>
              </a:tblGrid>
              <a:tr h="504162">
                <a:tc gridSpan="3">
                  <a:txBody>
                    <a:bodyPr/>
                    <a:lstStyle/>
                    <a:p>
                      <a:pPr algn="ctr"/>
                      <a:endParaRPr lang="fr-FR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Français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Italien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Espagnol (</a:t>
                      </a:r>
                      <a:r>
                        <a:rPr lang="fr-FR" noProof="0" dirty="0" err="1"/>
                        <a:t>AmL</a:t>
                      </a:r>
                      <a:r>
                        <a:rPr lang="fr-FR" noProof="0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631988"/>
                  </a:ext>
                </a:extLst>
              </a:tr>
              <a:tr h="594360">
                <a:tc rowSpan="4"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Phonémique</a:t>
                      </a:r>
                    </a:p>
                  </a:txBody>
                  <a:tcPr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/z/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Lexème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Présent</a:t>
                      </a:r>
                      <a:r>
                        <a:rPr lang="fr-FR" b="1" noProof="0" dirty="0"/>
                        <a:t> </a:t>
                      </a:r>
                      <a:r>
                        <a:rPr lang="fr-FR" noProof="0" dirty="0"/>
                        <a:t>ex. </a:t>
                      </a:r>
                      <a:r>
                        <a:rPr lang="fr-FR" i="1" noProof="0" dirty="0"/>
                        <a:t>valise</a:t>
                      </a:r>
                      <a:endParaRPr lang="fr-FR" i="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678071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noProof="0" dirty="0"/>
                        <a:t>Flexionnel</a:t>
                      </a:r>
                      <a:endParaRPr lang="fr-FR" b="1" noProof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i="0" u="sng" noProof="0" dirty="0"/>
                        <a:t>Présent</a:t>
                      </a:r>
                      <a:r>
                        <a:rPr lang="fr-FR" b="1" i="0" u="sng" noProof="0" dirty="0"/>
                        <a:t> </a:t>
                      </a:r>
                      <a:r>
                        <a:rPr lang="fr-FR" b="0" i="0" u="sng" noProof="0" dirty="0"/>
                        <a:t>mais</a:t>
                      </a:r>
                      <a:r>
                        <a:rPr lang="fr-FR" i="0" noProof="0" dirty="0"/>
                        <a:t> fait surface seulement en cas de sandhi avant voyelles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i="0" noProof="0" dirty="0"/>
                        <a:t>ex. </a:t>
                      </a:r>
                      <a:r>
                        <a:rPr lang="fr-FR" i="1" noProof="0" dirty="0" err="1"/>
                        <a:t>prends‿en</a:t>
                      </a:r>
                      <a:r>
                        <a:rPr lang="fr-FR" i="1" noProof="0" dirty="0"/>
                        <a:t>, </a:t>
                      </a:r>
                      <a:r>
                        <a:rPr lang="fr-FR" i="1" noProof="0" dirty="0" err="1"/>
                        <a:t>les‿enfants</a:t>
                      </a:r>
                      <a:endParaRPr lang="fr-FR" i="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359156"/>
                  </a:ext>
                </a:extLst>
              </a:tr>
              <a:tr h="5554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/s/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Lexème</a:t>
                      </a:r>
                      <a:endParaRPr 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="0" u="sng" noProof="0" dirty="0"/>
                        <a:t>Présent</a:t>
                      </a:r>
                      <a:r>
                        <a:rPr lang="fr-FR" b="1" noProof="0" dirty="0"/>
                        <a:t> </a:t>
                      </a:r>
                      <a:r>
                        <a:rPr lang="fr-FR" b="0" noProof="0" dirty="0"/>
                        <a:t>ex. </a:t>
                      </a:r>
                      <a:r>
                        <a:rPr lang="fr-FR" b="0" i="1" noProof="0" dirty="0"/>
                        <a:t>paresse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/>
                        <a:t>Rare</a:t>
                      </a:r>
                      <a:r>
                        <a:rPr lang="en-US" b="0" u="none" dirty="0"/>
                        <a:t> ex. </a:t>
                      </a:r>
                      <a:r>
                        <a:rPr lang="en-US" b="0" i="1" u="none" dirty="0"/>
                        <a:t>lapis, autobus</a:t>
                      </a:r>
                      <a:endParaRPr lang="en-US" b="0" i="1" u="sng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Présent </a:t>
                      </a:r>
                      <a:r>
                        <a:rPr lang="fr-FR" b="0" noProof="0" dirty="0"/>
                        <a:t>ex. </a:t>
                      </a:r>
                      <a:r>
                        <a:rPr lang="fr-FR" b="0" i="1" noProof="0" dirty="0"/>
                        <a:t>dos, </a:t>
                      </a:r>
                      <a:r>
                        <a:rPr lang="fr-FR" b="0" i="1" noProof="0" dirty="0" err="1"/>
                        <a:t>fugaz</a:t>
                      </a:r>
                      <a:endParaRPr lang="fr-FR" b="0" i="1" noProof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711162"/>
                  </a:ext>
                </a:extLst>
              </a:tr>
              <a:tr h="6165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/>
                        <a:t>Flexionnel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="0" u="sng" noProof="0" dirty="0"/>
                        <a:t>Rare</a:t>
                      </a:r>
                      <a:r>
                        <a:rPr lang="fr-FR" b="0" u="none" noProof="0" dirty="0"/>
                        <a:t> ex. </a:t>
                      </a:r>
                      <a:r>
                        <a:rPr lang="fr-FR" b="0" i="1" u="none" noProof="0" dirty="0"/>
                        <a:t>paraisse</a:t>
                      </a:r>
                      <a:r>
                        <a:rPr lang="fr-FR" b="1" i="1" u="none" noProof="0" dirty="0"/>
                        <a:t> </a:t>
                      </a:r>
                      <a:r>
                        <a:rPr lang="fr-FR" b="0" i="0" u="none" noProof="0" dirty="0"/>
                        <a:t>?</a:t>
                      </a:r>
                      <a:endParaRPr lang="fr-FR" b="0" i="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u="sng" noProof="0" dirty="0"/>
                        <a:t>Absent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i="0" u="sng" noProof="0" dirty="0"/>
                        <a:t>Présent</a:t>
                      </a:r>
                      <a:r>
                        <a:rPr lang="fr-FR" b="0" i="0" u="none" noProof="0" dirty="0"/>
                        <a:t> ex. </a:t>
                      </a:r>
                      <a:r>
                        <a:rPr lang="fr-FR" b="0" i="1" u="none" noProof="0" dirty="0"/>
                        <a:t>casas, </a:t>
                      </a:r>
                      <a:r>
                        <a:rPr lang="fr-FR" b="0" i="1" u="none" noProof="0" dirty="0" err="1"/>
                        <a:t>quieres</a:t>
                      </a:r>
                      <a:endParaRPr lang="fr-FR" b="0" i="0" u="none" noProof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01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40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99717D5-2638-4C6E-BD72-EA5373208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Voisement</a:t>
            </a:r>
            <a:r>
              <a:rPr lang="es-CL" dirty="0"/>
              <a:t> du </a:t>
            </a:r>
            <a:r>
              <a:rPr lang="es-CL" cap="none" dirty="0"/>
              <a:t>[z, s]</a:t>
            </a:r>
            <a:r>
              <a:rPr lang="es-CL" dirty="0"/>
              <a:t> final</a:t>
            </a:r>
            <a:endParaRPr lang="en-US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07D7AFA-825A-4BEB-BF0F-C039344FA5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err="1"/>
              <a:t>Étude</a:t>
            </a:r>
            <a:r>
              <a:rPr lang="es-CL" dirty="0"/>
              <a:t> phonétique</a:t>
            </a:r>
          </a:p>
          <a:p>
            <a:r>
              <a:rPr lang="es-CL" dirty="0" err="1"/>
              <a:t>Résultats</a:t>
            </a:r>
            <a:r>
              <a:rPr lang="es-CL" dirty="0"/>
              <a:t> </a:t>
            </a:r>
            <a:r>
              <a:rPr lang="es-CL" dirty="0" err="1"/>
              <a:t>préliminaires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60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552D7913-375A-4EF7-B658-1C6068713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Annotation et extraction des </a:t>
            </a:r>
            <a:r>
              <a:rPr lang="en-US" dirty="0" err="1"/>
              <a:t>données</a:t>
            </a:r>
            <a:endParaRPr lang="en-US" dirty="0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32351829-4865-4461-824B-E96635CD35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683" t="15703" r="2498"/>
          <a:stretch/>
        </p:blipFill>
        <p:spPr>
          <a:xfrm>
            <a:off x="104775" y="2140976"/>
            <a:ext cx="8285018" cy="3734077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1BF7998-2128-4E2D-BCE7-43853FA491E1}"/>
              </a:ext>
            </a:extLst>
          </p:cNvPr>
          <p:cNvSpPr txBox="1"/>
          <p:nvPr/>
        </p:nvSpPr>
        <p:spPr>
          <a:xfrm>
            <a:off x="8389793" y="2422964"/>
            <a:ext cx="36974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Transcription et </a:t>
            </a:r>
            <a:r>
              <a:rPr lang="en-US" sz="2000" dirty="0" err="1"/>
              <a:t>alignement</a:t>
            </a:r>
            <a:r>
              <a:rPr lang="en-US" sz="2000" dirty="0"/>
              <a:t> </a:t>
            </a:r>
            <a:r>
              <a:rPr lang="en-US" sz="2000" dirty="0" err="1"/>
              <a:t>forcé</a:t>
            </a:r>
            <a:r>
              <a:rPr lang="en-US" sz="2000" dirty="0"/>
              <a:t> (</a:t>
            </a:r>
            <a:r>
              <a:rPr lang="en-US" sz="2000" dirty="0" err="1"/>
              <a:t>WebMAUS</a:t>
            </a:r>
            <a:r>
              <a:rPr lang="en-US" sz="2000" dirty="0"/>
              <a:t>)</a:t>
            </a:r>
          </a:p>
          <a:p>
            <a:pPr marL="342900" indent="-342900">
              <a:buAutoNum type="arabicPeriod"/>
            </a:pPr>
            <a:r>
              <a:rPr lang="en-US" sz="2000" dirty="0"/>
              <a:t>Correction </a:t>
            </a:r>
            <a:r>
              <a:rPr lang="en-US" sz="2000" dirty="0" err="1"/>
              <a:t>manuelle</a:t>
            </a:r>
            <a:r>
              <a:rPr lang="en-US" sz="2000" dirty="0"/>
              <a:t> sur </a:t>
            </a:r>
            <a:r>
              <a:rPr lang="en-US" sz="2000" dirty="0" err="1"/>
              <a:t>Praat</a:t>
            </a:r>
            <a:r>
              <a:rPr lang="en-US" sz="2000" dirty="0"/>
              <a:t> (</a:t>
            </a:r>
            <a:r>
              <a:rPr lang="en-US" sz="2000" dirty="0" err="1"/>
              <a:t>en</a:t>
            </a:r>
            <a:r>
              <a:rPr lang="en-US" sz="2000" dirty="0"/>
              <a:t> gardant les </a:t>
            </a:r>
            <a:r>
              <a:rPr lang="en-US" sz="2000" dirty="0" err="1"/>
              <a:t>phonèmes</a:t>
            </a:r>
            <a:r>
              <a:rPr lang="en-US" sz="2000" dirty="0"/>
              <a:t> </a:t>
            </a:r>
            <a:r>
              <a:rPr lang="en-US" sz="2000" dirty="0" err="1"/>
              <a:t>cible</a:t>
            </a:r>
            <a:r>
              <a:rPr lang="en-US" sz="2000" dirty="0"/>
              <a:t> de </a:t>
            </a:r>
            <a:r>
              <a:rPr lang="en-US" sz="2000" dirty="0" err="1"/>
              <a:t>l’anglais</a:t>
            </a:r>
            <a:r>
              <a:rPr lang="en-US" sz="2000" dirty="0"/>
              <a:t>) et annotation des /z/ /s/ </a:t>
            </a:r>
            <a:r>
              <a:rPr lang="en-US" sz="2000" dirty="0" err="1"/>
              <a:t>finaux</a:t>
            </a:r>
            <a:endParaRPr lang="en-US" sz="2000" dirty="0"/>
          </a:p>
          <a:p>
            <a:pPr marL="342900" indent="-342900">
              <a:buAutoNum type="arabicPeriod"/>
            </a:pPr>
            <a:r>
              <a:rPr lang="fr-FR" sz="2000" dirty="0"/>
              <a:t>Extraction de la proportion de voisement des /z/ /s/ à travers un script </a:t>
            </a:r>
            <a:r>
              <a:rPr lang="fr-FR" sz="2000" dirty="0" err="1"/>
              <a:t>praat</a:t>
            </a:r>
            <a:endParaRPr lang="fr-FR" sz="2000" dirty="0"/>
          </a:p>
          <a:p>
            <a:pPr marL="342900" indent="-342900">
              <a:buAutoNum type="arabicPeriod"/>
            </a:pPr>
            <a:r>
              <a:rPr lang="fr-FR" sz="2000" dirty="0"/>
              <a:t>Analyse sur 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012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F70B6D80-788D-4A25-B513-C487E2F29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/</a:t>
            </a:r>
            <a:r>
              <a:rPr lang="en-US" cap="none" dirty="0"/>
              <a:t>z</a:t>
            </a:r>
            <a:r>
              <a:rPr lang="en-US" dirty="0"/>
              <a:t>/ /</a:t>
            </a:r>
            <a:r>
              <a:rPr lang="en-US" cap="none" dirty="0"/>
              <a:t>s</a:t>
            </a:r>
            <a:r>
              <a:rPr lang="en-US" dirty="0"/>
              <a:t>/ </a:t>
            </a:r>
            <a:r>
              <a:rPr lang="en-US" dirty="0" err="1"/>
              <a:t>finaux</a:t>
            </a:r>
            <a:r>
              <a:rPr lang="en-US" dirty="0"/>
              <a:t> de </a:t>
            </a:r>
            <a:r>
              <a:rPr lang="en-US" dirty="0" err="1"/>
              <a:t>lexème</a:t>
            </a:r>
            <a:endParaRPr lang="en-US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08B8B455-CCBA-4281-8479-F3765B65B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Analyse d’un seul contexte précédent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/>
              <a:t>V_ </a:t>
            </a:r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Comme le voisement de /s/ /z/ n’est pas lié à une assimilation, ces cas nous servent de </a:t>
            </a:r>
            <a:r>
              <a:rPr lang="fr-FR" i="1" dirty="0" err="1">
                <a:sym typeface="Wingdings" panose="05000000000000000000" pitchFamily="2" charset="2"/>
              </a:rPr>
              <a:t>baseline</a:t>
            </a:r>
            <a:r>
              <a:rPr lang="fr-FR" dirty="0">
                <a:sym typeface="Wingdings" panose="05000000000000000000" pitchFamily="2" charset="2"/>
              </a:rPr>
              <a:t> pour la comparaison avec le [z, s] flexionnel.</a:t>
            </a:r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101D017C-3D3D-414A-A9FF-71F01AB99B96}"/>
              </a:ext>
            </a:extLst>
          </p:cNvPr>
          <p:cNvGrpSpPr/>
          <p:nvPr/>
        </p:nvGrpSpPr>
        <p:grpSpPr>
          <a:xfrm>
            <a:off x="3505671" y="3594100"/>
            <a:ext cx="5180657" cy="3263900"/>
            <a:chOff x="218319" y="2790825"/>
            <a:chExt cx="5775138" cy="4010025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1FF5FE6C-186B-43A7-950E-3E49EAA50D1B}"/>
                </a:ext>
              </a:extLst>
            </p:cNvPr>
            <p:cNvGrpSpPr/>
            <p:nvPr/>
          </p:nvGrpSpPr>
          <p:grpSpPr>
            <a:xfrm>
              <a:off x="218319" y="2790825"/>
              <a:ext cx="5775138" cy="4010025"/>
              <a:chOff x="2973239" y="2790825"/>
              <a:chExt cx="5775138" cy="4010025"/>
            </a:xfrm>
          </p:grpSpPr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2CCB770F-11DA-4D4F-A7F1-EB655F95F63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2983"/>
              <a:stretch/>
            </p:blipFill>
            <p:spPr>
              <a:xfrm>
                <a:off x="2973239" y="3156585"/>
                <a:ext cx="1626394" cy="3095625"/>
              </a:xfrm>
              <a:prstGeom prst="rect">
                <a:avLst/>
              </a:prstGeom>
            </p:spPr>
          </p:pic>
          <p:pic>
            <p:nvPicPr>
              <p:cNvPr id="9" name="Image 8">
                <a:extLst>
                  <a:ext uri="{FF2B5EF4-FFF2-40B4-BE49-F238E27FC236}">
                    <a16:creationId xmlns:a16="http://schemas.microsoft.com/office/drawing/2014/main" id="{CC74CBA7-8857-410C-AC51-58C710C5A5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35705" y="3666172"/>
                <a:ext cx="1647825" cy="2133600"/>
              </a:xfrm>
              <a:prstGeom prst="rect">
                <a:avLst/>
              </a:prstGeom>
            </p:spPr>
          </p:pic>
          <p:pic>
            <p:nvPicPr>
              <p:cNvPr id="10" name="Image 9">
                <a:extLst>
                  <a:ext uri="{FF2B5EF4-FFF2-40B4-BE49-F238E27FC236}">
                    <a16:creationId xmlns:a16="http://schemas.microsoft.com/office/drawing/2014/main" id="{2ED1FF19-7464-4A8F-A6BC-D1D5A53D56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91027" y="2790825"/>
                <a:ext cx="1657350" cy="4010025"/>
              </a:xfrm>
              <a:prstGeom prst="rect">
                <a:avLst/>
              </a:prstGeom>
            </p:spPr>
          </p:pic>
          <p:pic>
            <p:nvPicPr>
              <p:cNvPr id="11" name="Image 10">
                <a:extLst>
                  <a:ext uri="{FF2B5EF4-FFF2-40B4-BE49-F238E27FC236}">
                    <a16:creationId xmlns:a16="http://schemas.microsoft.com/office/drawing/2014/main" id="{44304CF4-0C96-49A9-AE3F-81C37F27CD9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-1" r="4515"/>
              <a:stretch/>
            </p:blipFill>
            <p:spPr>
              <a:xfrm>
                <a:off x="6636272" y="4532947"/>
                <a:ext cx="454755" cy="342900"/>
              </a:xfrm>
              <a:prstGeom prst="rect">
                <a:avLst/>
              </a:prstGeom>
            </p:spPr>
          </p:pic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E34747E9-C1C1-42FB-A195-B8D8331FB58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-1" r="4515"/>
              <a:stretch/>
            </p:blipFill>
            <p:spPr>
              <a:xfrm>
                <a:off x="4591879" y="4506594"/>
                <a:ext cx="454755" cy="342900"/>
              </a:xfrm>
              <a:prstGeom prst="rect">
                <a:avLst/>
              </a:prstGeom>
            </p:spPr>
          </p:pic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60489967-F0FF-4BF1-8DB5-58591074B153}"/>
                </a:ext>
              </a:extLst>
            </p:cNvPr>
            <p:cNvSpPr txBox="1"/>
            <p:nvPr/>
          </p:nvSpPr>
          <p:spPr>
            <a:xfrm>
              <a:off x="2715512" y="3360018"/>
              <a:ext cx="77780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500" dirty="0" err="1">
                  <a:latin typeface="Ubuntu Mono" panose="020B0509030602030204" pitchFamily="49" charset="0"/>
                </a:rPr>
                <a:t>label</a:t>
              </a:r>
              <a:endParaRPr lang="en-US" sz="1500" dirty="0">
                <a:latin typeface="Ubuntu Mono" panose="020B0509030602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5204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Slidehelper - 010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5BC0EB"/>
      </a:accent1>
      <a:accent2>
        <a:srgbClr val="FDE74C"/>
      </a:accent2>
      <a:accent3>
        <a:srgbClr val="9BC53D"/>
      </a:accent3>
      <a:accent4>
        <a:srgbClr val="E55934"/>
      </a:accent4>
      <a:accent5>
        <a:srgbClr val="FA7921"/>
      </a:accent5>
      <a:accent6>
        <a:srgbClr val="BFBFBF"/>
      </a:accent6>
      <a:hlink>
        <a:srgbClr val="5BC0EB"/>
      </a:hlink>
      <a:folHlink>
        <a:srgbClr val="FDE74C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9285</TotalTime>
  <Words>968</Words>
  <Application>Microsoft Office PowerPoint</Application>
  <PresentationFormat>Grand écran</PresentationFormat>
  <Paragraphs>188</Paragraphs>
  <Slides>21</Slides>
  <Notes>0</Notes>
  <HiddenSlides>2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Tw Cen MT</vt:lpstr>
      <vt:lpstr>Tw Cen MT Condensed</vt:lpstr>
      <vt:lpstr>Ubuntu</vt:lpstr>
      <vt:lpstr>Ubuntu Mono</vt:lpstr>
      <vt:lpstr>Wingdings 3</vt:lpstr>
      <vt:lpstr>Intégral</vt:lpstr>
      <vt:lpstr>Document</vt:lpstr>
      <vt:lpstr>IPCE-IPAC :  État d’avancement</vt:lpstr>
      <vt:lpstr>Enregistrements : Progrès du corpus</vt:lpstr>
      <vt:lpstr>2 études</vt:lpstr>
      <vt:lpstr>Pourquoi Le [z, s] final ?</vt:lpstr>
      <vt:lpstr>Le [z, s] final en anglais</vt:lpstr>
      <vt:lpstr>Présentation PowerPoint</vt:lpstr>
      <vt:lpstr>Voisement du [z, s] final</vt:lpstr>
      <vt:lpstr>Annotation et extraction des données</vt:lpstr>
      <vt:lpstr>Les /z/ /s/ finaux de lexème</vt:lpstr>
      <vt:lpstr>Les /z/ /s/ finaux de lexème</vt:lpstr>
      <vt:lpstr>Les /z/ /s/ finaux de lexème</vt:lpstr>
      <vt:lpstr>Le /z/ final flexionnel</vt:lpstr>
      <vt:lpstr>Le /z/ final flexionnel</vt:lpstr>
      <vt:lpstr>Le /z/ final flexionnel</vt:lpstr>
      <vt:lpstr>Présentation PowerPoint</vt:lpstr>
      <vt:lpstr>Présentation PowerPoint</vt:lpstr>
      <vt:lpstr>Prochaines étapes</vt:lpstr>
      <vt:lpstr>Présentation PowerPoint</vt:lpstr>
      <vt:lpstr>extra</vt:lpstr>
      <vt:lpstr>Importance des variables</vt:lpstr>
      <vt:lpstr>Étude morphophonologique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ICE-IPAC : État d’avancement</dc:title>
  <dc:creator>Leonardo Contreras</dc:creator>
  <cp:lastModifiedBy>Leonardo Contreras</cp:lastModifiedBy>
  <cp:revision>430</cp:revision>
  <dcterms:created xsi:type="dcterms:W3CDTF">2020-05-29T08:54:01Z</dcterms:created>
  <dcterms:modified xsi:type="dcterms:W3CDTF">2020-06-08T18:05:45Z</dcterms:modified>
</cp:coreProperties>
</file>