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80" r:id="rId4"/>
    <p:sldId id="257" r:id="rId5"/>
    <p:sldId id="262" r:id="rId6"/>
    <p:sldId id="259" r:id="rId7"/>
    <p:sldId id="282" r:id="rId8"/>
    <p:sldId id="281" r:id="rId9"/>
    <p:sldId id="265" r:id="rId10"/>
    <p:sldId id="263" r:id="rId11"/>
    <p:sldId id="266" r:id="rId12"/>
    <p:sldId id="264" r:id="rId13"/>
    <p:sldId id="267" r:id="rId14"/>
    <p:sldId id="269" r:id="rId15"/>
    <p:sldId id="268" r:id="rId16"/>
    <p:sldId id="270" r:id="rId17"/>
    <p:sldId id="271" r:id="rId18"/>
    <p:sldId id="272" r:id="rId19"/>
    <p:sldId id="273" r:id="rId20"/>
    <p:sldId id="275" r:id="rId21"/>
    <p:sldId id="276" r:id="rId22"/>
    <p:sldId id="289" r:id="rId23"/>
    <p:sldId id="287" r:id="rId24"/>
    <p:sldId id="278" r:id="rId25"/>
    <p:sldId id="290" r:id="rId26"/>
    <p:sldId id="286" r:id="rId27"/>
    <p:sldId id="284" r:id="rId28"/>
    <p:sldId id="285" r:id="rId29"/>
    <p:sldId id="279"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9544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6" d="100"/>
          <a:sy n="66"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C967A6-77E8-40E9-93A2-1FCCA2C48C98}" type="datetimeFigureOut">
              <a:rPr lang="fr-FR" smtClean="0"/>
              <a:t>20/11/2020</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84172-1CB7-413B-92AB-E61479E88EB1}" type="slidenum">
              <a:rPr lang="fr-FR" smtClean="0"/>
              <a:t>‹N°›</a:t>
            </a:fld>
            <a:endParaRPr lang="fr-FR"/>
          </a:p>
        </p:txBody>
      </p:sp>
    </p:spTree>
    <p:extLst>
      <p:ext uri="{BB962C8B-B14F-4D97-AF65-F5344CB8AC3E}">
        <p14:creationId xmlns:p14="http://schemas.microsoft.com/office/powerpoint/2010/main" val="139025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FF84172-1CB7-413B-92AB-E61479E88EB1}" type="slidenum">
              <a:rPr lang="fr-FR" smtClean="0"/>
              <a:t>5</a:t>
            </a:fld>
            <a:endParaRPr lang="fr-FR"/>
          </a:p>
        </p:txBody>
      </p:sp>
    </p:spTree>
    <p:extLst>
      <p:ext uri="{BB962C8B-B14F-4D97-AF65-F5344CB8AC3E}">
        <p14:creationId xmlns:p14="http://schemas.microsoft.com/office/powerpoint/2010/main" val="65869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Quoi </a:t>
            </a:r>
            <a:r>
              <a:rPr lang="en-US" dirty="0" err="1"/>
              <a:t>qu’il</a:t>
            </a:r>
            <a:r>
              <a:rPr lang="en-US" dirty="0"/>
              <a:t> </a:t>
            </a:r>
            <a:r>
              <a:rPr lang="en-US" dirty="0" err="1"/>
              <a:t>en</a:t>
            </a:r>
            <a:r>
              <a:rPr lang="en-US" dirty="0"/>
              <a:t> </a:t>
            </a:r>
            <a:r>
              <a:rPr lang="en-US" dirty="0" err="1"/>
              <a:t>soit</a:t>
            </a:r>
            <a:r>
              <a:rPr lang="en-US" dirty="0"/>
              <a:t>, il y a plus de 90% des occurrences du –s </a:t>
            </a:r>
            <a:r>
              <a:rPr lang="en-US" dirty="0" err="1"/>
              <a:t>flexionnel</a:t>
            </a:r>
            <a:r>
              <a:rPr lang="en-US" dirty="0"/>
              <a:t> du </a:t>
            </a:r>
            <a:r>
              <a:rPr lang="en-US" dirty="0" err="1"/>
              <a:t>pluriel</a:t>
            </a:r>
            <a:r>
              <a:rPr lang="en-US" dirty="0"/>
              <a:t> !</a:t>
            </a:r>
          </a:p>
        </p:txBody>
      </p:sp>
      <p:sp>
        <p:nvSpPr>
          <p:cNvPr id="4" name="Espace réservé du numéro de diapositive 3"/>
          <p:cNvSpPr>
            <a:spLocks noGrp="1"/>
          </p:cNvSpPr>
          <p:nvPr>
            <p:ph type="sldNum" sz="quarter" idx="5"/>
          </p:nvPr>
        </p:nvSpPr>
        <p:spPr/>
        <p:txBody>
          <a:bodyPr/>
          <a:lstStyle/>
          <a:p>
            <a:fld id="{6FF84172-1CB7-413B-92AB-E61479E88EB1}" type="slidenum">
              <a:rPr lang="fr-FR" smtClean="0"/>
              <a:t>13</a:t>
            </a:fld>
            <a:endParaRPr lang="fr-FR"/>
          </a:p>
        </p:txBody>
      </p:sp>
    </p:spTree>
    <p:extLst>
      <p:ext uri="{BB962C8B-B14F-4D97-AF65-F5344CB8AC3E}">
        <p14:creationId xmlns:p14="http://schemas.microsoft.com/office/powerpoint/2010/main" val="309718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a:t>Nous avons </a:t>
            </a:r>
            <a:r>
              <a:rPr lang="es-CL" dirty="0" err="1"/>
              <a:t>contrôlé</a:t>
            </a:r>
            <a:r>
              <a:rPr lang="es-CL" dirty="0"/>
              <a:t> la </a:t>
            </a:r>
            <a:r>
              <a:rPr lang="es-CL" dirty="0" err="1"/>
              <a:t>variation</a:t>
            </a:r>
            <a:r>
              <a:rPr lang="es-CL" dirty="0"/>
              <a:t> </a:t>
            </a:r>
            <a:r>
              <a:rPr lang="es-CL" dirty="0" err="1"/>
              <a:t>liée</a:t>
            </a:r>
            <a:r>
              <a:rPr lang="es-CL" dirty="0"/>
              <a:t> </a:t>
            </a:r>
            <a:r>
              <a:rPr lang="es-CL" dirty="0" err="1"/>
              <a:t>aux</a:t>
            </a:r>
            <a:r>
              <a:rPr lang="es-CL" dirty="0"/>
              <a:t> participants et </a:t>
            </a:r>
            <a:r>
              <a:rPr lang="es-CL" dirty="0" err="1"/>
              <a:t>aux</a:t>
            </a:r>
            <a:r>
              <a:rPr lang="es-CL" dirty="0"/>
              <a:t> mots </a:t>
            </a:r>
            <a:r>
              <a:rPr lang="es-CL" dirty="0" err="1"/>
              <a:t>individuels</a:t>
            </a:r>
            <a:endParaRPr lang="fr-FR" dirty="0"/>
          </a:p>
        </p:txBody>
      </p:sp>
      <p:sp>
        <p:nvSpPr>
          <p:cNvPr id="4" name="Slide Number Placeholder 3"/>
          <p:cNvSpPr>
            <a:spLocks noGrp="1"/>
          </p:cNvSpPr>
          <p:nvPr>
            <p:ph type="sldNum" sz="quarter" idx="5"/>
          </p:nvPr>
        </p:nvSpPr>
        <p:spPr/>
        <p:txBody>
          <a:bodyPr/>
          <a:lstStyle/>
          <a:p>
            <a:fld id="{6FF84172-1CB7-413B-92AB-E61479E88EB1}" type="slidenum">
              <a:rPr lang="fr-FR" smtClean="0"/>
              <a:t>15</a:t>
            </a:fld>
            <a:endParaRPr lang="fr-FR"/>
          </a:p>
        </p:txBody>
      </p:sp>
    </p:spTree>
    <p:extLst>
      <p:ext uri="{BB962C8B-B14F-4D97-AF65-F5344CB8AC3E}">
        <p14:creationId xmlns:p14="http://schemas.microsoft.com/office/powerpoint/2010/main" val="38464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err="1"/>
              <a:t>Statistical</a:t>
            </a:r>
            <a:r>
              <a:rPr lang="es-CL" dirty="0"/>
              <a:t> </a:t>
            </a:r>
            <a:r>
              <a:rPr lang="es-CL" dirty="0" err="1"/>
              <a:t>significance</a:t>
            </a:r>
            <a:r>
              <a:rPr lang="es-CL" dirty="0"/>
              <a:t> for the </a:t>
            </a:r>
            <a:r>
              <a:rPr lang="es-CL" dirty="0" err="1"/>
              <a:t>fixed</a:t>
            </a:r>
            <a:r>
              <a:rPr lang="es-CL" dirty="0"/>
              <a:t> </a:t>
            </a:r>
            <a:r>
              <a:rPr lang="es-CL" dirty="0" err="1"/>
              <a:t>effects</a:t>
            </a:r>
            <a:r>
              <a:rPr lang="es-CL" dirty="0"/>
              <a:t> in the </a:t>
            </a:r>
            <a:r>
              <a:rPr lang="es-CL" dirty="0" err="1"/>
              <a:t>model</a:t>
            </a:r>
            <a:r>
              <a:rPr lang="es-CL" dirty="0"/>
              <a:t> </a:t>
            </a:r>
            <a:r>
              <a:rPr lang="es-CL" dirty="0" err="1"/>
              <a:t>predicting</a:t>
            </a:r>
            <a:r>
              <a:rPr lang="es-CL" dirty="0"/>
              <a:t> the </a:t>
            </a:r>
            <a:r>
              <a:rPr lang="es-CL" dirty="0" err="1"/>
              <a:t>periodicity</a:t>
            </a:r>
            <a:r>
              <a:rPr lang="es-CL" dirty="0"/>
              <a:t> of target </a:t>
            </a:r>
            <a:r>
              <a:rPr lang="es-CL" dirty="0" err="1"/>
              <a:t>segments</a:t>
            </a:r>
            <a:r>
              <a:rPr lang="es-CL" dirty="0"/>
              <a:t>. p </a:t>
            </a:r>
            <a:r>
              <a:rPr lang="es-CL" dirty="0" err="1"/>
              <a:t>values</a:t>
            </a:r>
            <a:r>
              <a:rPr lang="es-CL" dirty="0"/>
              <a:t> were </a:t>
            </a:r>
            <a:r>
              <a:rPr lang="es-CL" dirty="0" err="1"/>
              <a:t>extracted</a:t>
            </a:r>
            <a:r>
              <a:rPr lang="es-CL" dirty="0"/>
              <a:t> </a:t>
            </a:r>
            <a:r>
              <a:rPr lang="es-CL" dirty="0" err="1"/>
              <a:t>from</a:t>
            </a:r>
            <a:r>
              <a:rPr lang="es-CL" dirty="0"/>
              <a:t> the ANOVA table (</a:t>
            </a:r>
            <a:r>
              <a:rPr lang="es-CL" dirty="0" err="1"/>
              <a:t>Satterthwaite’s</a:t>
            </a:r>
            <a:r>
              <a:rPr lang="es-CL" dirty="0"/>
              <a:t> </a:t>
            </a:r>
            <a:r>
              <a:rPr lang="es-CL" dirty="0" err="1"/>
              <a:t>method</a:t>
            </a:r>
            <a:r>
              <a:rPr lang="es-CL" dirty="0"/>
              <a:t>)</a:t>
            </a:r>
            <a:endParaRPr lang="fr-FR" dirty="0"/>
          </a:p>
        </p:txBody>
      </p:sp>
      <p:sp>
        <p:nvSpPr>
          <p:cNvPr id="4" name="Slide Number Placeholder 3"/>
          <p:cNvSpPr>
            <a:spLocks noGrp="1"/>
          </p:cNvSpPr>
          <p:nvPr>
            <p:ph type="sldNum" sz="quarter" idx="5"/>
          </p:nvPr>
        </p:nvSpPr>
        <p:spPr/>
        <p:txBody>
          <a:bodyPr/>
          <a:lstStyle/>
          <a:p>
            <a:fld id="{6FF84172-1CB7-413B-92AB-E61479E88EB1}" type="slidenum">
              <a:rPr lang="fr-FR" smtClean="0"/>
              <a:t>24</a:t>
            </a:fld>
            <a:endParaRPr lang="fr-FR"/>
          </a:p>
        </p:txBody>
      </p:sp>
    </p:spTree>
    <p:extLst>
      <p:ext uri="{BB962C8B-B14F-4D97-AF65-F5344CB8AC3E}">
        <p14:creationId xmlns:p14="http://schemas.microsoft.com/office/powerpoint/2010/main" val="286911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0060AA-2309-4D9B-83C9-5F63B959DA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6E3A3202-2609-4CBF-A188-1D4D69E9F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D1A9B5F4-4B10-40D7-9B07-0D1492994E9D}"/>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5" name="Espace réservé du pied de page 4">
            <a:extLst>
              <a:ext uri="{FF2B5EF4-FFF2-40B4-BE49-F238E27FC236}">
                <a16:creationId xmlns:a16="http://schemas.microsoft.com/office/drawing/2014/main" id="{A26D0320-4FC4-4FDC-BE7B-5F0F6C77B0AD}"/>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D10F6F5-E955-4FAC-BBAD-34B957EEBBCD}"/>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208970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7A7BB-6ED5-4A4B-8E00-0FCAF4A1DA14}"/>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A0257108-1FBB-4EA2-9840-0290BEC4C6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10373F1-13B7-46CB-8FCC-47CEE8651BA1}"/>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5" name="Espace réservé du pied de page 4">
            <a:extLst>
              <a:ext uri="{FF2B5EF4-FFF2-40B4-BE49-F238E27FC236}">
                <a16:creationId xmlns:a16="http://schemas.microsoft.com/office/drawing/2014/main" id="{DC0CEB58-9763-408E-86C2-36315793D8D8}"/>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5DE40D0-2553-461F-B626-147287067B17}"/>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419837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DF6E9A1-4462-4EA7-A9A9-7BBD0725F356}"/>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F46656DA-A88F-4299-8194-4DF0B995A43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3C974A80-96D3-4B13-803B-7051A3F9042B}"/>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5" name="Espace réservé du pied de page 4">
            <a:extLst>
              <a:ext uri="{FF2B5EF4-FFF2-40B4-BE49-F238E27FC236}">
                <a16:creationId xmlns:a16="http://schemas.microsoft.com/office/drawing/2014/main" id="{1765BBA0-EF3F-4740-A4D7-077F502DA8E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3314F400-D434-4973-80A8-93CF5D8AA4FC}"/>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222896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6C7967-4C22-4E26-9AC0-1F217FD81E0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F541C0CE-9105-45C9-9823-C2EB4BE443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7FF5C61-75EC-41F1-AB7D-AB7E947F5706}"/>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5" name="Espace réservé du pied de page 4">
            <a:extLst>
              <a:ext uri="{FF2B5EF4-FFF2-40B4-BE49-F238E27FC236}">
                <a16:creationId xmlns:a16="http://schemas.microsoft.com/office/drawing/2014/main" id="{0C1EB6E3-4CA6-40E3-B617-0E4712B9F8D1}"/>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7D5DE4D0-3A8A-410C-9E68-F2ED09F67F50}"/>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1982754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A3286B-2205-40F0-8664-012D9797EF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76629E62-9946-4A93-882F-AACBDEFE29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E8BD0F7-44AF-4984-9305-9B8519F94FE7}"/>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5" name="Espace réservé du pied de page 4">
            <a:extLst>
              <a:ext uri="{FF2B5EF4-FFF2-40B4-BE49-F238E27FC236}">
                <a16:creationId xmlns:a16="http://schemas.microsoft.com/office/drawing/2014/main" id="{2DFA2AA6-BDFC-47AA-A559-1244CBCD2EB2}"/>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6758A44-AE0C-4ABD-BA03-63093B7CB586}"/>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282438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3D607-8F49-4EBC-BD8D-A1D7EAA71CB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DF541D44-ACF0-472C-B7F7-D10A75FFBFA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6CE68342-4FA4-4E94-B900-85CB4A3BDA0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5659C93D-2FC8-4FBB-9AA3-DD9485E2899D}"/>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6" name="Espace réservé du pied de page 5">
            <a:extLst>
              <a:ext uri="{FF2B5EF4-FFF2-40B4-BE49-F238E27FC236}">
                <a16:creationId xmlns:a16="http://schemas.microsoft.com/office/drawing/2014/main" id="{34BDEA0E-CC1C-4FF6-8F76-E1FCB120693C}"/>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2929A14A-415C-4827-B07B-BF18199C5C0A}"/>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408094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14F602-4914-45CD-BA2C-CB4B64CAD388}"/>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44DE5D7-18FE-44AD-BCBC-7EA846FEC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2B2A48A-EEEB-4EBC-B19A-F193087EAF3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3DCA86C9-5C38-4866-A7AB-90C69E5F5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9F4396F-1CA0-46A0-84BA-F9ACB79A09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26F04640-76CA-4AF3-B791-B2C5351F08B9}"/>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8" name="Espace réservé du pied de page 7">
            <a:extLst>
              <a:ext uri="{FF2B5EF4-FFF2-40B4-BE49-F238E27FC236}">
                <a16:creationId xmlns:a16="http://schemas.microsoft.com/office/drawing/2014/main" id="{CC1E1C15-773E-4DE0-A564-0AAB8A109EB9}"/>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B6A3A6B2-5630-4778-B368-0CD312459825}"/>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213448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9900D8-D096-4100-A0F6-56F4A68D59A1}"/>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D8E44A6D-FE2C-4C9C-B7D2-2C808A84CE9B}"/>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4" name="Espace réservé du pied de page 3">
            <a:extLst>
              <a:ext uri="{FF2B5EF4-FFF2-40B4-BE49-F238E27FC236}">
                <a16:creationId xmlns:a16="http://schemas.microsoft.com/office/drawing/2014/main" id="{9D9BFF58-4997-46F3-ABFE-088B199FDF64}"/>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03148AAE-8365-4565-8286-8A02012786F8}"/>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62884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30DA923-99FF-49F8-8C32-4A7E7DBA8D73}"/>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3" name="Espace réservé du pied de page 2">
            <a:extLst>
              <a:ext uri="{FF2B5EF4-FFF2-40B4-BE49-F238E27FC236}">
                <a16:creationId xmlns:a16="http://schemas.microsoft.com/office/drawing/2014/main" id="{62D276E6-68FA-44BD-8BD6-778DD76DDDA0}"/>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D32CB726-7DEB-45F0-9A45-1229C2383BFE}"/>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429320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5418D-ACD9-4B3E-B492-3D0C4B648E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B69262CE-7313-48B5-947E-3DC66DE7B1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3C2B7FFE-8E7F-4203-907E-6874BF05E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1AF2246-38B7-4B39-9C7D-29943B4B295F}"/>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6" name="Espace réservé du pied de page 5">
            <a:extLst>
              <a:ext uri="{FF2B5EF4-FFF2-40B4-BE49-F238E27FC236}">
                <a16:creationId xmlns:a16="http://schemas.microsoft.com/office/drawing/2014/main" id="{306EA4C8-E152-4F4B-B0CE-4DFCC013087B}"/>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AB6D888-C610-4419-BBDA-3E5FA936134A}"/>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429049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D7DD3F-E08C-4DA5-8B19-FC99A6215FB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B6AC9E7F-0B5E-485A-9884-7737EBA336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E257A424-B690-47D2-84F5-8BE55FBA9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5661E7-CC4F-4F31-8F37-7CFB42A9595A}"/>
              </a:ext>
            </a:extLst>
          </p:cNvPr>
          <p:cNvSpPr>
            <a:spLocks noGrp="1"/>
          </p:cNvSpPr>
          <p:nvPr>
            <p:ph type="dt" sz="half" idx="10"/>
          </p:nvPr>
        </p:nvSpPr>
        <p:spPr/>
        <p:txBody>
          <a:bodyPr/>
          <a:lstStyle/>
          <a:p>
            <a:fld id="{91B5F886-E5B6-4532-8EF2-F849C9B6304C}" type="datetimeFigureOut">
              <a:rPr lang="en-US" smtClean="0"/>
              <a:t>11/20/2020</a:t>
            </a:fld>
            <a:endParaRPr lang="en-US"/>
          </a:p>
        </p:txBody>
      </p:sp>
      <p:sp>
        <p:nvSpPr>
          <p:cNvPr id="6" name="Espace réservé du pied de page 5">
            <a:extLst>
              <a:ext uri="{FF2B5EF4-FFF2-40B4-BE49-F238E27FC236}">
                <a16:creationId xmlns:a16="http://schemas.microsoft.com/office/drawing/2014/main" id="{B43BC4FF-0CE6-4326-A47B-9459BD651AD2}"/>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91DB47C2-A639-4BDA-AABD-F23170C92C6E}"/>
              </a:ext>
            </a:extLst>
          </p:cNvPr>
          <p:cNvSpPr>
            <a:spLocks noGrp="1"/>
          </p:cNvSpPr>
          <p:nvPr>
            <p:ph type="sldNum" sz="quarter" idx="12"/>
          </p:nvPr>
        </p:nvSpPr>
        <p:spPr/>
        <p:txBody>
          <a:bodyPr/>
          <a:lstStyle/>
          <a:p>
            <a:fld id="{0CA89845-E819-4D5E-8294-67EB39AC73CA}" type="slidenum">
              <a:rPr lang="en-US" smtClean="0"/>
              <a:t>‹N°›</a:t>
            </a:fld>
            <a:endParaRPr lang="en-US"/>
          </a:p>
        </p:txBody>
      </p:sp>
    </p:spTree>
    <p:extLst>
      <p:ext uri="{BB962C8B-B14F-4D97-AF65-F5344CB8AC3E}">
        <p14:creationId xmlns:p14="http://schemas.microsoft.com/office/powerpoint/2010/main" val="269692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3F5283C-DD6E-494F-BE99-89766003DB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7E52CD0-F3D5-4E20-84F4-439D7D30BE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64E9D19B-614E-4EE6-BCFD-91FAA17E6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5F886-E5B6-4532-8EF2-F849C9B6304C}" type="datetimeFigureOut">
              <a:rPr lang="en-US" smtClean="0"/>
              <a:t>11/20/2020</a:t>
            </a:fld>
            <a:endParaRPr lang="en-US"/>
          </a:p>
        </p:txBody>
      </p:sp>
      <p:sp>
        <p:nvSpPr>
          <p:cNvPr id="5" name="Espace réservé du pied de page 4">
            <a:extLst>
              <a:ext uri="{FF2B5EF4-FFF2-40B4-BE49-F238E27FC236}">
                <a16:creationId xmlns:a16="http://schemas.microsoft.com/office/drawing/2014/main" id="{06B1446C-A93E-458E-B7B2-9DBE47F7EE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106D5809-4CE3-49A8-866A-51D24FA165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89845-E819-4D5E-8294-67EB39AC73CA}" type="slidenum">
              <a:rPr lang="en-US" smtClean="0"/>
              <a:t>‹N°›</a:t>
            </a:fld>
            <a:endParaRPr lang="en-US"/>
          </a:p>
        </p:txBody>
      </p:sp>
    </p:spTree>
    <p:extLst>
      <p:ext uri="{BB962C8B-B14F-4D97-AF65-F5344CB8AC3E}">
        <p14:creationId xmlns:p14="http://schemas.microsoft.com/office/powerpoint/2010/main" val="764059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Mu42JDczI0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D4C35-C336-4436-8B33-0F6B7DD8BEAC}"/>
              </a:ext>
            </a:extLst>
          </p:cNvPr>
          <p:cNvSpPr>
            <a:spLocks noGrp="1"/>
          </p:cNvSpPr>
          <p:nvPr>
            <p:ph type="ctrTitle"/>
          </p:nvPr>
        </p:nvSpPr>
        <p:spPr>
          <a:xfrm>
            <a:off x="2852928" y="1122363"/>
            <a:ext cx="8208362" cy="2387600"/>
          </a:xfrm>
        </p:spPr>
        <p:txBody>
          <a:bodyPr>
            <a:normAutofit/>
          </a:bodyPr>
          <a:lstStyle/>
          <a:p>
            <a:r>
              <a:rPr lang="en-US" sz="4800" dirty="0"/>
              <a:t>Production and voice assimilation of the inflectional </a:t>
            </a:r>
            <a:br>
              <a:rPr lang="en-US" sz="4800" dirty="0"/>
            </a:br>
            <a:r>
              <a:rPr lang="en-US" sz="4800" i="1" dirty="0"/>
              <a:t>–s </a:t>
            </a:r>
            <a:r>
              <a:rPr lang="en-US" sz="4800" dirty="0"/>
              <a:t>suffix</a:t>
            </a:r>
          </a:p>
        </p:txBody>
      </p:sp>
      <p:sp>
        <p:nvSpPr>
          <p:cNvPr id="3" name="Sous-titre 2">
            <a:extLst>
              <a:ext uri="{FF2B5EF4-FFF2-40B4-BE49-F238E27FC236}">
                <a16:creationId xmlns:a16="http://schemas.microsoft.com/office/drawing/2014/main" id="{187EFE6E-3F8B-4E24-9A28-21D847A00AC0}"/>
              </a:ext>
            </a:extLst>
          </p:cNvPr>
          <p:cNvSpPr>
            <a:spLocks noGrp="1"/>
          </p:cNvSpPr>
          <p:nvPr>
            <p:ph type="subTitle" idx="1"/>
          </p:nvPr>
        </p:nvSpPr>
        <p:spPr>
          <a:xfrm>
            <a:off x="2852928" y="3602038"/>
            <a:ext cx="8208362" cy="1655762"/>
          </a:xfrm>
        </p:spPr>
        <p:txBody>
          <a:bodyPr>
            <a:normAutofit/>
          </a:bodyPr>
          <a:lstStyle/>
          <a:p>
            <a:r>
              <a:rPr lang="en-US" dirty="0"/>
              <a:t>in the L2 English of L1 French, L1 Spanish and L1 Italian learners</a:t>
            </a:r>
          </a:p>
        </p:txBody>
      </p:sp>
      <p:sp>
        <p:nvSpPr>
          <p:cNvPr id="4" name="ZoneTexte 3">
            <a:extLst>
              <a:ext uri="{FF2B5EF4-FFF2-40B4-BE49-F238E27FC236}">
                <a16:creationId xmlns:a16="http://schemas.microsoft.com/office/drawing/2014/main" id="{02F45B74-C259-4ADD-892D-0939A823D57B}"/>
              </a:ext>
            </a:extLst>
          </p:cNvPr>
          <p:cNvSpPr txBox="1"/>
          <p:nvPr/>
        </p:nvSpPr>
        <p:spPr>
          <a:xfrm>
            <a:off x="3961630" y="5735637"/>
            <a:ext cx="7151317" cy="861774"/>
          </a:xfrm>
          <a:prstGeom prst="rect">
            <a:avLst/>
          </a:prstGeom>
          <a:noFill/>
        </p:spPr>
        <p:txBody>
          <a:bodyPr wrap="none" rtlCol="0">
            <a:spAutoFit/>
          </a:bodyPr>
          <a:lstStyle/>
          <a:p>
            <a:pPr algn="r"/>
            <a:r>
              <a:rPr lang="fr-FR" i="0" dirty="0">
                <a:solidFill>
                  <a:srgbClr val="212121"/>
                </a:solidFill>
                <a:effectLst/>
                <a:latin typeface="Bitter"/>
              </a:rPr>
              <a:t>Leonardo Contreras </a:t>
            </a:r>
            <a:r>
              <a:rPr lang="fr-FR" i="0" dirty="0" err="1">
                <a:solidFill>
                  <a:srgbClr val="212121"/>
                </a:solidFill>
                <a:effectLst/>
                <a:latin typeface="Bitter"/>
              </a:rPr>
              <a:t>Roa</a:t>
            </a:r>
            <a:r>
              <a:rPr lang="fr-FR" i="0" dirty="0">
                <a:solidFill>
                  <a:srgbClr val="212121"/>
                </a:solidFill>
                <a:effectLst/>
                <a:latin typeface="Bitter"/>
              </a:rPr>
              <a:t>, Paolo </a:t>
            </a:r>
            <a:r>
              <a:rPr lang="fr-FR" i="0" dirty="0" err="1">
                <a:solidFill>
                  <a:srgbClr val="212121"/>
                </a:solidFill>
                <a:effectLst/>
                <a:latin typeface="Bitter"/>
              </a:rPr>
              <a:t>Mairano</a:t>
            </a:r>
            <a:r>
              <a:rPr lang="fr-FR" i="0" dirty="0">
                <a:solidFill>
                  <a:srgbClr val="212121"/>
                </a:solidFill>
                <a:effectLst/>
                <a:latin typeface="Bitter"/>
              </a:rPr>
              <a:t>, Marc </a:t>
            </a:r>
            <a:r>
              <a:rPr lang="fr-FR" i="0" dirty="0" err="1">
                <a:solidFill>
                  <a:srgbClr val="212121"/>
                </a:solidFill>
                <a:effectLst/>
                <a:latin typeface="Bitter"/>
              </a:rPr>
              <a:t>Capliez</a:t>
            </a:r>
            <a:r>
              <a:rPr lang="fr-FR" i="0" dirty="0">
                <a:solidFill>
                  <a:srgbClr val="212121"/>
                </a:solidFill>
                <a:effectLst/>
                <a:latin typeface="Bitter"/>
              </a:rPr>
              <a:t> &amp; Caroline Bouzon</a:t>
            </a:r>
          </a:p>
          <a:p>
            <a:pPr algn="r"/>
            <a:r>
              <a:rPr lang="fr-FR" dirty="0">
                <a:solidFill>
                  <a:srgbClr val="212121"/>
                </a:solidFill>
                <a:latin typeface="Bitter"/>
              </a:rPr>
              <a:t>STL – UMR 8163</a:t>
            </a:r>
          </a:p>
          <a:p>
            <a:pPr algn="r"/>
            <a:r>
              <a:rPr lang="fr-FR" sz="1400" dirty="0">
                <a:solidFill>
                  <a:srgbClr val="212121"/>
                </a:solidFill>
                <a:latin typeface="Bitter"/>
              </a:rPr>
              <a:t>20 novembre 2020</a:t>
            </a:r>
            <a:endParaRPr lang="en-US" sz="1400" dirty="0"/>
          </a:p>
        </p:txBody>
      </p:sp>
      <p:pic>
        <p:nvPicPr>
          <p:cNvPr id="8" name="Picture 7">
            <a:extLst>
              <a:ext uri="{FF2B5EF4-FFF2-40B4-BE49-F238E27FC236}">
                <a16:creationId xmlns:a16="http://schemas.microsoft.com/office/drawing/2014/main" id="{62DA243C-B765-415D-A05F-2B12C5CD0F92}"/>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aintStrokes/>
                    </a14:imgEffect>
                  </a14:imgLayer>
                </a14:imgProps>
              </a:ext>
            </a:extLst>
          </a:blip>
          <a:srcRect l="29209" r="26880"/>
          <a:stretch/>
        </p:blipFill>
        <p:spPr>
          <a:xfrm>
            <a:off x="1" y="10"/>
            <a:ext cx="2852927" cy="6857989"/>
          </a:xfrm>
          <a:prstGeom prst="rect">
            <a:avLst/>
          </a:prstGeom>
        </p:spPr>
      </p:pic>
    </p:spTree>
    <p:extLst>
      <p:ext uri="{BB962C8B-B14F-4D97-AF65-F5344CB8AC3E}">
        <p14:creationId xmlns:p14="http://schemas.microsoft.com/office/powerpoint/2010/main" val="113522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8653ED-1AF1-4C13-8738-AF854A1C6206}"/>
              </a:ext>
            </a:extLst>
          </p:cNvPr>
          <p:cNvSpPr>
            <a:spLocks noGrp="1"/>
          </p:cNvSpPr>
          <p:nvPr>
            <p:ph type="title"/>
          </p:nvPr>
        </p:nvSpPr>
        <p:spPr/>
        <p:txBody>
          <a:bodyPr/>
          <a:lstStyle/>
          <a:p>
            <a:r>
              <a:rPr lang="en-US" dirty="0"/>
              <a:t>Question et </a:t>
            </a:r>
            <a:r>
              <a:rPr lang="en-US" dirty="0" err="1"/>
              <a:t>hypothèses</a:t>
            </a:r>
            <a:endParaRPr lang="en-US" dirty="0"/>
          </a:p>
        </p:txBody>
      </p:sp>
      <p:sp>
        <p:nvSpPr>
          <p:cNvPr id="3" name="Espace réservé du contenu 2">
            <a:extLst>
              <a:ext uri="{FF2B5EF4-FFF2-40B4-BE49-F238E27FC236}">
                <a16:creationId xmlns:a16="http://schemas.microsoft.com/office/drawing/2014/main" id="{1CAD58FD-F0E9-4FC3-B001-BF2C8E146818}"/>
              </a:ext>
            </a:extLst>
          </p:cNvPr>
          <p:cNvSpPr>
            <a:spLocks noGrp="1"/>
          </p:cNvSpPr>
          <p:nvPr>
            <p:ph idx="1"/>
          </p:nvPr>
        </p:nvSpPr>
        <p:spPr/>
        <p:txBody>
          <a:bodyPr>
            <a:normAutofit lnSpcReduction="10000"/>
          </a:bodyPr>
          <a:lstStyle/>
          <a:p>
            <a:pPr marL="0" indent="0">
              <a:buNone/>
            </a:pPr>
            <a:r>
              <a:rPr lang="fr-FR" dirty="0"/>
              <a:t>Y a-t-il des différences dans la réalisation du </a:t>
            </a:r>
            <a:r>
              <a:rPr lang="fr-FR" b="1" dirty="0"/>
              <a:t>–s final du pluriel</a:t>
            </a:r>
            <a:r>
              <a:rPr lang="fr-FR" dirty="0"/>
              <a:t> en anglais parmi les apprenants des trois L1 ?</a:t>
            </a:r>
          </a:p>
          <a:p>
            <a:pPr marL="0" indent="0">
              <a:buNone/>
            </a:pPr>
            <a:r>
              <a:rPr lang="fr-FR" dirty="0"/>
              <a:t>H1	Les apprenants hispanophones n’auront </a:t>
            </a:r>
            <a:r>
              <a:rPr lang="fr-FR" u="sng" dirty="0"/>
              <a:t>aucune difficulté</a:t>
            </a:r>
            <a:r>
              <a:rPr lang="fr-FR" dirty="0"/>
              <a:t> et 	produiront tous les –s finaux du pluriel</a:t>
            </a:r>
          </a:p>
          <a:p>
            <a:pPr marL="0" indent="0">
              <a:buNone/>
            </a:pPr>
            <a:endParaRPr lang="fr-FR" u="sng" dirty="0"/>
          </a:p>
          <a:p>
            <a:pPr marL="0" indent="0">
              <a:buNone/>
            </a:pPr>
            <a:r>
              <a:rPr lang="fr-FR" dirty="0"/>
              <a:t>H2 	Les apprenants francophones auront </a:t>
            </a:r>
            <a:r>
              <a:rPr lang="fr-FR" u="sng" dirty="0"/>
              <a:t>quelques difficultés</a:t>
            </a:r>
            <a:r>
              <a:rPr lang="fr-FR" dirty="0"/>
              <a:t> et 	omettront quelques –s finaux du pluriel</a:t>
            </a:r>
          </a:p>
          <a:p>
            <a:pPr marL="0" indent="0">
              <a:buNone/>
            </a:pPr>
            <a:endParaRPr lang="fr-FR" u="sng" dirty="0"/>
          </a:p>
          <a:p>
            <a:pPr marL="0" indent="0">
              <a:buNone/>
            </a:pPr>
            <a:r>
              <a:rPr lang="fr-FR" dirty="0"/>
              <a:t>H3	Les apprenants italophones auront </a:t>
            </a:r>
            <a:r>
              <a:rPr lang="fr-FR" u="sng" dirty="0"/>
              <a:t>quelques difficultés</a:t>
            </a:r>
            <a:r>
              <a:rPr lang="fr-FR" dirty="0"/>
              <a:t> et	omettront quelques –s finaux du pluriel</a:t>
            </a:r>
          </a:p>
        </p:txBody>
      </p:sp>
      <p:sp>
        <p:nvSpPr>
          <p:cNvPr id="4" name="Ellipse 3">
            <a:extLst>
              <a:ext uri="{FF2B5EF4-FFF2-40B4-BE49-F238E27FC236}">
                <a16:creationId xmlns:a16="http://schemas.microsoft.com/office/drawing/2014/main" id="{71808610-9EA2-467C-AB1C-8CBB84A2A48F}"/>
              </a:ext>
            </a:extLst>
          </p:cNvPr>
          <p:cNvSpPr/>
          <p:nvPr/>
        </p:nvSpPr>
        <p:spPr>
          <a:xfrm>
            <a:off x="10200654" y="242888"/>
            <a:ext cx="15621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Transfert</a:t>
            </a:r>
            <a:endParaRPr lang="en-US" dirty="0"/>
          </a:p>
        </p:txBody>
      </p:sp>
      <p:cxnSp>
        <p:nvCxnSpPr>
          <p:cNvPr id="19" name="Connecteur droit avec flèche 18">
            <a:extLst>
              <a:ext uri="{FF2B5EF4-FFF2-40B4-BE49-F238E27FC236}">
                <a16:creationId xmlns:a16="http://schemas.microsoft.com/office/drawing/2014/main" id="{09502B79-BD52-41FA-B8C8-E78E7EFDFB62}"/>
              </a:ext>
            </a:extLst>
          </p:cNvPr>
          <p:cNvCxnSpPr/>
          <p:nvPr/>
        </p:nvCxnSpPr>
        <p:spPr>
          <a:xfrm>
            <a:off x="7467600" y="3200400"/>
            <a:ext cx="584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EC9F139D-C44D-4EF4-96CF-E510485D1F16}"/>
              </a:ext>
            </a:extLst>
          </p:cNvPr>
          <p:cNvCxnSpPr/>
          <p:nvPr/>
        </p:nvCxnSpPr>
        <p:spPr>
          <a:xfrm>
            <a:off x="7632700" y="4457700"/>
            <a:ext cx="584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8506D98-896B-4536-9690-3A4CBFD48065}"/>
              </a:ext>
            </a:extLst>
          </p:cNvPr>
          <p:cNvCxnSpPr/>
          <p:nvPr/>
        </p:nvCxnSpPr>
        <p:spPr>
          <a:xfrm>
            <a:off x="7632700" y="5727700"/>
            <a:ext cx="584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E21F48F7-53ED-474A-B2C9-F63DF9136CD0}"/>
              </a:ext>
            </a:extLst>
          </p:cNvPr>
          <p:cNvSpPr txBox="1"/>
          <p:nvPr/>
        </p:nvSpPr>
        <p:spPr>
          <a:xfrm>
            <a:off x="8088928" y="3006397"/>
            <a:ext cx="3767250" cy="584775"/>
          </a:xfrm>
          <a:prstGeom prst="rect">
            <a:avLst/>
          </a:prstGeom>
          <a:noFill/>
        </p:spPr>
        <p:txBody>
          <a:bodyPr wrap="none" rtlCol="0">
            <a:spAutoFit/>
          </a:bodyPr>
          <a:lstStyle/>
          <a:p>
            <a:r>
              <a:rPr lang="en-US" sz="1600" dirty="0" err="1"/>
              <a:t>Phonologiquement</a:t>
            </a:r>
            <a:r>
              <a:rPr lang="en-US" sz="1600" dirty="0"/>
              <a:t> et </a:t>
            </a:r>
            <a:r>
              <a:rPr lang="en-US" sz="1600" dirty="0" err="1"/>
              <a:t>morphologiquement</a:t>
            </a:r>
            <a:endParaRPr lang="en-US" sz="1600" dirty="0"/>
          </a:p>
          <a:p>
            <a:r>
              <a:rPr lang="en-US" sz="1600" dirty="0" err="1">
                <a:solidFill>
                  <a:schemeClr val="accent1"/>
                </a:solidFill>
              </a:rPr>
              <a:t>similaires</a:t>
            </a:r>
            <a:endParaRPr lang="en-US" sz="1600" dirty="0"/>
          </a:p>
        </p:txBody>
      </p:sp>
      <p:sp>
        <p:nvSpPr>
          <p:cNvPr id="26" name="ZoneTexte 25">
            <a:extLst>
              <a:ext uri="{FF2B5EF4-FFF2-40B4-BE49-F238E27FC236}">
                <a16:creationId xmlns:a16="http://schemas.microsoft.com/office/drawing/2014/main" id="{1F4DA55A-CE2B-4809-9080-8E0820B65343}"/>
              </a:ext>
            </a:extLst>
          </p:cNvPr>
          <p:cNvSpPr txBox="1"/>
          <p:nvPr/>
        </p:nvSpPr>
        <p:spPr>
          <a:xfrm>
            <a:off x="8216900" y="5522438"/>
            <a:ext cx="3767250" cy="584775"/>
          </a:xfrm>
          <a:prstGeom prst="rect">
            <a:avLst/>
          </a:prstGeom>
          <a:noFill/>
        </p:spPr>
        <p:txBody>
          <a:bodyPr wrap="none" rtlCol="0">
            <a:spAutoFit/>
          </a:bodyPr>
          <a:lstStyle/>
          <a:p>
            <a:r>
              <a:rPr lang="en-US" sz="1600" dirty="0" err="1"/>
              <a:t>Phonologiquement</a:t>
            </a:r>
            <a:r>
              <a:rPr lang="en-US" sz="1600" dirty="0"/>
              <a:t> et </a:t>
            </a:r>
            <a:r>
              <a:rPr lang="en-US" sz="1600" dirty="0" err="1"/>
              <a:t>morphologiquement</a:t>
            </a:r>
            <a:br>
              <a:rPr lang="en-US" sz="1600" dirty="0"/>
            </a:br>
            <a:r>
              <a:rPr lang="en-US" sz="1600" dirty="0" err="1">
                <a:solidFill>
                  <a:schemeClr val="accent2"/>
                </a:solidFill>
              </a:rPr>
              <a:t>différents</a:t>
            </a:r>
            <a:r>
              <a:rPr lang="en-US" sz="1600" dirty="0"/>
              <a:t> </a:t>
            </a:r>
          </a:p>
        </p:txBody>
      </p:sp>
      <p:sp>
        <p:nvSpPr>
          <p:cNvPr id="11" name="ZoneTexte 10">
            <a:extLst>
              <a:ext uri="{FF2B5EF4-FFF2-40B4-BE49-F238E27FC236}">
                <a16:creationId xmlns:a16="http://schemas.microsoft.com/office/drawing/2014/main" id="{962F36EC-6064-4DCA-8B88-F7AA23D9787E}"/>
              </a:ext>
            </a:extLst>
          </p:cNvPr>
          <p:cNvSpPr txBox="1"/>
          <p:nvPr/>
        </p:nvSpPr>
        <p:spPr>
          <a:xfrm>
            <a:off x="8216900" y="4276396"/>
            <a:ext cx="3767250" cy="584775"/>
          </a:xfrm>
          <a:prstGeom prst="rect">
            <a:avLst/>
          </a:prstGeom>
          <a:noFill/>
        </p:spPr>
        <p:txBody>
          <a:bodyPr wrap="none" rtlCol="0">
            <a:spAutoFit/>
          </a:bodyPr>
          <a:lstStyle/>
          <a:p>
            <a:r>
              <a:rPr lang="en-US" sz="1600" dirty="0" err="1"/>
              <a:t>Phonologiquement</a:t>
            </a:r>
            <a:r>
              <a:rPr lang="en-US" sz="1600" dirty="0"/>
              <a:t> et </a:t>
            </a:r>
            <a:r>
              <a:rPr lang="en-US" sz="1600" dirty="0" err="1"/>
              <a:t>morphologiquement</a:t>
            </a:r>
            <a:br>
              <a:rPr lang="en-US" sz="1600" dirty="0"/>
            </a:br>
            <a:r>
              <a:rPr lang="en-US" sz="1600" dirty="0" err="1">
                <a:solidFill>
                  <a:schemeClr val="accent2"/>
                </a:solidFill>
              </a:rPr>
              <a:t>différents</a:t>
            </a:r>
            <a:r>
              <a:rPr lang="en-US" sz="1600" dirty="0"/>
              <a:t> </a:t>
            </a:r>
          </a:p>
        </p:txBody>
      </p:sp>
    </p:spTree>
    <p:extLst>
      <p:ext uri="{BB962C8B-B14F-4D97-AF65-F5344CB8AC3E}">
        <p14:creationId xmlns:p14="http://schemas.microsoft.com/office/powerpoint/2010/main" val="294949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5BCE0E-35B4-4252-9CC9-8779F6561B1C}"/>
              </a:ext>
            </a:extLst>
          </p:cNvPr>
          <p:cNvSpPr>
            <a:spLocks noGrp="1"/>
          </p:cNvSpPr>
          <p:nvPr>
            <p:ph type="title"/>
          </p:nvPr>
        </p:nvSpPr>
        <p:spPr/>
        <p:txBody>
          <a:bodyPr/>
          <a:lstStyle/>
          <a:p>
            <a:r>
              <a:rPr lang="en-US" dirty="0" err="1"/>
              <a:t>Locuteurs</a:t>
            </a:r>
            <a:endParaRPr lang="en-US" dirty="0"/>
          </a:p>
        </p:txBody>
      </p:sp>
      <p:graphicFrame>
        <p:nvGraphicFramePr>
          <p:cNvPr id="5" name="Espace réservé du contenu 4">
            <a:extLst>
              <a:ext uri="{FF2B5EF4-FFF2-40B4-BE49-F238E27FC236}">
                <a16:creationId xmlns:a16="http://schemas.microsoft.com/office/drawing/2014/main" id="{6DFF3801-5900-4118-BBF7-1B48E3362AB7}"/>
              </a:ext>
            </a:extLst>
          </p:cNvPr>
          <p:cNvGraphicFramePr>
            <a:graphicFrameLocks noGrp="1"/>
          </p:cNvGraphicFramePr>
          <p:nvPr>
            <p:ph idx="1"/>
            <p:extLst>
              <p:ext uri="{D42A27DB-BD31-4B8C-83A1-F6EECF244321}">
                <p14:modId xmlns:p14="http://schemas.microsoft.com/office/powerpoint/2010/main" val="3310430684"/>
              </p:ext>
            </p:extLst>
          </p:nvPr>
        </p:nvGraphicFramePr>
        <p:xfrm>
          <a:off x="1992261" y="2755538"/>
          <a:ext cx="7886700" cy="840173"/>
        </p:xfrm>
        <a:graphic>
          <a:graphicData uri="http://schemas.openxmlformats.org/drawingml/2006/table">
            <a:tbl>
              <a:tblPr firstRow="1" bandRow="1">
                <a:tableStyleId>{6E25E649-3F16-4E02-A733-19D2CDBF48F0}</a:tableStyleId>
              </a:tblPr>
              <a:tblGrid>
                <a:gridCol w="2628900">
                  <a:extLst>
                    <a:ext uri="{9D8B030D-6E8A-4147-A177-3AD203B41FA5}">
                      <a16:colId xmlns:a16="http://schemas.microsoft.com/office/drawing/2014/main" val="1916844235"/>
                    </a:ext>
                  </a:extLst>
                </a:gridCol>
                <a:gridCol w="2628900">
                  <a:extLst>
                    <a:ext uri="{9D8B030D-6E8A-4147-A177-3AD203B41FA5}">
                      <a16:colId xmlns:a16="http://schemas.microsoft.com/office/drawing/2014/main" val="2784167803"/>
                    </a:ext>
                  </a:extLst>
                </a:gridCol>
                <a:gridCol w="2628900">
                  <a:extLst>
                    <a:ext uri="{9D8B030D-6E8A-4147-A177-3AD203B41FA5}">
                      <a16:colId xmlns:a16="http://schemas.microsoft.com/office/drawing/2014/main" val="3627866426"/>
                    </a:ext>
                  </a:extLst>
                </a:gridCol>
              </a:tblGrid>
              <a:tr h="300576">
                <a:tc>
                  <a:txBody>
                    <a:bodyPr/>
                    <a:lstStyle/>
                    <a:p>
                      <a:pPr algn="ctr"/>
                      <a:r>
                        <a:rPr lang="fr-FR" noProof="0" dirty="0"/>
                        <a:t>Français</a:t>
                      </a:r>
                    </a:p>
                  </a:txBody>
                  <a:tcPr>
                    <a:lnL w="12700" cap="flat" cmpd="sng" algn="ctr">
                      <a:solidFill>
                        <a:schemeClr val="tx1"/>
                      </a:solidFill>
                      <a:prstDash val="solid"/>
                      <a:round/>
                      <a:headEnd type="none" w="med" len="med"/>
                      <a:tailEnd type="none" w="med" len="med"/>
                    </a:lnL>
                  </a:tcPr>
                </a:tc>
                <a:tc>
                  <a:txBody>
                    <a:bodyPr/>
                    <a:lstStyle/>
                    <a:p>
                      <a:pPr algn="ctr"/>
                      <a:r>
                        <a:rPr lang="fr-FR" noProof="0" dirty="0"/>
                        <a:t>Italien</a:t>
                      </a:r>
                    </a:p>
                  </a:txBody>
                  <a:tcPr/>
                </a:tc>
                <a:tc>
                  <a:txBody>
                    <a:bodyPr/>
                    <a:lstStyle/>
                    <a:p>
                      <a:pPr algn="ctr"/>
                      <a:r>
                        <a:rPr lang="fr-FR" noProof="0" dirty="0"/>
                        <a:t>Espagnol</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0631988"/>
                  </a:ext>
                </a:extLst>
              </a:tr>
              <a:tr h="474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 </a:t>
                      </a:r>
                      <a:r>
                        <a:rPr lang="en-US" dirty="0" err="1"/>
                        <a:t>locuteurs</a:t>
                      </a:r>
                      <a:endParaRPr lang="en-US" dirty="0"/>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15 </a:t>
                      </a:r>
                      <a:r>
                        <a:rPr lang="en-US" dirty="0" err="1"/>
                        <a:t>locuteurs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 </a:t>
                      </a:r>
                      <a:r>
                        <a:rPr lang="en-US" dirty="0" err="1"/>
                        <a:t>locuteurs</a:t>
                      </a:r>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47764971"/>
                  </a:ext>
                </a:extLst>
              </a:tr>
            </a:tbl>
          </a:graphicData>
        </a:graphic>
      </p:graphicFrame>
      <p:sp>
        <p:nvSpPr>
          <p:cNvPr id="6" name="ZoneTexte 5">
            <a:extLst>
              <a:ext uri="{FF2B5EF4-FFF2-40B4-BE49-F238E27FC236}">
                <a16:creationId xmlns:a16="http://schemas.microsoft.com/office/drawing/2014/main" id="{153CB4A5-A9CF-47A9-B8AE-F17979D939DA}"/>
              </a:ext>
            </a:extLst>
          </p:cNvPr>
          <p:cNvSpPr txBox="1"/>
          <p:nvPr/>
        </p:nvSpPr>
        <p:spPr>
          <a:xfrm>
            <a:off x="2534264" y="3921897"/>
            <a:ext cx="1280735" cy="738664"/>
          </a:xfrm>
          <a:prstGeom prst="rect">
            <a:avLst/>
          </a:prstGeom>
          <a:noFill/>
        </p:spPr>
        <p:txBody>
          <a:bodyPr wrap="none" rtlCol="0">
            <a:spAutoFit/>
          </a:bodyPr>
          <a:lstStyle/>
          <a:p>
            <a:r>
              <a:rPr lang="en-US" sz="1400" dirty="0"/>
              <a:t>Paris et Lille</a:t>
            </a:r>
          </a:p>
          <a:p>
            <a:r>
              <a:rPr lang="en-US" sz="1400" dirty="0"/>
              <a:t>AOFC: 10,1 </a:t>
            </a:r>
            <a:r>
              <a:rPr lang="en-US" sz="1400" dirty="0" err="1"/>
              <a:t>ans</a:t>
            </a:r>
            <a:endParaRPr lang="en-US" sz="1400" dirty="0"/>
          </a:p>
          <a:p>
            <a:r>
              <a:rPr lang="en-US" sz="1400" dirty="0"/>
              <a:t>B1-C1</a:t>
            </a:r>
          </a:p>
        </p:txBody>
      </p:sp>
      <p:sp>
        <p:nvSpPr>
          <p:cNvPr id="8" name="ZoneTexte 7">
            <a:extLst>
              <a:ext uri="{FF2B5EF4-FFF2-40B4-BE49-F238E27FC236}">
                <a16:creationId xmlns:a16="http://schemas.microsoft.com/office/drawing/2014/main" id="{00A3653D-EBB9-48DC-9825-137F1B4B4160}"/>
              </a:ext>
            </a:extLst>
          </p:cNvPr>
          <p:cNvSpPr txBox="1"/>
          <p:nvPr/>
        </p:nvSpPr>
        <p:spPr>
          <a:xfrm>
            <a:off x="5229532" y="3921897"/>
            <a:ext cx="1732936" cy="738664"/>
          </a:xfrm>
          <a:prstGeom prst="rect">
            <a:avLst/>
          </a:prstGeom>
          <a:noFill/>
        </p:spPr>
        <p:txBody>
          <a:bodyPr wrap="square" rtlCol="0">
            <a:spAutoFit/>
          </a:bodyPr>
          <a:lstStyle/>
          <a:p>
            <a:r>
              <a:rPr lang="en-US" sz="1400" dirty="0"/>
              <a:t>Nord de </a:t>
            </a:r>
            <a:r>
              <a:rPr lang="en-US" sz="1400" dirty="0" err="1"/>
              <a:t>l’Italie</a:t>
            </a:r>
            <a:endParaRPr lang="en-US" sz="1400" dirty="0">
              <a:solidFill>
                <a:schemeClr val="bg1"/>
              </a:solidFill>
            </a:endParaRPr>
          </a:p>
          <a:p>
            <a:r>
              <a:rPr lang="en-US" sz="1400" dirty="0"/>
              <a:t>AOFC: 10,6 </a:t>
            </a:r>
            <a:r>
              <a:rPr lang="en-US" sz="1400" dirty="0" err="1"/>
              <a:t>ans</a:t>
            </a:r>
            <a:endParaRPr lang="en-US" sz="1400" dirty="0"/>
          </a:p>
          <a:p>
            <a:r>
              <a:rPr lang="en-US" sz="1400" dirty="0"/>
              <a:t>B1-C1</a:t>
            </a:r>
          </a:p>
        </p:txBody>
      </p:sp>
      <p:sp>
        <p:nvSpPr>
          <p:cNvPr id="10" name="ZoneTexte 9">
            <a:extLst>
              <a:ext uri="{FF2B5EF4-FFF2-40B4-BE49-F238E27FC236}">
                <a16:creationId xmlns:a16="http://schemas.microsoft.com/office/drawing/2014/main" id="{9F1C76AC-8AA4-455C-97E2-623CB36C4979}"/>
              </a:ext>
            </a:extLst>
          </p:cNvPr>
          <p:cNvSpPr txBox="1"/>
          <p:nvPr/>
        </p:nvSpPr>
        <p:spPr>
          <a:xfrm>
            <a:off x="7944464" y="3921897"/>
            <a:ext cx="2523402" cy="738664"/>
          </a:xfrm>
          <a:prstGeom prst="rect">
            <a:avLst/>
          </a:prstGeom>
          <a:noFill/>
        </p:spPr>
        <p:txBody>
          <a:bodyPr wrap="square" rtlCol="0">
            <a:spAutoFit/>
          </a:bodyPr>
          <a:lstStyle/>
          <a:p>
            <a:r>
              <a:rPr lang="en-US" sz="1400" dirty="0"/>
              <a:t>Chili, </a:t>
            </a:r>
            <a:r>
              <a:rPr lang="en-US" sz="1400" dirty="0" err="1"/>
              <a:t>Pérou</a:t>
            </a:r>
            <a:r>
              <a:rPr lang="en-US" sz="1400" dirty="0"/>
              <a:t>, </a:t>
            </a:r>
            <a:r>
              <a:rPr lang="en-US" sz="1400" dirty="0" err="1"/>
              <a:t>Colombie</a:t>
            </a:r>
            <a:endParaRPr lang="en-US" sz="1400" dirty="0"/>
          </a:p>
          <a:p>
            <a:r>
              <a:rPr lang="en-US" sz="1400" dirty="0"/>
              <a:t>AOFC: 7,4 </a:t>
            </a:r>
            <a:r>
              <a:rPr lang="en-US" sz="1400" dirty="0" err="1"/>
              <a:t>ans</a:t>
            </a:r>
            <a:endParaRPr lang="en-US" sz="1400" dirty="0"/>
          </a:p>
          <a:p>
            <a:r>
              <a:rPr lang="en-US" sz="1400" dirty="0"/>
              <a:t>B1-C1</a:t>
            </a:r>
          </a:p>
        </p:txBody>
      </p:sp>
    </p:spTree>
    <p:extLst>
      <p:ext uri="{BB962C8B-B14F-4D97-AF65-F5344CB8AC3E}">
        <p14:creationId xmlns:p14="http://schemas.microsoft.com/office/powerpoint/2010/main" val="40146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64553-3154-4EC6-AB73-136C2FA0C331}"/>
              </a:ext>
            </a:extLst>
          </p:cNvPr>
          <p:cNvSpPr>
            <a:spLocks noGrp="1"/>
          </p:cNvSpPr>
          <p:nvPr>
            <p:ph type="title"/>
          </p:nvPr>
        </p:nvSpPr>
        <p:spPr/>
        <p:txBody>
          <a:bodyPr/>
          <a:lstStyle/>
          <a:p>
            <a:r>
              <a:rPr lang="en-US" dirty="0"/>
              <a:t>Occurrences</a:t>
            </a:r>
          </a:p>
        </p:txBody>
      </p:sp>
      <p:graphicFrame>
        <p:nvGraphicFramePr>
          <p:cNvPr id="4" name="Table 6">
            <a:extLst>
              <a:ext uri="{FF2B5EF4-FFF2-40B4-BE49-F238E27FC236}">
                <a16:creationId xmlns:a16="http://schemas.microsoft.com/office/drawing/2014/main" id="{9173703A-DC36-4F01-A71A-5A4150964145}"/>
              </a:ext>
            </a:extLst>
          </p:cNvPr>
          <p:cNvGraphicFramePr>
            <a:graphicFrameLocks noGrp="1"/>
          </p:cNvGraphicFramePr>
          <p:nvPr>
            <p:ph idx="1"/>
            <p:extLst>
              <p:ext uri="{D42A27DB-BD31-4B8C-83A1-F6EECF244321}">
                <p14:modId xmlns:p14="http://schemas.microsoft.com/office/powerpoint/2010/main" val="3251015245"/>
              </p:ext>
            </p:extLst>
          </p:nvPr>
        </p:nvGraphicFramePr>
        <p:xfrm>
          <a:off x="1901952" y="2955925"/>
          <a:ext cx="8156450" cy="2275459"/>
        </p:xfrm>
        <a:graphic>
          <a:graphicData uri="http://schemas.openxmlformats.org/drawingml/2006/table">
            <a:tbl>
              <a:tblPr firstRow="1" firstCol="1" lastRow="1">
                <a:tableStyleId>{6E25E649-3F16-4E02-A733-19D2CDBF48F0}</a:tableStyleId>
              </a:tblPr>
              <a:tblGrid>
                <a:gridCol w="1631290">
                  <a:extLst>
                    <a:ext uri="{9D8B030D-6E8A-4147-A177-3AD203B41FA5}">
                      <a16:colId xmlns:a16="http://schemas.microsoft.com/office/drawing/2014/main" val="2943587259"/>
                    </a:ext>
                  </a:extLst>
                </a:gridCol>
                <a:gridCol w="1631290">
                  <a:extLst>
                    <a:ext uri="{9D8B030D-6E8A-4147-A177-3AD203B41FA5}">
                      <a16:colId xmlns:a16="http://schemas.microsoft.com/office/drawing/2014/main" val="3201120591"/>
                    </a:ext>
                  </a:extLst>
                </a:gridCol>
                <a:gridCol w="1631290">
                  <a:extLst>
                    <a:ext uri="{9D8B030D-6E8A-4147-A177-3AD203B41FA5}">
                      <a16:colId xmlns:a16="http://schemas.microsoft.com/office/drawing/2014/main" val="2695527068"/>
                    </a:ext>
                  </a:extLst>
                </a:gridCol>
                <a:gridCol w="1631290">
                  <a:extLst>
                    <a:ext uri="{9D8B030D-6E8A-4147-A177-3AD203B41FA5}">
                      <a16:colId xmlns:a16="http://schemas.microsoft.com/office/drawing/2014/main" val="4265005616"/>
                    </a:ext>
                  </a:extLst>
                </a:gridCol>
                <a:gridCol w="1631290">
                  <a:extLst>
                    <a:ext uri="{9D8B030D-6E8A-4147-A177-3AD203B41FA5}">
                      <a16:colId xmlns:a16="http://schemas.microsoft.com/office/drawing/2014/main" val="3271272814"/>
                    </a:ext>
                  </a:extLst>
                </a:gridCol>
              </a:tblGrid>
              <a:tr h="370840">
                <a:tc>
                  <a:txBody>
                    <a:bodyPr/>
                    <a:lstStyle/>
                    <a:p>
                      <a:pPr algn="ctr"/>
                      <a:endParaRPr lang="fr-FR" b="0" dirty="0"/>
                    </a:p>
                  </a:txBody>
                  <a:tcPr>
                    <a:lnL>
                      <a:noFill/>
                    </a:lnL>
                    <a:lnR w="12700" cap="flat" cmpd="sng" algn="ctr">
                      <a:solidFill>
                        <a:schemeClr val="tx1"/>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noFill/>
                  </a:tcPr>
                </a:tc>
                <a:tc gridSpan="2">
                  <a:txBody>
                    <a:bodyPr/>
                    <a:lstStyle/>
                    <a:p>
                      <a:pPr algn="ctr"/>
                      <a:r>
                        <a:rPr lang="fr-FR" b="1" dirty="0"/>
                        <a:t>/s-z/ non-flexionnel</a:t>
                      </a:r>
                      <a:endParaRPr lang="fr-FR"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fr-FR"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/s-z/ flexionnel de pluriel</a:t>
                      </a:r>
                      <a:endParaRPr lang="fr-FR"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fr-FR" dirty="0"/>
                    </a:p>
                  </a:txBody>
                  <a:tcPr/>
                </a:tc>
                <a:extLst>
                  <a:ext uri="{0D108BD9-81ED-4DB2-BD59-A6C34878D82A}">
                    <a16:rowId xmlns:a16="http://schemas.microsoft.com/office/drawing/2014/main" val="3454004719"/>
                  </a:ext>
                </a:extLst>
              </a:tr>
              <a:tr h="370840">
                <a:tc>
                  <a:txBody>
                    <a:bodyPr/>
                    <a:lstStyle/>
                    <a:p>
                      <a:pPr algn="ctr"/>
                      <a:endParaRPr lang="fr-FR" dirty="0"/>
                    </a:p>
                  </a:txBody>
                  <a:tcPr>
                    <a:lnR w="12700" cap="flat" cmpd="sng" algn="ctr">
                      <a:solidFill>
                        <a:schemeClr val="tx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noFill/>
                  </a:tcPr>
                </a:tc>
                <a:tc>
                  <a:txBody>
                    <a:bodyPr/>
                    <a:lstStyle/>
                    <a:p>
                      <a:pPr algn="ctr"/>
                      <a:r>
                        <a:rPr lang="fr-FR" dirty="0"/>
                        <a:t>Lecture</a:t>
                      </a: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r>
                        <a:rPr lang="fr-FR" dirty="0"/>
                        <a:t>Conversation</a:t>
                      </a: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fr-FR" dirty="0"/>
                        <a:t>Lecture</a:t>
                      </a:r>
                    </a:p>
                  </a:txBody>
                  <a:tcPr>
                    <a:lnL w="1270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r>
                        <a:rPr lang="fr-FR" dirty="0"/>
                        <a:t>Conversation</a:t>
                      </a:r>
                    </a:p>
                  </a:txBody>
                  <a:tcP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2614061480"/>
                  </a:ext>
                </a:extLst>
              </a:tr>
              <a:tr h="370840">
                <a:tc>
                  <a:txBody>
                    <a:bodyPr/>
                    <a:lstStyle/>
                    <a:p>
                      <a:pPr algn="ctr"/>
                      <a:r>
                        <a:rPr lang="fr-FR" dirty="0"/>
                        <a:t>L1français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fr-FR" dirty="0"/>
                        <a:t>545</a:t>
                      </a:r>
                    </a:p>
                  </a:txBody>
                  <a:tcPr>
                    <a:lnL w="12700" cap="flat" cmpd="sng" algn="ctr">
                      <a:solidFill>
                        <a:schemeClr val="tx1"/>
                      </a:solidFill>
                      <a:prstDash val="solid"/>
                      <a:round/>
                      <a:headEnd type="none" w="med" len="med"/>
                      <a:tailEnd type="none" w="med" len="med"/>
                    </a:lnL>
                  </a:tcPr>
                </a:tc>
                <a:tc>
                  <a:txBody>
                    <a:bodyPr/>
                    <a:lstStyle/>
                    <a:p>
                      <a:pPr algn="ctr"/>
                      <a:r>
                        <a:rPr lang="fr-FR" dirty="0"/>
                        <a:t>242</a:t>
                      </a:r>
                    </a:p>
                  </a:txBody>
                  <a:tcPr>
                    <a:lnR w="12700" cap="flat" cmpd="sng" algn="ctr">
                      <a:solidFill>
                        <a:schemeClr val="tx1"/>
                      </a:solidFill>
                      <a:prstDash val="solid"/>
                      <a:round/>
                      <a:headEnd type="none" w="med" len="med"/>
                      <a:tailEnd type="none" w="med" len="med"/>
                    </a:lnR>
                  </a:tcPr>
                </a:tc>
                <a:tc>
                  <a:txBody>
                    <a:bodyPr/>
                    <a:lstStyle/>
                    <a:p>
                      <a:pPr algn="ctr"/>
                      <a:r>
                        <a:rPr lang="fr-FR" dirty="0"/>
                        <a:t>356</a:t>
                      </a:r>
                    </a:p>
                  </a:txBody>
                  <a:tcPr>
                    <a:lnL w="12700" cap="flat" cmpd="sng" algn="ctr">
                      <a:solidFill>
                        <a:schemeClr val="tx1"/>
                      </a:solidFill>
                      <a:prstDash val="solid"/>
                      <a:round/>
                      <a:headEnd type="none" w="med" len="med"/>
                      <a:tailEnd type="none" w="med" len="med"/>
                    </a:lnL>
                  </a:tcPr>
                </a:tc>
                <a:tc>
                  <a:txBody>
                    <a:bodyPr/>
                    <a:lstStyle/>
                    <a:p>
                      <a:pPr algn="ctr"/>
                      <a:r>
                        <a:rPr lang="fr-FR" dirty="0"/>
                        <a:t>95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0053681"/>
                  </a:ext>
                </a:extLst>
              </a:tr>
              <a:tr h="370840">
                <a:tc>
                  <a:txBody>
                    <a:bodyPr/>
                    <a:lstStyle/>
                    <a:p>
                      <a:pPr algn="ctr"/>
                      <a:r>
                        <a:rPr lang="fr-FR" dirty="0"/>
                        <a:t>L1 italien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FR" dirty="0"/>
                        <a:t>562</a:t>
                      </a:r>
                    </a:p>
                  </a:txBody>
                  <a:tcPr>
                    <a:lnL w="12700" cap="flat" cmpd="sng" algn="ctr">
                      <a:solidFill>
                        <a:schemeClr val="tx1"/>
                      </a:solidFill>
                      <a:prstDash val="solid"/>
                      <a:round/>
                      <a:headEnd type="none" w="med" len="med"/>
                      <a:tailEnd type="none" w="med" len="med"/>
                    </a:lnL>
                  </a:tcPr>
                </a:tc>
                <a:tc>
                  <a:txBody>
                    <a:bodyPr/>
                    <a:lstStyle/>
                    <a:p>
                      <a:pPr algn="ctr"/>
                      <a:r>
                        <a:rPr lang="fr-FR" dirty="0"/>
                        <a:t>443</a:t>
                      </a:r>
                    </a:p>
                  </a:txBody>
                  <a:tcPr>
                    <a:lnR w="12700" cap="flat" cmpd="sng" algn="ctr">
                      <a:solidFill>
                        <a:schemeClr val="tx1"/>
                      </a:solidFill>
                      <a:prstDash val="solid"/>
                      <a:round/>
                      <a:headEnd type="none" w="med" len="med"/>
                      <a:tailEnd type="none" w="med" len="med"/>
                    </a:lnR>
                  </a:tcPr>
                </a:tc>
                <a:tc>
                  <a:txBody>
                    <a:bodyPr/>
                    <a:lstStyle/>
                    <a:p>
                      <a:pPr algn="ctr"/>
                      <a:r>
                        <a:rPr lang="fr-FR" dirty="0"/>
                        <a:t>276</a:t>
                      </a:r>
                    </a:p>
                  </a:txBody>
                  <a:tcPr>
                    <a:lnL w="12700" cap="flat" cmpd="sng" algn="ctr">
                      <a:solidFill>
                        <a:schemeClr val="tx1"/>
                      </a:solidFill>
                      <a:prstDash val="solid"/>
                      <a:round/>
                      <a:headEnd type="none" w="med" len="med"/>
                      <a:tailEnd type="none" w="med" len="med"/>
                    </a:lnL>
                  </a:tcPr>
                </a:tc>
                <a:tc>
                  <a:txBody>
                    <a:bodyPr/>
                    <a:lstStyle/>
                    <a:p>
                      <a:pPr algn="ctr"/>
                      <a:r>
                        <a:rPr lang="fr-FR" dirty="0"/>
                        <a:t>232</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7535050"/>
                  </a:ext>
                </a:extLst>
              </a:tr>
              <a:tr h="421259">
                <a:tc>
                  <a:txBody>
                    <a:bodyPr/>
                    <a:lstStyle/>
                    <a:p>
                      <a:pPr algn="ctr"/>
                      <a:r>
                        <a:rPr lang="fr-FR" dirty="0"/>
                        <a:t>L1 espagnol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fr-FR" dirty="0"/>
                        <a:t>356</a:t>
                      </a:r>
                    </a:p>
                  </a:txBody>
                  <a:tcPr>
                    <a:lnL w="12700" cap="flat" cmpd="sng" algn="ctr">
                      <a:solidFill>
                        <a:schemeClr val="tx1"/>
                      </a:solidFill>
                      <a:prstDash val="solid"/>
                      <a:round/>
                      <a:headEnd type="none" w="med" len="med"/>
                      <a:tailEnd type="none" w="med" len="med"/>
                    </a:lnL>
                  </a:tcPr>
                </a:tc>
                <a:tc>
                  <a:txBody>
                    <a:bodyPr/>
                    <a:lstStyle/>
                    <a:p>
                      <a:pPr algn="ctr"/>
                      <a:r>
                        <a:rPr lang="fr-FR" dirty="0"/>
                        <a:t>835</a:t>
                      </a:r>
                    </a:p>
                  </a:txBody>
                  <a:tcPr>
                    <a:lnR w="12700" cap="flat" cmpd="sng" algn="ctr">
                      <a:solidFill>
                        <a:schemeClr val="tx1"/>
                      </a:solidFill>
                      <a:prstDash val="solid"/>
                      <a:round/>
                      <a:headEnd type="none" w="med" len="med"/>
                      <a:tailEnd type="none" w="med" len="med"/>
                    </a:lnR>
                  </a:tcPr>
                </a:tc>
                <a:tc>
                  <a:txBody>
                    <a:bodyPr/>
                    <a:lstStyle/>
                    <a:p>
                      <a:pPr algn="ctr"/>
                      <a:r>
                        <a:rPr lang="fr-FR" dirty="0"/>
                        <a:t>245</a:t>
                      </a:r>
                    </a:p>
                  </a:txBody>
                  <a:tcPr>
                    <a:lnL w="12700" cap="flat" cmpd="sng" algn="ctr">
                      <a:solidFill>
                        <a:schemeClr val="tx1"/>
                      </a:solidFill>
                      <a:prstDash val="solid"/>
                      <a:round/>
                      <a:headEnd type="none" w="med" len="med"/>
                      <a:tailEnd type="none" w="med" len="med"/>
                    </a:lnL>
                  </a:tcPr>
                </a:tc>
                <a:tc>
                  <a:txBody>
                    <a:bodyPr/>
                    <a:lstStyle/>
                    <a:p>
                      <a:pPr algn="ctr"/>
                      <a:r>
                        <a:rPr lang="fr-FR" dirty="0"/>
                        <a:t>306</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82640358"/>
                  </a:ext>
                </a:extLst>
              </a:tr>
              <a:tr h="370840">
                <a:tc>
                  <a:txBody>
                    <a:bodyPr/>
                    <a:lstStyle/>
                    <a:p>
                      <a:pPr algn="ctr"/>
                      <a:r>
                        <a:rPr lang="fr-FR" b="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algn="ctr"/>
                      <a:r>
                        <a:rPr lang="fr-FR" b="0" dirty="0"/>
                        <a:t>2983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fr-FR" dirty="0"/>
                    </a:p>
                  </a:txBody>
                  <a:tcPr/>
                </a:tc>
                <a:tc gridSpan="2">
                  <a:txBody>
                    <a:bodyPr/>
                    <a:lstStyle/>
                    <a:p>
                      <a:pPr algn="ctr"/>
                      <a:r>
                        <a:rPr lang="fr-FR" b="0" dirty="0"/>
                        <a:t>1610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fr-FR" b="0" dirty="0"/>
                    </a:p>
                  </a:txBody>
                  <a:tcPr/>
                </a:tc>
                <a:extLst>
                  <a:ext uri="{0D108BD9-81ED-4DB2-BD59-A6C34878D82A}">
                    <a16:rowId xmlns:a16="http://schemas.microsoft.com/office/drawing/2014/main" val="1015343786"/>
                  </a:ext>
                </a:extLst>
              </a:tr>
            </a:tbl>
          </a:graphicData>
        </a:graphic>
      </p:graphicFrame>
    </p:spTree>
    <p:extLst>
      <p:ext uri="{BB962C8B-B14F-4D97-AF65-F5344CB8AC3E}">
        <p14:creationId xmlns:p14="http://schemas.microsoft.com/office/powerpoint/2010/main" val="369026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4636AB-3BBE-4A05-88A4-E801BC965AE0}"/>
              </a:ext>
            </a:extLst>
          </p:cNvPr>
          <p:cNvSpPr>
            <a:spLocks noGrp="1"/>
          </p:cNvSpPr>
          <p:nvPr>
            <p:ph type="title"/>
          </p:nvPr>
        </p:nvSpPr>
        <p:spPr/>
        <p:txBody>
          <a:bodyPr/>
          <a:lstStyle/>
          <a:p>
            <a:r>
              <a:rPr lang="en-US" dirty="0" err="1"/>
              <a:t>Résultats</a:t>
            </a:r>
            <a:endParaRPr lang="en-US" dirty="0"/>
          </a:p>
        </p:txBody>
      </p:sp>
      <p:sp>
        <p:nvSpPr>
          <p:cNvPr id="16" name="Espace réservé du contenu 2">
            <a:extLst>
              <a:ext uri="{FF2B5EF4-FFF2-40B4-BE49-F238E27FC236}">
                <a16:creationId xmlns:a16="http://schemas.microsoft.com/office/drawing/2014/main" id="{AFA7668C-9992-40AD-BF9B-EE6A54619C4A}"/>
              </a:ext>
            </a:extLst>
          </p:cNvPr>
          <p:cNvSpPr>
            <a:spLocks noGrp="1"/>
          </p:cNvSpPr>
          <p:nvPr>
            <p:ph idx="1"/>
          </p:nvPr>
        </p:nvSpPr>
        <p:spPr>
          <a:xfrm>
            <a:off x="774192" y="1825625"/>
            <a:ext cx="10515600" cy="4351338"/>
          </a:xfrm>
        </p:spPr>
        <p:txBody>
          <a:bodyPr/>
          <a:lstStyle/>
          <a:p>
            <a:pPr marL="0" indent="0">
              <a:lnSpc>
                <a:spcPct val="100000"/>
              </a:lnSpc>
              <a:buNone/>
              <a:tabLst>
                <a:tab pos="1257300" algn="l"/>
              </a:tabLst>
            </a:pPr>
            <a:r>
              <a:rPr lang="en-GB" sz="1400" dirty="0"/>
              <a:t>	Generalized linear mixed effects models</a:t>
            </a:r>
            <a:br>
              <a:rPr lang="en-GB" sz="1400" dirty="0"/>
            </a:br>
            <a:r>
              <a:rPr lang="en-GB" sz="2800" dirty="0" err="1"/>
              <a:t>Formule</a:t>
            </a:r>
            <a:r>
              <a:rPr lang="en-GB" sz="2800" dirty="0"/>
              <a:t> GLMEM (analyse </a:t>
            </a:r>
            <a:r>
              <a:rPr lang="en-GB" sz="2800" dirty="0" err="1"/>
              <a:t>binomiale</a:t>
            </a:r>
            <a:r>
              <a:rPr lang="en-GB" sz="2800" dirty="0"/>
              <a:t>) : </a:t>
            </a:r>
            <a:br>
              <a:rPr lang="en-GB" sz="2800" dirty="0"/>
            </a:br>
            <a:r>
              <a:rPr lang="en-GB" sz="2600" dirty="0" err="1">
                <a:latin typeface="Courier New" panose="02070309020205020404" pitchFamily="49" charset="0"/>
                <a:cs typeface="Courier New" panose="02070309020205020404" pitchFamily="49" charset="0"/>
              </a:rPr>
              <a:t>IsRealised</a:t>
            </a:r>
            <a:r>
              <a:rPr lang="en-GB" sz="2600" dirty="0">
                <a:latin typeface="Courier New" panose="02070309020205020404" pitchFamily="49" charset="0"/>
                <a:cs typeface="Courier New" panose="02070309020205020404" pitchFamily="49" charset="0"/>
              </a:rPr>
              <a:t> ~ L1 * Type + </a:t>
            </a:r>
            <a:br>
              <a:rPr lang="en-GB" sz="2600" dirty="0">
                <a:latin typeface="Courier New" panose="02070309020205020404" pitchFamily="49" charset="0"/>
                <a:cs typeface="Courier New" panose="02070309020205020404" pitchFamily="49" charset="0"/>
              </a:rPr>
            </a:br>
            <a:r>
              <a:rPr lang="en-GB" sz="2600" dirty="0">
                <a:latin typeface="Courier New" panose="02070309020205020404" pitchFamily="49" charset="0"/>
                <a:cs typeface="Courier New" panose="02070309020205020404" pitchFamily="49" charset="0"/>
              </a:rPr>
              <a:t>   (1|Participant) + (1|word)</a:t>
            </a:r>
          </a:p>
          <a:p>
            <a:pPr marL="444500" indent="-444500">
              <a:buFont typeface="Wingdings" panose="05000000000000000000" pitchFamily="2" charset="2"/>
              <a:buChar char="ü"/>
            </a:pPr>
            <a:r>
              <a:rPr lang="en-GB" sz="2800" dirty="0" err="1"/>
              <a:t>Effet</a:t>
            </a:r>
            <a:r>
              <a:rPr lang="en-GB" sz="2800" dirty="0"/>
              <a:t> </a:t>
            </a:r>
            <a:r>
              <a:rPr lang="en-GB" sz="2800" dirty="0" err="1"/>
              <a:t>significatif</a:t>
            </a:r>
            <a:r>
              <a:rPr lang="en-GB" sz="2800" dirty="0"/>
              <a:t> de la variable </a:t>
            </a:r>
            <a:br>
              <a:rPr lang="en-GB" sz="2800" dirty="0"/>
            </a:br>
            <a:r>
              <a:rPr lang="en-GB" sz="2800" dirty="0">
                <a:latin typeface="Courier New" panose="02070309020205020404" pitchFamily="49" charset="0"/>
                <a:cs typeface="Courier New" panose="02070309020205020404" pitchFamily="49" charset="0"/>
              </a:rPr>
              <a:t>Type</a:t>
            </a:r>
            <a:r>
              <a:rPr lang="en-GB" sz="2800" dirty="0"/>
              <a:t> (p&lt;.001)</a:t>
            </a:r>
          </a:p>
          <a:p>
            <a:pPr marL="0" indent="0">
              <a:buNone/>
            </a:pPr>
            <a:endParaRPr lang="en-US" dirty="0"/>
          </a:p>
        </p:txBody>
      </p:sp>
      <p:grpSp>
        <p:nvGrpSpPr>
          <p:cNvPr id="30" name="Groupe 29">
            <a:extLst>
              <a:ext uri="{FF2B5EF4-FFF2-40B4-BE49-F238E27FC236}">
                <a16:creationId xmlns:a16="http://schemas.microsoft.com/office/drawing/2014/main" id="{E513D0A6-1ED3-4B8B-B485-E152E0AA6D09}"/>
              </a:ext>
            </a:extLst>
          </p:cNvPr>
          <p:cNvGrpSpPr/>
          <p:nvPr/>
        </p:nvGrpSpPr>
        <p:grpSpPr>
          <a:xfrm>
            <a:off x="6710648" y="242050"/>
            <a:ext cx="5482423" cy="6308834"/>
            <a:chOff x="6600920" y="242050"/>
            <a:chExt cx="5482423" cy="6308834"/>
          </a:xfrm>
        </p:grpSpPr>
        <p:pic>
          <p:nvPicPr>
            <p:cNvPr id="5" name="Picture 6">
              <a:extLst>
                <a:ext uri="{FF2B5EF4-FFF2-40B4-BE49-F238E27FC236}">
                  <a16:creationId xmlns:a16="http://schemas.microsoft.com/office/drawing/2014/main" id="{1F5F1576-CDEC-4547-9B87-BBF4A34DF699}"/>
                </a:ext>
              </a:extLst>
            </p:cNvPr>
            <p:cNvPicPr>
              <a:picLocks noChangeAspect="1"/>
            </p:cNvPicPr>
            <p:nvPr/>
          </p:nvPicPr>
          <p:blipFill>
            <a:blip r:embed="rId3"/>
            <a:stretch>
              <a:fillRect/>
            </a:stretch>
          </p:blipFill>
          <p:spPr>
            <a:xfrm>
              <a:off x="6600920" y="927218"/>
              <a:ext cx="5482423" cy="5263126"/>
            </a:xfrm>
            <a:prstGeom prst="rect">
              <a:avLst/>
            </a:prstGeom>
          </p:spPr>
        </p:pic>
        <p:sp>
          <p:nvSpPr>
            <p:cNvPr id="3" name="Left Bracket 5">
              <a:extLst>
                <a:ext uri="{FF2B5EF4-FFF2-40B4-BE49-F238E27FC236}">
                  <a16:creationId xmlns:a16="http://schemas.microsoft.com/office/drawing/2014/main" id="{9A655FA6-2937-42D7-8BB3-E87F758ABE61}"/>
                </a:ext>
              </a:extLst>
            </p:cNvPr>
            <p:cNvSpPr/>
            <p:nvPr/>
          </p:nvSpPr>
          <p:spPr>
            <a:xfrm rot="5400000">
              <a:off x="10117205" y="19942"/>
              <a:ext cx="154176" cy="71120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Left Bracket 7">
              <a:extLst>
                <a:ext uri="{FF2B5EF4-FFF2-40B4-BE49-F238E27FC236}">
                  <a16:creationId xmlns:a16="http://schemas.microsoft.com/office/drawing/2014/main" id="{AED79D14-8068-4C44-8D00-43673D70B164}"/>
                </a:ext>
              </a:extLst>
            </p:cNvPr>
            <p:cNvSpPr/>
            <p:nvPr/>
          </p:nvSpPr>
          <p:spPr>
            <a:xfrm rot="5400000">
              <a:off x="10853804" y="19942"/>
              <a:ext cx="154178" cy="71120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Left Bracket 9">
              <a:extLst>
                <a:ext uri="{FF2B5EF4-FFF2-40B4-BE49-F238E27FC236}">
                  <a16:creationId xmlns:a16="http://schemas.microsoft.com/office/drawing/2014/main" id="{E041A9A1-436A-4C71-A3D6-52275285B7AF}"/>
                </a:ext>
              </a:extLst>
            </p:cNvPr>
            <p:cNvSpPr/>
            <p:nvPr/>
          </p:nvSpPr>
          <p:spPr>
            <a:xfrm rot="5400000">
              <a:off x="10485504" y="99509"/>
              <a:ext cx="154179" cy="14478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TextBox 10">
              <a:extLst>
                <a:ext uri="{FF2B5EF4-FFF2-40B4-BE49-F238E27FC236}">
                  <a16:creationId xmlns:a16="http://schemas.microsoft.com/office/drawing/2014/main" id="{5383427A-0441-49F2-9994-480489A07160}"/>
                </a:ext>
              </a:extLst>
            </p:cNvPr>
            <p:cNvSpPr txBox="1"/>
            <p:nvPr/>
          </p:nvSpPr>
          <p:spPr>
            <a:xfrm>
              <a:off x="9953855" y="242050"/>
              <a:ext cx="621437" cy="369332"/>
            </a:xfrm>
            <a:prstGeom prst="rect">
              <a:avLst/>
            </a:prstGeom>
            <a:noFill/>
          </p:spPr>
          <p:txBody>
            <a:bodyPr wrap="square" rtlCol="0">
              <a:spAutoFit/>
            </a:bodyPr>
            <a:lstStyle/>
            <a:p>
              <a:r>
                <a:rPr lang="fr-FR" dirty="0"/>
                <a:t>NS</a:t>
              </a:r>
            </a:p>
          </p:txBody>
        </p:sp>
        <p:sp>
          <p:nvSpPr>
            <p:cNvPr id="13" name="TextBox 12">
              <a:extLst>
                <a:ext uri="{FF2B5EF4-FFF2-40B4-BE49-F238E27FC236}">
                  <a16:creationId xmlns:a16="http://schemas.microsoft.com/office/drawing/2014/main" id="{81C07ADF-AB3B-41CF-9591-E6163F20FFE8}"/>
                </a:ext>
              </a:extLst>
            </p:cNvPr>
            <p:cNvSpPr txBox="1"/>
            <p:nvPr/>
          </p:nvSpPr>
          <p:spPr>
            <a:xfrm>
              <a:off x="9983060" y="682957"/>
              <a:ext cx="1015261" cy="369332"/>
            </a:xfrm>
            <a:prstGeom prst="rect">
              <a:avLst/>
            </a:prstGeom>
            <a:noFill/>
          </p:spPr>
          <p:txBody>
            <a:bodyPr wrap="square" rtlCol="0">
              <a:spAutoFit/>
            </a:bodyPr>
            <a:lstStyle/>
            <a:p>
              <a:r>
                <a:rPr lang="fr-FR" dirty="0"/>
                <a:t>p = 0.06</a:t>
              </a:r>
            </a:p>
          </p:txBody>
        </p:sp>
        <p:sp>
          <p:nvSpPr>
            <p:cNvPr id="15" name="TextBox 14">
              <a:extLst>
                <a:ext uri="{FF2B5EF4-FFF2-40B4-BE49-F238E27FC236}">
                  <a16:creationId xmlns:a16="http://schemas.microsoft.com/office/drawing/2014/main" id="{5BF8229C-9AA0-436C-A217-E0C6B0E0E5AC}"/>
                </a:ext>
              </a:extLst>
            </p:cNvPr>
            <p:cNvSpPr txBox="1"/>
            <p:nvPr/>
          </p:nvSpPr>
          <p:spPr>
            <a:xfrm>
              <a:off x="10692360" y="242050"/>
              <a:ext cx="621437" cy="369332"/>
            </a:xfrm>
            <a:prstGeom prst="rect">
              <a:avLst/>
            </a:prstGeom>
            <a:noFill/>
          </p:spPr>
          <p:txBody>
            <a:bodyPr wrap="square" rtlCol="0">
              <a:spAutoFit/>
            </a:bodyPr>
            <a:lstStyle/>
            <a:p>
              <a:r>
                <a:rPr lang="fr-FR" dirty="0"/>
                <a:t>NS</a:t>
              </a:r>
            </a:p>
          </p:txBody>
        </p:sp>
        <p:sp>
          <p:nvSpPr>
            <p:cNvPr id="19" name="Left Bracket 5">
              <a:extLst>
                <a:ext uri="{FF2B5EF4-FFF2-40B4-BE49-F238E27FC236}">
                  <a16:creationId xmlns:a16="http://schemas.microsoft.com/office/drawing/2014/main" id="{FEE057BB-99D5-4F8E-9C84-A2200D9AB326}"/>
                </a:ext>
              </a:extLst>
            </p:cNvPr>
            <p:cNvSpPr/>
            <p:nvPr/>
          </p:nvSpPr>
          <p:spPr>
            <a:xfrm rot="16200000">
              <a:off x="10234272" y="6032015"/>
              <a:ext cx="154176" cy="71120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Left Bracket 7">
              <a:extLst>
                <a:ext uri="{FF2B5EF4-FFF2-40B4-BE49-F238E27FC236}">
                  <a16:creationId xmlns:a16="http://schemas.microsoft.com/office/drawing/2014/main" id="{53E67234-184E-45C5-A8A0-8B1781378345}"/>
                </a:ext>
              </a:extLst>
            </p:cNvPr>
            <p:cNvSpPr/>
            <p:nvPr/>
          </p:nvSpPr>
          <p:spPr>
            <a:xfrm rot="16200000">
              <a:off x="10970871" y="6032015"/>
              <a:ext cx="154178" cy="711201"/>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Left Bracket 9">
              <a:extLst>
                <a:ext uri="{FF2B5EF4-FFF2-40B4-BE49-F238E27FC236}">
                  <a16:creationId xmlns:a16="http://schemas.microsoft.com/office/drawing/2014/main" id="{19E5B410-DE50-49A9-92DA-CFA15403A161}"/>
                </a:ext>
              </a:extLst>
            </p:cNvPr>
            <p:cNvSpPr/>
            <p:nvPr/>
          </p:nvSpPr>
          <p:spPr>
            <a:xfrm rot="16200000">
              <a:off x="10600666" y="5328679"/>
              <a:ext cx="154179" cy="144780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TextBox 10">
              <a:extLst>
                <a:ext uri="{FF2B5EF4-FFF2-40B4-BE49-F238E27FC236}">
                  <a16:creationId xmlns:a16="http://schemas.microsoft.com/office/drawing/2014/main" id="{7E553BA1-A957-4E73-BE4A-4BB9540CA1BB}"/>
                </a:ext>
              </a:extLst>
            </p:cNvPr>
            <p:cNvSpPr txBox="1"/>
            <p:nvPr/>
          </p:nvSpPr>
          <p:spPr>
            <a:xfrm>
              <a:off x="10070922" y="6181552"/>
              <a:ext cx="621437" cy="369332"/>
            </a:xfrm>
            <a:prstGeom prst="rect">
              <a:avLst/>
            </a:prstGeom>
            <a:noFill/>
          </p:spPr>
          <p:txBody>
            <a:bodyPr wrap="square" rtlCol="0">
              <a:spAutoFit/>
            </a:bodyPr>
            <a:lstStyle/>
            <a:p>
              <a:r>
                <a:rPr lang="fr-FR" dirty="0"/>
                <a:t>NS</a:t>
              </a:r>
            </a:p>
          </p:txBody>
        </p:sp>
        <p:sp>
          <p:nvSpPr>
            <p:cNvPr id="27" name="TextBox 12">
              <a:extLst>
                <a:ext uri="{FF2B5EF4-FFF2-40B4-BE49-F238E27FC236}">
                  <a16:creationId xmlns:a16="http://schemas.microsoft.com/office/drawing/2014/main" id="{9E69473F-438F-4A00-84B6-A50A73C75E94}"/>
                </a:ext>
              </a:extLst>
            </p:cNvPr>
            <p:cNvSpPr txBox="1"/>
            <p:nvPr/>
          </p:nvSpPr>
          <p:spPr>
            <a:xfrm>
              <a:off x="10462841" y="5839557"/>
              <a:ext cx="621437" cy="369332"/>
            </a:xfrm>
            <a:prstGeom prst="rect">
              <a:avLst/>
            </a:prstGeom>
            <a:noFill/>
          </p:spPr>
          <p:txBody>
            <a:bodyPr wrap="square" rtlCol="0">
              <a:spAutoFit/>
            </a:bodyPr>
            <a:lstStyle/>
            <a:p>
              <a:r>
                <a:rPr lang="fr-FR" dirty="0"/>
                <a:t>NS</a:t>
              </a:r>
            </a:p>
          </p:txBody>
        </p:sp>
        <p:sp>
          <p:nvSpPr>
            <p:cNvPr id="29" name="TextBox 14">
              <a:extLst>
                <a:ext uri="{FF2B5EF4-FFF2-40B4-BE49-F238E27FC236}">
                  <a16:creationId xmlns:a16="http://schemas.microsoft.com/office/drawing/2014/main" id="{12E0E476-C25A-48EC-A0C7-B16B98FAB189}"/>
                </a:ext>
              </a:extLst>
            </p:cNvPr>
            <p:cNvSpPr txBox="1"/>
            <p:nvPr/>
          </p:nvSpPr>
          <p:spPr>
            <a:xfrm>
              <a:off x="10809427" y="6181552"/>
              <a:ext cx="621437" cy="369332"/>
            </a:xfrm>
            <a:prstGeom prst="rect">
              <a:avLst/>
            </a:prstGeom>
            <a:noFill/>
          </p:spPr>
          <p:txBody>
            <a:bodyPr wrap="square" rtlCol="0">
              <a:spAutoFit/>
            </a:bodyPr>
            <a:lstStyle/>
            <a:p>
              <a:r>
                <a:rPr lang="fr-FR" dirty="0"/>
                <a:t>NS</a:t>
              </a:r>
            </a:p>
          </p:txBody>
        </p:sp>
      </p:grpSp>
      <p:sp>
        <p:nvSpPr>
          <p:cNvPr id="4" name="TextBox 3">
            <a:extLst>
              <a:ext uri="{FF2B5EF4-FFF2-40B4-BE49-F238E27FC236}">
                <a16:creationId xmlns:a16="http://schemas.microsoft.com/office/drawing/2014/main" id="{EF9AD80D-3909-4075-8D9E-98CF8972CAEB}"/>
              </a:ext>
            </a:extLst>
          </p:cNvPr>
          <p:cNvSpPr txBox="1"/>
          <p:nvPr/>
        </p:nvSpPr>
        <p:spPr>
          <a:xfrm>
            <a:off x="9314266" y="5946130"/>
            <a:ext cx="553357" cy="461665"/>
          </a:xfrm>
          <a:prstGeom prst="rect">
            <a:avLst/>
          </a:prstGeom>
          <a:noFill/>
        </p:spPr>
        <p:txBody>
          <a:bodyPr wrap="none" rtlCol="0">
            <a:spAutoFit/>
          </a:bodyPr>
          <a:lstStyle/>
          <a:p>
            <a:r>
              <a:rPr lang="es-CL" sz="2400" dirty="0">
                <a:latin typeface="Courier New" panose="02070309020205020404" pitchFamily="49" charset="0"/>
                <a:cs typeface="Courier New" panose="02070309020205020404" pitchFamily="49" charset="0"/>
              </a:rPr>
              <a:t>L1</a:t>
            </a:r>
            <a:endParaRPr lang="fr-FR"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60230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DD95E-2546-4482-A757-D6F9F20A8600}"/>
              </a:ext>
            </a:extLst>
          </p:cNvPr>
          <p:cNvSpPr>
            <a:spLocks noGrp="1"/>
          </p:cNvSpPr>
          <p:nvPr>
            <p:ph type="title"/>
          </p:nvPr>
        </p:nvSpPr>
        <p:spPr/>
        <p:txBody>
          <a:bodyPr/>
          <a:lstStyle/>
          <a:p>
            <a:r>
              <a:rPr lang="en-US" dirty="0" err="1"/>
              <a:t>Résultats</a:t>
            </a:r>
            <a:r>
              <a:rPr lang="en-US" dirty="0"/>
              <a:t> :	Conversation</a:t>
            </a:r>
          </a:p>
        </p:txBody>
      </p:sp>
      <p:sp>
        <p:nvSpPr>
          <p:cNvPr id="3" name="Espace réservé du contenu 2">
            <a:extLst>
              <a:ext uri="{FF2B5EF4-FFF2-40B4-BE49-F238E27FC236}">
                <a16:creationId xmlns:a16="http://schemas.microsoft.com/office/drawing/2014/main" id="{451F0C88-BE36-4A0B-9146-A0FBA8E20A1B}"/>
              </a:ext>
            </a:extLst>
          </p:cNvPr>
          <p:cNvSpPr>
            <a:spLocks noGrp="1"/>
          </p:cNvSpPr>
          <p:nvPr>
            <p:ph idx="1"/>
          </p:nvPr>
        </p:nvSpPr>
        <p:spPr>
          <a:xfrm>
            <a:off x="774192" y="1825625"/>
            <a:ext cx="10515600" cy="4351338"/>
          </a:xfrm>
        </p:spPr>
        <p:txBody>
          <a:bodyPr/>
          <a:lstStyle/>
          <a:p>
            <a:pPr marL="0" indent="0">
              <a:lnSpc>
                <a:spcPct val="100000"/>
              </a:lnSpc>
              <a:buNone/>
              <a:tabLst>
                <a:tab pos="1258888" algn="l"/>
              </a:tabLst>
            </a:pPr>
            <a:r>
              <a:rPr lang="en-GB" sz="1400" dirty="0"/>
              <a:t>	Generalized linear mixed effects models</a:t>
            </a:r>
            <a:b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GB" sz="2800" dirty="0" err="1"/>
              <a:t>Formule</a:t>
            </a:r>
            <a:r>
              <a:rPr lang="en-GB" sz="2800" dirty="0"/>
              <a:t> GLMEM (analyse </a:t>
            </a:r>
            <a:r>
              <a:rPr lang="en-GB" sz="2800" dirty="0" err="1"/>
              <a:t>binomiale</a:t>
            </a:r>
            <a:r>
              <a:rPr lang="en-GB" sz="2800" dirty="0"/>
              <a:t>) : </a:t>
            </a:r>
            <a:br>
              <a:rPr lang="en-GB" sz="2800" dirty="0"/>
            </a:br>
            <a:r>
              <a:rPr lang="en-GB" sz="2600" dirty="0" err="1">
                <a:latin typeface="Courier New" panose="02070309020205020404" pitchFamily="49" charset="0"/>
                <a:cs typeface="Courier New" panose="02070309020205020404" pitchFamily="49" charset="0"/>
              </a:rPr>
              <a:t>IsRealised</a:t>
            </a:r>
            <a:r>
              <a:rPr lang="en-GB" sz="2600" dirty="0">
                <a:latin typeface="Courier New" panose="02070309020205020404" pitchFamily="49" charset="0"/>
                <a:cs typeface="Courier New" panose="02070309020205020404" pitchFamily="49" charset="0"/>
              </a:rPr>
              <a:t> ~ L1 * Type + (1|Participant)</a:t>
            </a:r>
          </a:p>
          <a:p>
            <a:pPr marL="444500" indent="-444500">
              <a:buFont typeface="Wingdings" panose="05000000000000000000" pitchFamily="2" charset="2"/>
              <a:buChar char="ü"/>
            </a:pPr>
            <a:r>
              <a:rPr lang="en-GB" sz="2800" dirty="0" err="1"/>
              <a:t>Effet</a:t>
            </a:r>
            <a:r>
              <a:rPr lang="en-GB" sz="2800" dirty="0"/>
              <a:t> </a:t>
            </a:r>
            <a:r>
              <a:rPr lang="en-GB" sz="2800" dirty="0" err="1"/>
              <a:t>significatif</a:t>
            </a:r>
            <a:r>
              <a:rPr lang="en-GB" sz="2800" dirty="0"/>
              <a:t> de la variable</a:t>
            </a:r>
            <a:br>
              <a:rPr lang="en-GB" sz="2800" dirty="0"/>
            </a:br>
            <a:r>
              <a:rPr lang="en-GB" sz="2800" dirty="0">
                <a:latin typeface="Courier New" panose="02070309020205020404" pitchFamily="49" charset="0"/>
                <a:cs typeface="Courier New" panose="02070309020205020404" pitchFamily="49" charset="0"/>
              </a:rPr>
              <a:t>Type</a:t>
            </a:r>
            <a:r>
              <a:rPr lang="en-GB" sz="2800" dirty="0"/>
              <a:t> (p&lt;.01)</a:t>
            </a:r>
          </a:p>
          <a:p>
            <a:pPr marL="444500" indent="-444500">
              <a:buFont typeface="Wingdings" panose="05000000000000000000" pitchFamily="2" charset="2"/>
              <a:buChar char="ü"/>
            </a:pPr>
            <a:r>
              <a:rPr lang="en-GB" sz="2800" dirty="0" err="1"/>
              <a:t>Effet</a:t>
            </a:r>
            <a:r>
              <a:rPr lang="en-GB" sz="2800" dirty="0"/>
              <a:t> </a:t>
            </a:r>
            <a:r>
              <a:rPr lang="en-GB" sz="2800" dirty="0" err="1"/>
              <a:t>significatif</a:t>
            </a:r>
            <a:r>
              <a:rPr lang="en-GB" sz="2800" dirty="0"/>
              <a:t> de la variable</a:t>
            </a:r>
            <a:br>
              <a:rPr lang="en-GB" sz="2800" dirty="0"/>
            </a:br>
            <a:r>
              <a:rPr lang="en-GB" sz="2800" dirty="0">
                <a:latin typeface="Courier New" panose="02070309020205020404" pitchFamily="49" charset="0"/>
                <a:cs typeface="Courier New" panose="02070309020205020404" pitchFamily="49" charset="0"/>
              </a:rPr>
              <a:t>L1</a:t>
            </a:r>
            <a:r>
              <a:rPr lang="en-GB" sz="2800" dirty="0"/>
              <a:t> (p&lt;.05)</a:t>
            </a:r>
          </a:p>
        </p:txBody>
      </p:sp>
      <p:grpSp>
        <p:nvGrpSpPr>
          <p:cNvPr id="25" name="Groupe 24">
            <a:extLst>
              <a:ext uri="{FF2B5EF4-FFF2-40B4-BE49-F238E27FC236}">
                <a16:creationId xmlns:a16="http://schemas.microsoft.com/office/drawing/2014/main" id="{F9A132FE-5C21-4632-A796-C0EBD46B5ADA}"/>
              </a:ext>
            </a:extLst>
          </p:cNvPr>
          <p:cNvGrpSpPr/>
          <p:nvPr/>
        </p:nvGrpSpPr>
        <p:grpSpPr>
          <a:xfrm>
            <a:off x="5143501" y="3017187"/>
            <a:ext cx="7048499" cy="3840813"/>
            <a:chOff x="5143501" y="3017187"/>
            <a:chExt cx="7048499" cy="3840813"/>
          </a:xfrm>
        </p:grpSpPr>
        <p:grpSp>
          <p:nvGrpSpPr>
            <p:cNvPr id="20" name="Groupe 19">
              <a:extLst>
                <a:ext uri="{FF2B5EF4-FFF2-40B4-BE49-F238E27FC236}">
                  <a16:creationId xmlns:a16="http://schemas.microsoft.com/office/drawing/2014/main" id="{0C78DE15-F8EF-446E-883C-DF55FE88FDB2}"/>
                </a:ext>
              </a:extLst>
            </p:cNvPr>
            <p:cNvGrpSpPr/>
            <p:nvPr/>
          </p:nvGrpSpPr>
          <p:grpSpPr>
            <a:xfrm>
              <a:off x="7185226" y="3017187"/>
              <a:ext cx="5006774" cy="3840813"/>
              <a:chOff x="4128348" y="3003444"/>
              <a:chExt cx="5006774" cy="3840813"/>
            </a:xfrm>
          </p:grpSpPr>
          <p:pic>
            <p:nvPicPr>
              <p:cNvPr id="5" name="Picture 8">
                <a:extLst>
                  <a:ext uri="{FF2B5EF4-FFF2-40B4-BE49-F238E27FC236}">
                    <a16:creationId xmlns:a16="http://schemas.microsoft.com/office/drawing/2014/main" id="{4A126D4B-59EA-4E12-AE58-4EB91AE38804}"/>
                  </a:ext>
                </a:extLst>
              </p:cNvPr>
              <p:cNvPicPr>
                <a:picLocks noChangeAspect="1"/>
              </p:cNvPicPr>
              <p:nvPr/>
            </p:nvPicPr>
            <p:blipFill>
              <a:blip r:embed="rId2"/>
              <a:stretch>
                <a:fillRect/>
              </a:stretch>
            </p:blipFill>
            <p:spPr>
              <a:xfrm>
                <a:off x="4128348" y="3003444"/>
                <a:ext cx="5006774" cy="3840813"/>
              </a:xfrm>
              <a:prstGeom prst="rect">
                <a:avLst/>
              </a:prstGeom>
            </p:spPr>
          </p:pic>
          <p:sp>
            <p:nvSpPr>
              <p:cNvPr id="7" name="Left Bracket 5">
                <a:extLst>
                  <a:ext uri="{FF2B5EF4-FFF2-40B4-BE49-F238E27FC236}">
                    <a16:creationId xmlns:a16="http://schemas.microsoft.com/office/drawing/2014/main" id="{B2BD9639-FB27-42B5-8046-58F0B87757B1}"/>
                  </a:ext>
                </a:extLst>
              </p:cNvPr>
              <p:cNvSpPr/>
              <p:nvPr/>
            </p:nvSpPr>
            <p:spPr>
              <a:xfrm rot="16200000">
                <a:off x="5782410" y="4369996"/>
                <a:ext cx="152232" cy="116839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Left Bracket 7">
                <a:extLst>
                  <a:ext uri="{FF2B5EF4-FFF2-40B4-BE49-F238E27FC236}">
                    <a16:creationId xmlns:a16="http://schemas.microsoft.com/office/drawing/2014/main" id="{606518AD-1132-4BCA-8F42-692C116A36A7}"/>
                  </a:ext>
                </a:extLst>
              </p:cNvPr>
              <p:cNvSpPr/>
              <p:nvPr/>
            </p:nvSpPr>
            <p:spPr>
              <a:xfrm rot="16200000">
                <a:off x="7029587" y="4381204"/>
                <a:ext cx="152233" cy="114597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Left Bracket 9">
                <a:extLst>
                  <a:ext uri="{FF2B5EF4-FFF2-40B4-BE49-F238E27FC236}">
                    <a16:creationId xmlns:a16="http://schemas.microsoft.com/office/drawing/2014/main" id="{1971F967-A42D-4707-8F52-F54CAED00469}"/>
                  </a:ext>
                </a:extLst>
              </p:cNvPr>
              <p:cNvSpPr/>
              <p:nvPr/>
            </p:nvSpPr>
            <p:spPr>
              <a:xfrm rot="16200000">
                <a:off x="6413782" y="4307801"/>
                <a:ext cx="146784" cy="242569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TextBox 10">
                <a:extLst>
                  <a:ext uri="{FF2B5EF4-FFF2-40B4-BE49-F238E27FC236}">
                    <a16:creationId xmlns:a16="http://schemas.microsoft.com/office/drawing/2014/main" id="{C72B1008-8FE7-494B-A175-046B4B992F05}"/>
                  </a:ext>
                </a:extLst>
              </p:cNvPr>
              <p:cNvSpPr txBox="1"/>
              <p:nvPr/>
            </p:nvSpPr>
            <p:spPr>
              <a:xfrm>
                <a:off x="5592801" y="4660978"/>
                <a:ext cx="621437" cy="369332"/>
              </a:xfrm>
              <a:prstGeom prst="rect">
                <a:avLst/>
              </a:prstGeom>
              <a:noFill/>
            </p:spPr>
            <p:txBody>
              <a:bodyPr wrap="square" rtlCol="0">
                <a:spAutoFit/>
              </a:bodyPr>
              <a:lstStyle/>
              <a:p>
                <a:r>
                  <a:rPr lang="fr-FR" dirty="0"/>
                  <a:t>NS</a:t>
                </a:r>
              </a:p>
            </p:txBody>
          </p:sp>
          <p:sp>
            <p:nvSpPr>
              <p:cNvPr id="15" name="TextBox 12">
                <a:extLst>
                  <a:ext uri="{FF2B5EF4-FFF2-40B4-BE49-F238E27FC236}">
                    <a16:creationId xmlns:a16="http://schemas.microsoft.com/office/drawing/2014/main" id="{0C7BD69F-33F0-4FA5-AF3C-A9693E345FBD}"/>
                  </a:ext>
                </a:extLst>
              </p:cNvPr>
              <p:cNvSpPr txBox="1"/>
              <p:nvPr/>
            </p:nvSpPr>
            <p:spPr>
              <a:xfrm>
                <a:off x="6034503" y="5266750"/>
                <a:ext cx="856725" cy="369332"/>
              </a:xfrm>
              <a:prstGeom prst="rect">
                <a:avLst/>
              </a:prstGeom>
              <a:noFill/>
            </p:spPr>
            <p:txBody>
              <a:bodyPr wrap="square" rtlCol="0">
                <a:spAutoFit/>
              </a:bodyPr>
              <a:lstStyle/>
              <a:p>
                <a:r>
                  <a:rPr lang="fr-FR" i="1" dirty="0"/>
                  <a:t>p</a:t>
                </a:r>
                <a:r>
                  <a:rPr lang="fr-FR" dirty="0"/>
                  <a:t> = .06</a:t>
                </a:r>
              </a:p>
            </p:txBody>
          </p:sp>
          <p:sp>
            <p:nvSpPr>
              <p:cNvPr id="17" name="TextBox 14">
                <a:extLst>
                  <a:ext uri="{FF2B5EF4-FFF2-40B4-BE49-F238E27FC236}">
                    <a16:creationId xmlns:a16="http://schemas.microsoft.com/office/drawing/2014/main" id="{F65A25B8-9A4E-4B41-B517-E5E5F0D5FD9A}"/>
                  </a:ext>
                </a:extLst>
              </p:cNvPr>
              <p:cNvSpPr txBox="1"/>
              <p:nvPr/>
            </p:nvSpPr>
            <p:spPr>
              <a:xfrm>
                <a:off x="6919876" y="4664657"/>
                <a:ext cx="621437" cy="369332"/>
              </a:xfrm>
              <a:prstGeom prst="rect">
                <a:avLst/>
              </a:prstGeom>
              <a:noFill/>
            </p:spPr>
            <p:txBody>
              <a:bodyPr wrap="square" rtlCol="0">
                <a:spAutoFit/>
              </a:bodyPr>
              <a:lstStyle/>
              <a:p>
                <a:r>
                  <a:rPr lang="fr-FR" dirty="0"/>
                  <a:t>NS</a:t>
                </a:r>
              </a:p>
            </p:txBody>
          </p:sp>
        </p:grpSp>
        <p:sp>
          <p:nvSpPr>
            <p:cNvPr id="24" name="TextBox 3">
              <a:extLst>
                <a:ext uri="{FF2B5EF4-FFF2-40B4-BE49-F238E27FC236}">
                  <a16:creationId xmlns:a16="http://schemas.microsoft.com/office/drawing/2014/main" id="{55C44A42-A294-4DA2-A6C0-A44ADE011C38}"/>
                </a:ext>
              </a:extLst>
            </p:cNvPr>
            <p:cNvSpPr txBox="1"/>
            <p:nvPr/>
          </p:nvSpPr>
          <p:spPr>
            <a:xfrm>
              <a:off x="5143501" y="5715298"/>
              <a:ext cx="2041726" cy="646331"/>
            </a:xfrm>
            <a:prstGeom prst="rect">
              <a:avLst/>
            </a:prstGeom>
            <a:noFill/>
          </p:spPr>
          <p:txBody>
            <a:bodyPr wrap="square" rtlCol="0">
              <a:spAutoFit/>
            </a:bodyPr>
            <a:lstStyle/>
            <a:p>
              <a:pPr algn="r"/>
              <a:r>
                <a:rPr lang="en-GB" dirty="0"/>
                <a:t>(</a:t>
              </a:r>
              <a:r>
                <a:rPr lang="en-GB" dirty="0" err="1"/>
                <a:t>ajustement</a:t>
              </a:r>
              <a:r>
                <a:rPr lang="en-GB" dirty="0"/>
                <a:t> </a:t>
              </a:r>
              <a:r>
                <a:rPr lang="en-GB" i="1" dirty="0" err="1">
                  <a:latin typeface="Courier New" panose="02070309020205020404" pitchFamily="49" charset="0"/>
                  <a:cs typeface="Courier New" panose="02070309020205020404" pitchFamily="49" charset="0"/>
                </a:rPr>
                <a:t>mvt</a:t>
              </a:r>
              <a:r>
                <a:rPr lang="en-GB" i="1" dirty="0"/>
                <a:t> </a:t>
              </a:r>
              <a:r>
                <a:rPr lang="en-GB" dirty="0"/>
                <a:t>pour 3 </a:t>
              </a:r>
              <a:r>
                <a:rPr lang="en-GB" dirty="0" err="1"/>
                <a:t>contrastes</a:t>
              </a:r>
              <a:r>
                <a:rPr lang="en-GB" dirty="0"/>
                <a:t>)</a:t>
              </a:r>
            </a:p>
          </p:txBody>
        </p:sp>
      </p:grpSp>
    </p:spTree>
    <p:extLst>
      <p:ext uri="{BB962C8B-B14F-4D97-AF65-F5344CB8AC3E}">
        <p14:creationId xmlns:p14="http://schemas.microsoft.com/office/powerpoint/2010/main" val="45277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5FD1AC-82F5-44A1-8922-1B96CEB0BF0F}"/>
              </a:ext>
            </a:extLst>
          </p:cNvPr>
          <p:cNvSpPr>
            <a:spLocks noGrp="1"/>
          </p:cNvSpPr>
          <p:nvPr>
            <p:ph type="title"/>
          </p:nvPr>
        </p:nvSpPr>
        <p:spPr/>
        <p:txBody>
          <a:bodyPr/>
          <a:lstStyle/>
          <a:p>
            <a:r>
              <a:rPr lang="en-US" dirty="0" err="1"/>
              <a:t>Résultats</a:t>
            </a:r>
            <a:r>
              <a:rPr lang="en-US" dirty="0"/>
              <a:t> :	Lecture à </a:t>
            </a:r>
            <a:r>
              <a:rPr lang="en-US" dirty="0" err="1"/>
              <a:t>voix</a:t>
            </a:r>
            <a:r>
              <a:rPr lang="en-US" dirty="0"/>
              <a:t> haute</a:t>
            </a:r>
          </a:p>
        </p:txBody>
      </p:sp>
      <p:sp>
        <p:nvSpPr>
          <p:cNvPr id="3" name="Espace réservé du contenu 2">
            <a:extLst>
              <a:ext uri="{FF2B5EF4-FFF2-40B4-BE49-F238E27FC236}">
                <a16:creationId xmlns:a16="http://schemas.microsoft.com/office/drawing/2014/main" id="{6BB7F94C-EF1D-47E0-8E1C-D49885CE29EB}"/>
              </a:ext>
            </a:extLst>
          </p:cNvPr>
          <p:cNvSpPr>
            <a:spLocks noGrp="1"/>
          </p:cNvSpPr>
          <p:nvPr>
            <p:ph idx="1"/>
          </p:nvPr>
        </p:nvSpPr>
        <p:spPr>
          <a:xfrm>
            <a:off x="774192" y="1825625"/>
            <a:ext cx="10515600" cy="4351338"/>
          </a:xfrm>
        </p:spPr>
        <p:txBody>
          <a:bodyPr/>
          <a:lstStyle/>
          <a:p>
            <a:pPr marL="0" indent="0">
              <a:lnSpc>
                <a:spcPct val="100000"/>
              </a:lnSpc>
              <a:buNone/>
              <a:tabLst>
                <a:tab pos="1257300" algn="l"/>
              </a:tabLst>
            </a:pPr>
            <a:r>
              <a:rPr lang="en-GB" sz="1400" dirty="0"/>
              <a:t>	Generalized linear mixed effects models</a:t>
            </a:r>
            <a:br>
              <a:rPr lang="en-GB" sz="1400" dirty="0"/>
            </a:br>
            <a:r>
              <a:rPr lang="en-GB" sz="2800" dirty="0" err="1"/>
              <a:t>Formule</a:t>
            </a:r>
            <a:r>
              <a:rPr lang="en-GB" sz="2800" dirty="0"/>
              <a:t> GLMEM (analyse </a:t>
            </a:r>
            <a:r>
              <a:rPr lang="en-GB" sz="2800" dirty="0" err="1"/>
              <a:t>binomiale</a:t>
            </a:r>
            <a:r>
              <a:rPr lang="en-GB" sz="2800" dirty="0"/>
              <a:t>) : </a:t>
            </a:r>
            <a:br>
              <a:rPr lang="en-GB" sz="2800" dirty="0"/>
            </a:br>
            <a:r>
              <a:rPr lang="en-GB" sz="2600" dirty="0" err="1">
                <a:latin typeface="Courier New" panose="02070309020205020404" pitchFamily="49" charset="0"/>
                <a:cs typeface="Courier New" panose="02070309020205020404" pitchFamily="49" charset="0"/>
              </a:rPr>
              <a:t>IsRealised</a:t>
            </a:r>
            <a:r>
              <a:rPr lang="en-GB" sz="2600" dirty="0">
                <a:latin typeface="Courier New" panose="02070309020205020404" pitchFamily="49" charset="0"/>
                <a:cs typeface="Courier New" panose="02070309020205020404" pitchFamily="49" charset="0"/>
              </a:rPr>
              <a:t> ~ L1 * Type + (1|Participant) + (1|word)</a:t>
            </a:r>
          </a:p>
          <a:p>
            <a:pPr marL="444500" indent="-444500">
              <a:buFont typeface="Wingdings" panose="05000000000000000000" pitchFamily="2" charset="2"/>
              <a:buChar char="ü"/>
            </a:pPr>
            <a:r>
              <a:rPr lang="en-GB" sz="2800" dirty="0" err="1"/>
              <a:t>Effet</a:t>
            </a:r>
            <a:r>
              <a:rPr lang="en-GB" sz="2800" dirty="0"/>
              <a:t> </a:t>
            </a:r>
            <a:r>
              <a:rPr lang="en-GB" sz="2800" dirty="0" err="1"/>
              <a:t>significatif</a:t>
            </a:r>
            <a:r>
              <a:rPr lang="en-GB" sz="2800" dirty="0"/>
              <a:t> de la variable </a:t>
            </a:r>
            <a:br>
              <a:rPr lang="en-GB" sz="2800" dirty="0"/>
            </a:br>
            <a:r>
              <a:rPr lang="en-GB" sz="2800" dirty="0">
                <a:latin typeface="Courier New" panose="02070309020205020404" pitchFamily="49" charset="0"/>
                <a:cs typeface="Courier New" panose="02070309020205020404" pitchFamily="49" charset="0"/>
              </a:rPr>
              <a:t>Type</a:t>
            </a:r>
            <a:r>
              <a:rPr lang="en-GB" sz="2800" dirty="0"/>
              <a:t> (p&lt;.001)</a:t>
            </a:r>
          </a:p>
          <a:p>
            <a:pPr marL="0" indent="0">
              <a:buNone/>
            </a:pPr>
            <a:endParaRPr lang="en-US" dirty="0"/>
          </a:p>
        </p:txBody>
      </p:sp>
      <p:grpSp>
        <p:nvGrpSpPr>
          <p:cNvPr id="20" name="Groupe 19">
            <a:extLst>
              <a:ext uri="{FF2B5EF4-FFF2-40B4-BE49-F238E27FC236}">
                <a16:creationId xmlns:a16="http://schemas.microsoft.com/office/drawing/2014/main" id="{48537E37-17B6-4C22-9C05-9228726E4A7D}"/>
              </a:ext>
            </a:extLst>
          </p:cNvPr>
          <p:cNvGrpSpPr/>
          <p:nvPr/>
        </p:nvGrpSpPr>
        <p:grpSpPr>
          <a:xfrm>
            <a:off x="5143501" y="3007662"/>
            <a:ext cx="7048499" cy="3840813"/>
            <a:chOff x="1988856" y="2990097"/>
            <a:chExt cx="7048499" cy="3840813"/>
          </a:xfrm>
        </p:grpSpPr>
        <p:pic>
          <p:nvPicPr>
            <p:cNvPr id="5" name="Picture 4">
              <a:extLst>
                <a:ext uri="{FF2B5EF4-FFF2-40B4-BE49-F238E27FC236}">
                  <a16:creationId xmlns:a16="http://schemas.microsoft.com/office/drawing/2014/main" id="{716F824B-54E3-4C0D-A779-1B23140AF40A}"/>
                </a:ext>
              </a:extLst>
            </p:cNvPr>
            <p:cNvPicPr>
              <a:picLocks noChangeAspect="1"/>
            </p:cNvPicPr>
            <p:nvPr/>
          </p:nvPicPr>
          <p:blipFill>
            <a:blip r:embed="rId3"/>
            <a:stretch>
              <a:fillRect/>
            </a:stretch>
          </p:blipFill>
          <p:spPr>
            <a:xfrm>
              <a:off x="4030581" y="2990097"/>
              <a:ext cx="5006774" cy="3840813"/>
            </a:xfrm>
            <a:prstGeom prst="rect">
              <a:avLst/>
            </a:prstGeom>
          </p:spPr>
        </p:pic>
        <p:sp>
          <p:nvSpPr>
            <p:cNvPr id="7" name="Left Bracket 5">
              <a:extLst>
                <a:ext uri="{FF2B5EF4-FFF2-40B4-BE49-F238E27FC236}">
                  <a16:creationId xmlns:a16="http://schemas.microsoft.com/office/drawing/2014/main" id="{FBF046D6-EE1F-43AD-B4EC-4EFDC44EA7FC}"/>
                </a:ext>
              </a:extLst>
            </p:cNvPr>
            <p:cNvSpPr/>
            <p:nvPr/>
          </p:nvSpPr>
          <p:spPr>
            <a:xfrm rot="16200000">
              <a:off x="5677317" y="3976615"/>
              <a:ext cx="154176" cy="1231899"/>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Left Bracket 7">
              <a:extLst>
                <a:ext uri="{FF2B5EF4-FFF2-40B4-BE49-F238E27FC236}">
                  <a16:creationId xmlns:a16="http://schemas.microsoft.com/office/drawing/2014/main" id="{BA6BA6A8-8A84-45B3-804D-14673CF97E44}"/>
                </a:ext>
              </a:extLst>
            </p:cNvPr>
            <p:cNvSpPr/>
            <p:nvPr/>
          </p:nvSpPr>
          <p:spPr>
            <a:xfrm rot="16200000">
              <a:off x="6967877" y="4038627"/>
              <a:ext cx="154178" cy="1107875"/>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Left Bracket 9">
              <a:extLst>
                <a:ext uri="{FF2B5EF4-FFF2-40B4-BE49-F238E27FC236}">
                  <a16:creationId xmlns:a16="http://schemas.microsoft.com/office/drawing/2014/main" id="{1B27E6F7-88CF-4B0F-94A9-B903318A940D}"/>
                </a:ext>
              </a:extLst>
            </p:cNvPr>
            <p:cNvSpPr/>
            <p:nvPr/>
          </p:nvSpPr>
          <p:spPr>
            <a:xfrm rot="16200000">
              <a:off x="6291591" y="3926072"/>
              <a:ext cx="154179" cy="246044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TextBox 10">
              <a:extLst>
                <a:ext uri="{FF2B5EF4-FFF2-40B4-BE49-F238E27FC236}">
                  <a16:creationId xmlns:a16="http://schemas.microsoft.com/office/drawing/2014/main" id="{EAB1F48C-BDAA-455B-8E91-6C6280E2AD41}"/>
                </a:ext>
              </a:extLst>
            </p:cNvPr>
            <p:cNvSpPr txBox="1"/>
            <p:nvPr/>
          </p:nvSpPr>
          <p:spPr>
            <a:xfrm>
              <a:off x="5504022" y="4300322"/>
              <a:ext cx="621437" cy="369332"/>
            </a:xfrm>
            <a:prstGeom prst="rect">
              <a:avLst/>
            </a:prstGeom>
            <a:noFill/>
          </p:spPr>
          <p:txBody>
            <a:bodyPr wrap="square" rtlCol="0">
              <a:spAutoFit/>
            </a:bodyPr>
            <a:lstStyle/>
            <a:p>
              <a:r>
                <a:rPr lang="fr-FR" dirty="0"/>
                <a:t>NS</a:t>
              </a:r>
            </a:p>
          </p:txBody>
        </p:sp>
        <p:sp>
          <p:nvSpPr>
            <p:cNvPr id="15" name="TextBox 12">
              <a:extLst>
                <a:ext uri="{FF2B5EF4-FFF2-40B4-BE49-F238E27FC236}">
                  <a16:creationId xmlns:a16="http://schemas.microsoft.com/office/drawing/2014/main" id="{31024964-933D-4051-A0CF-78F8655642DA}"/>
                </a:ext>
              </a:extLst>
            </p:cNvPr>
            <p:cNvSpPr txBox="1"/>
            <p:nvPr/>
          </p:nvSpPr>
          <p:spPr>
            <a:xfrm>
              <a:off x="6125327" y="4920597"/>
              <a:ext cx="621437" cy="369332"/>
            </a:xfrm>
            <a:prstGeom prst="rect">
              <a:avLst/>
            </a:prstGeom>
            <a:noFill/>
          </p:spPr>
          <p:txBody>
            <a:bodyPr wrap="square" rtlCol="0">
              <a:spAutoFit/>
            </a:bodyPr>
            <a:lstStyle/>
            <a:p>
              <a:r>
                <a:rPr lang="fr-FR" dirty="0"/>
                <a:t>NS</a:t>
              </a:r>
            </a:p>
          </p:txBody>
        </p:sp>
        <p:sp>
          <p:nvSpPr>
            <p:cNvPr id="17" name="TextBox 14">
              <a:extLst>
                <a:ext uri="{FF2B5EF4-FFF2-40B4-BE49-F238E27FC236}">
                  <a16:creationId xmlns:a16="http://schemas.microsoft.com/office/drawing/2014/main" id="{EA8D80FF-946C-4E50-B7BA-A70504932393}"/>
                </a:ext>
              </a:extLst>
            </p:cNvPr>
            <p:cNvSpPr txBox="1"/>
            <p:nvPr/>
          </p:nvSpPr>
          <p:spPr>
            <a:xfrm>
              <a:off x="6831097" y="4304001"/>
              <a:ext cx="621437" cy="369332"/>
            </a:xfrm>
            <a:prstGeom prst="rect">
              <a:avLst/>
            </a:prstGeom>
            <a:noFill/>
          </p:spPr>
          <p:txBody>
            <a:bodyPr wrap="square" rtlCol="0">
              <a:spAutoFit/>
            </a:bodyPr>
            <a:lstStyle/>
            <a:p>
              <a:r>
                <a:rPr lang="fr-FR" dirty="0"/>
                <a:t>NS</a:t>
              </a:r>
            </a:p>
          </p:txBody>
        </p:sp>
        <p:sp>
          <p:nvSpPr>
            <p:cNvPr id="19" name="TextBox 3">
              <a:extLst>
                <a:ext uri="{FF2B5EF4-FFF2-40B4-BE49-F238E27FC236}">
                  <a16:creationId xmlns:a16="http://schemas.microsoft.com/office/drawing/2014/main" id="{BB8DF3E5-C87F-4992-B124-C5EF9E9654D2}"/>
                </a:ext>
              </a:extLst>
            </p:cNvPr>
            <p:cNvSpPr txBox="1"/>
            <p:nvPr/>
          </p:nvSpPr>
          <p:spPr>
            <a:xfrm>
              <a:off x="1988856" y="5697733"/>
              <a:ext cx="2041726" cy="646331"/>
            </a:xfrm>
            <a:prstGeom prst="rect">
              <a:avLst/>
            </a:prstGeom>
            <a:noFill/>
          </p:spPr>
          <p:txBody>
            <a:bodyPr wrap="square" rtlCol="0">
              <a:spAutoFit/>
            </a:bodyPr>
            <a:lstStyle/>
            <a:p>
              <a:pPr algn="r"/>
              <a:r>
                <a:rPr lang="en-GB" dirty="0"/>
                <a:t>(</a:t>
              </a:r>
              <a:r>
                <a:rPr lang="en-GB" dirty="0" err="1"/>
                <a:t>ajustement</a:t>
              </a:r>
              <a:r>
                <a:rPr lang="en-GB" dirty="0"/>
                <a:t> </a:t>
              </a:r>
              <a:r>
                <a:rPr lang="en-GB" i="1" dirty="0" err="1">
                  <a:latin typeface="Courier New" panose="02070309020205020404" pitchFamily="49" charset="0"/>
                  <a:cs typeface="Courier New" panose="02070309020205020404" pitchFamily="49" charset="0"/>
                </a:rPr>
                <a:t>mvt</a:t>
              </a:r>
              <a:r>
                <a:rPr lang="en-GB" i="1" dirty="0"/>
                <a:t> </a:t>
              </a:r>
              <a:r>
                <a:rPr lang="en-GB" dirty="0"/>
                <a:t>pour 3 </a:t>
              </a:r>
              <a:r>
                <a:rPr lang="en-GB" dirty="0" err="1"/>
                <a:t>contrastes</a:t>
              </a:r>
              <a:r>
                <a:rPr lang="en-GB" dirty="0"/>
                <a:t>)</a:t>
              </a:r>
            </a:p>
          </p:txBody>
        </p:sp>
      </p:grpSp>
    </p:spTree>
    <p:extLst>
      <p:ext uri="{BB962C8B-B14F-4D97-AF65-F5344CB8AC3E}">
        <p14:creationId xmlns:p14="http://schemas.microsoft.com/office/powerpoint/2010/main" val="377645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A9506-4454-4E32-8923-CD72BD5DA4D9}"/>
              </a:ext>
            </a:extLst>
          </p:cNvPr>
          <p:cNvSpPr>
            <a:spLocks noGrp="1"/>
          </p:cNvSpPr>
          <p:nvPr>
            <p:ph type="title"/>
          </p:nvPr>
        </p:nvSpPr>
        <p:spPr/>
        <p:txBody>
          <a:bodyPr/>
          <a:lstStyle/>
          <a:p>
            <a:r>
              <a:rPr lang="en-US" dirty="0" err="1"/>
              <a:t>Résultats</a:t>
            </a:r>
            <a:endParaRPr lang="en-US" dirty="0"/>
          </a:p>
        </p:txBody>
      </p:sp>
      <p:sp>
        <p:nvSpPr>
          <p:cNvPr id="3" name="Espace réservé du contenu 2">
            <a:extLst>
              <a:ext uri="{FF2B5EF4-FFF2-40B4-BE49-F238E27FC236}">
                <a16:creationId xmlns:a16="http://schemas.microsoft.com/office/drawing/2014/main" id="{868D6D3B-3771-42FC-91B8-ABF700471509}"/>
              </a:ext>
            </a:extLst>
          </p:cNvPr>
          <p:cNvSpPr>
            <a:spLocks noGrp="1"/>
          </p:cNvSpPr>
          <p:nvPr>
            <p:ph idx="1"/>
          </p:nvPr>
        </p:nvSpPr>
        <p:spPr/>
        <p:txBody>
          <a:bodyPr/>
          <a:lstStyle/>
          <a:p>
            <a:pPr marL="0" indent="0">
              <a:buNone/>
            </a:pPr>
            <a:r>
              <a:rPr lang="en-US" dirty="0"/>
              <a:t>Par </a:t>
            </a:r>
            <a:r>
              <a:rPr lang="en-US" dirty="0" err="1"/>
              <a:t>locuteur</a:t>
            </a:r>
            <a:endParaRPr lang="en-US" dirty="0"/>
          </a:p>
        </p:txBody>
      </p:sp>
      <p:pic>
        <p:nvPicPr>
          <p:cNvPr id="5" name="Picture 3">
            <a:extLst>
              <a:ext uri="{FF2B5EF4-FFF2-40B4-BE49-F238E27FC236}">
                <a16:creationId xmlns:a16="http://schemas.microsoft.com/office/drawing/2014/main" id="{CE35B651-9CFD-421F-B34D-0830B9E0DF67}"/>
              </a:ext>
            </a:extLst>
          </p:cNvPr>
          <p:cNvPicPr>
            <a:picLocks noChangeAspect="1"/>
          </p:cNvPicPr>
          <p:nvPr/>
        </p:nvPicPr>
        <p:blipFill>
          <a:blip r:embed="rId2"/>
          <a:stretch>
            <a:fillRect/>
          </a:stretch>
        </p:blipFill>
        <p:spPr>
          <a:xfrm>
            <a:off x="4733093" y="1661692"/>
            <a:ext cx="7458907" cy="5196308"/>
          </a:xfrm>
          <a:prstGeom prst="rect">
            <a:avLst/>
          </a:prstGeom>
        </p:spPr>
      </p:pic>
    </p:spTree>
    <p:extLst>
      <p:ext uri="{BB962C8B-B14F-4D97-AF65-F5344CB8AC3E}">
        <p14:creationId xmlns:p14="http://schemas.microsoft.com/office/powerpoint/2010/main" val="187369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91E46-7648-4CFA-BCEA-06CC853F0E88}"/>
              </a:ext>
            </a:extLst>
          </p:cNvPr>
          <p:cNvSpPr>
            <a:spLocks noGrp="1"/>
          </p:cNvSpPr>
          <p:nvPr>
            <p:ph type="title"/>
          </p:nvPr>
        </p:nvSpPr>
        <p:spPr/>
        <p:txBody>
          <a:bodyPr/>
          <a:lstStyle/>
          <a:p>
            <a:r>
              <a:rPr lang="en-US" dirty="0" err="1"/>
              <a:t>Résultats</a:t>
            </a:r>
            <a:endParaRPr lang="en-US" dirty="0"/>
          </a:p>
        </p:txBody>
      </p:sp>
      <p:sp>
        <p:nvSpPr>
          <p:cNvPr id="3" name="Espace réservé du contenu 2">
            <a:extLst>
              <a:ext uri="{FF2B5EF4-FFF2-40B4-BE49-F238E27FC236}">
                <a16:creationId xmlns:a16="http://schemas.microsoft.com/office/drawing/2014/main" id="{FE172801-7DBE-4BE1-939D-AE3225C7B51C}"/>
              </a:ext>
            </a:extLst>
          </p:cNvPr>
          <p:cNvSpPr>
            <a:spLocks noGrp="1"/>
          </p:cNvSpPr>
          <p:nvPr>
            <p:ph idx="1"/>
          </p:nvPr>
        </p:nvSpPr>
        <p:spPr/>
        <p:txBody>
          <a:bodyPr/>
          <a:lstStyle/>
          <a:p>
            <a:pPr marL="0" indent="0">
              <a:buNone/>
            </a:pPr>
            <a:r>
              <a:rPr lang="en-US" dirty="0"/>
              <a:t>Par item</a:t>
            </a:r>
          </a:p>
        </p:txBody>
      </p:sp>
      <p:pic>
        <p:nvPicPr>
          <p:cNvPr id="5" name="Picture 4">
            <a:extLst>
              <a:ext uri="{FF2B5EF4-FFF2-40B4-BE49-F238E27FC236}">
                <a16:creationId xmlns:a16="http://schemas.microsoft.com/office/drawing/2014/main" id="{24885C08-CB86-417C-9059-CDDE76D2D94E}"/>
              </a:ext>
            </a:extLst>
          </p:cNvPr>
          <p:cNvPicPr>
            <a:picLocks noChangeAspect="1"/>
          </p:cNvPicPr>
          <p:nvPr/>
        </p:nvPicPr>
        <p:blipFill>
          <a:blip r:embed="rId2"/>
          <a:stretch>
            <a:fillRect/>
          </a:stretch>
        </p:blipFill>
        <p:spPr>
          <a:xfrm>
            <a:off x="3043918" y="1209368"/>
            <a:ext cx="9148082" cy="5648632"/>
          </a:xfrm>
          <a:prstGeom prst="rect">
            <a:avLst/>
          </a:prstGeom>
        </p:spPr>
      </p:pic>
    </p:spTree>
    <p:extLst>
      <p:ext uri="{BB962C8B-B14F-4D97-AF65-F5344CB8AC3E}">
        <p14:creationId xmlns:p14="http://schemas.microsoft.com/office/powerpoint/2010/main" val="3490360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5DEAD-F77E-4D5B-A2C9-F19A4D6AC238}"/>
              </a:ext>
            </a:extLst>
          </p:cNvPr>
          <p:cNvSpPr>
            <a:spLocks noGrp="1"/>
          </p:cNvSpPr>
          <p:nvPr>
            <p:ph type="title"/>
          </p:nvPr>
        </p:nvSpPr>
        <p:spPr/>
        <p:txBody>
          <a:bodyPr/>
          <a:lstStyle/>
          <a:p>
            <a:r>
              <a:rPr lang="es-CL" dirty="0" err="1"/>
              <a:t>Résultats</a:t>
            </a:r>
            <a:endParaRPr lang="fr-FR" dirty="0"/>
          </a:p>
        </p:txBody>
      </p:sp>
      <p:sp>
        <p:nvSpPr>
          <p:cNvPr id="3" name="Content Placeholder 2">
            <a:extLst>
              <a:ext uri="{FF2B5EF4-FFF2-40B4-BE49-F238E27FC236}">
                <a16:creationId xmlns:a16="http://schemas.microsoft.com/office/drawing/2014/main" id="{39C9E2E3-F4EA-4A46-A3E0-3CCA9411DCBD}"/>
              </a:ext>
            </a:extLst>
          </p:cNvPr>
          <p:cNvSpPr>
            <a:spLocks noGrp="1"/>
          </p:cNvSpPr>
          <p:nvPr>
            <p:ph idx="1"/>
          </p:nvPr>
        </p:nvSpPr>
        <p:spPr/>
        <p:txBody>
          <a:bodyPr/>
          <a:lstStyle/>
          <a:p>
            <a:pPr marL="0" indent="0">
              <a:buNone/>
            </a:pPr>
            <a:r>
              <a:rPr lang="fr-FR" dirty="0" err="1"/>
              <a:t>Random</a:t>
            </a:r>
            <a:r>
              <a:rPr lang="fr-FR" dirty="0"/>
              <a:t> </a:t>
            </a:r>
            <a:r>
              <a:rPr lang="fr-FR" dirty="0" err="1"/>
              <a:t>forests</a:t>
            </a:r>
            <a:endParaRPr lang="fr-FR" dirty="0"/>
          </a:p>
          <a:p>
            <a:pPr marL="0" indent="0">
              <a:buNone/>
            </a:pPr>
            <a:r>
              <a:rPr lang="fr-FR" sz="2000"/>
              <a:t>Importance de chaque variable pour </a:t>
            </a:r>
            <a:br>
              <a:rPr lang="fr-FR" sz="2000"/>
            </a:br>
            <a:r>
              <a:rPr lang="fr-FR" sz="2000"/>
              <a:t>la présence du –s final du pluriel</a:t>
            </a:r>
          </a:p>
        </p:txBody>
      </p:sp>
      <p:pic>
        <p:nvPicPr>
          <p:cNvPr id="5" name="Picture 4">
            <a:extLst>
              <a:ext uri="{FF2B5EF4-FFF2-40B4-BE49-F238E27FC236}">
                <a16:creationId xmlns:a16="http://schemas.microsoft.com/office/drawing/2014/main" id="{B5D2087F-4EB7-460B-8A05-080658EFFAD0}"/>
              </a:ext>
            </a:extLst>
          </p:cNvPr>
          <p:cNvPicPr>
            <a:picLocks noChangeAspect="1"/>
          </p:cNvPicPr>
          <p:nvPr/>
        </p:nvPicPr>
        <p:blipFill>
          <a:blip r:embed="rId2"/>
          <a:stretch>
            <a:fillRect/>
          </a:stretch>
        </p:blipFill>
        <p:spPr>
          <a:xfrm>
            <a:off x="5024061" y="1774412"/>
            <a:ext cx="7050746" cy="4453763"/>
          </a:xfrm>
          <a:prstGeom prst="rect">
            <a:avLst/>
          </a:prstGeom>
        </p:spPr>
      </p:pic>
    </p:spTree>
    <p:extLst>
      <p:ext uri="{BB962C8B-B14F-4D97-AF65-F5344CB8AC3E}">
        <p14:creationId xmlns:p14="http://schemas.microsoft.com/office/powerpoint/2010/main" val="2528060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9BDE12-6DF5-48EE-8D78-0A24D1326C6E}"/>
              </a:ext>
            </a:extLst>
          </p:cNvPr>
          <p:cNvSpPr/>
          <p:nvPr/>
        </p:nvSpPr>
        <p:spPr>
          <a:xfrm>
            <a:off x="52408" y="4815365"/>
            <a:ext cx="11880395" cy="108251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CD077AD7-6460-44C9-968F-B70FEBFF833F}"/>
              </a:ext>
            </a:extLst>
          </p:cNvPr>
          <p:cNvSpPr/>
          <p:nvPr/>
        </p:nvSpPr>
        <p:spPr>
          <a:xfrm>
            <a:off x="52408" y="3266742"/>
            <a:ext cx="11880395" cy="15486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4B15475-0FAF-46FF-8EF8-BEEBBC341CB4}"/>
              </a:ext>
            </a:extLst>
          </p:cNvPr>
          <p:cNvSpPr/>
          <p:nvPr/>
        </p:nvSpPr>
        <p:spPr>
          <a:xfrm>
            <a:off x="52408" y="1690687"/>
            <a:ext cx="11880395" cy="15760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06994F4D-D6C5-4A06-9F11-5D1DBD45451C}"/>
              </a:ext>
            </a:extLst>
          </p:cNvPr>
          <p:cNvSpPr>
            <a:spLocks noGrp="1"/>
          </p:cNvSpPr>
          <p:nvPr>
            <p:ph type="title"/>
          </p:nvPr>
        </p:nvSpPr>
        <p:spPr/>
        <p:txBody>
          <a:bodyPr/>
          <a:lstStyle/>
          <a:p>
            <a:r>
              <a:rPr lang="es-CL" dirty="0" err="1"/>
              <a:t>Conclusions</a:t>
            </a:r>
            <a:r>
              <a:rPr lang="es-CL" dirty="0"/>
              <a:t> et </a:t>
            </a:r>
            <a:r>
              <a:rPr lang="es-CL" dirty="0" err="1"/>
              <a:t>discussion</a:t>
            </a:r>
            <a:endParaRPr lang="fr-FR" dirty="0"/>
          </a:p>
        </p:txBody>
      </p:sp>
      <p:sp>
        <p:nvSpPr>
          <p:cNvPr id="3" name="Content Placeholder 2">
            <a:extLst>
              <a:ext uri="{FF2B5EF4-FFF2-40B4-BE49-F238E27FC236}">
                <a16:creationId xmlns:a16="http://schemas.microsoft.com/office/drawing/2014/main" id="{63BCACA9-5E4C-42B5-B845-8FD12B9F01DC}"/>
              </a:ext>
            </a:extLst>
          </p:cNvPr>
          <p:cNvSpPr>
            <a:spLocks noGrp="1"/>
          </p:cNvSpPr>
          <p:nvPr>
            <p:ph idx="1"/>
          </p:nvPr>
        </p:nvSpPr>
        <p:spPr>
          <a:xfrm>
            <a:off x="1120327" y="1825625"/>
            <a:ext cx="10812477" cy="4186070"/>
          </a:xfrm>
        </p:spPr>
        <p:txBody>
          <a:bodyPr>
            <a:normAutofit fontScale="92500" lnSpcReduction="20000"/>
          </a:bodyPr>
          <a:lstStyle/>
          <a:p>
            <a:r>
              <a:rPr lang="fr-FR" dirty="0"/>
              <a:t>La L1 est identifiée comme une variable importante (mais pas toujours significative) pour la présence du –s final du pluriel dans le discours spontané.</a:t>
            </a:r>
            <a:br>
              <a:rPr lang="fr-FR" dirty="0"/>
            </a:br>
            <a:r>
              <a:rPr lang="fr-FR" dirty="0">
                <a:sym typeface="Wingdings" panose="05000000000000000000" pitchFamily="2" charset="2"/>
              </a:rPr>
              <a:t>Nos hypothèses ont été confirmées de manière </a:t>
            </a:r>
            <a:r>
              <a:rPr lang="fr-FR" b="1" dirty="0">
                <a:sym typeface="Wingdings" panose="05000000000000000000" pitchFamily="2" charset="2"/>
              </a:rPr>
              <a:t>descriptive</a:t>
            </a:r>
            <a:r>
              <a:rPr lang="fr-FR" dirty="0">
                <a:sym typeface="Wingdings" panose="05000000000000000000" pitchFamily="2" charset="2"/>
              </a:rPr>
              <a:t> mais pas </a:t>
            </a:r>
            <a:r>
              <a:rPr lang="fr-FR" b="1" dirty="0">
                <a:sym typeface="Wingdings" panose="05000000000000000000" pitchFamily="2" charset="2"/>
              </a:rPr>
              <a:t>statistique</a:t>
            </a:r>
            <a:r>
              <a:rPr lang="fr-FR" dirty="0">
                <a:sym typeface="Wingdings" panose="05000000000000000000" pitchFamily="2" charset="2"/>
              </a:rPr>
              <a:t>.</a:t>
            </a:r>
            <a:endParaRPr lang="fr-FR" dirty="0"/>
          </a:p>
          <a:p>
            <a:r>
              <a:rPr lang="fr-FR" dirty="0"/>
              <a:t>La variable Type est significative: l’absence du –s final est attestée quasi-exclusivement lors des cas non-flexionnels, que ce soit pour la conversation ou la lecture.</a:t>
            </a:r>
            <a:br>
              <a:rPr lang="fr-FR" dirty="0"/>
            </a:br>
            <a:r>
              <a:rPr lang="fr-FR" dirty="0">
                <a:sym typeface="Wingdings" panose="05000000000000000000" pitchFamily="2" charset="2"/>
              </a:rPr>
              <a:t> </a:t>
            </a:r>
            <a:r>
              <a:rPr lang="fr-FR" dirty="0"/>
              <a:t>Cela nous mène à penser que l’omission du –s final est d’ordre </a:t>
            </a:r>
            <a:r>
              <a:rPr lang="fr-FR" b="1" dirty="0"/>
              <a:t>morphologique</a:t>
            </a:r>
            <a:r>
              <a:rPr lang="fr-FR" dirty="0"/>
              <a:t> et non </a:t>
            </a:r>
            <a:r>
              <a:rPr lang="fr-FR" b="1" dirty="0"/>
              <a:t>phonologique</a:t>
            </a:r>
            <a:r>
              <a:rPr lang="fr-FR" dirty="0"/>
              <a:t>/</a:t>
            </a:r>
            <a:r>
              <a:rPr lang="fr-FR" b="1" dirty="0"/>
              <a:t>phonotactique</a:t>
            </a:r>
            <a:r>
              <a:rPr lang="fr-FR" dirty="0"/>
              <a:t>.</a:t>
            </a:r>
          </a:p>
          <a:p>
            <a:r>
              <a:rPr lang="fr-FR" dirty="0"/>
              <a:t>Les résultats montrent un rapport possible entre la similarité des mots et l’omission du –s final. </a:t>
            </a:r>
            <a:br>
              <a:rPr lang="fr-FR" dirty="0"/>
            </a:br>
            <a:r>
              <a:rPr lang="fr-FR" dirty="0">
                <a:sym typeface="Wingdings" panose="05000000000000000000" pitchFamily="2" charset="2"/>
              </a:rPr>
              <a:t> À explorer</a:t>
            </a:r>
            <a:endParaRPr lang="fr-FR" dirty="0"/>
          </a:p>
        </p:txBody>
      </p:sp>
      <p:sp>
        <p:nvSpPr>
          <p:cNvPr id="4" name="TextBox 3">
            <a:extLst>
              <a:ext uri="{FF2B5EF4-FFF2-40B4-BE49-F238E27FC236}">
                <a16:creationId xmlns:a16="http://schemas.microsoft.com/office/drawing/2014/main" id="{3B338CF4-E7EC-4CA8-BC50-19F5F3BE5DA7}"/>
              </a:ext>
            </a:extLst>
          </p:cNvPr>
          <p:cNvSpPr txBox="1"/>
          <p:nvPr/>
        </p:nvSpPr>
        <p:spPr>
          <a:xfrm>
            <a:off x="398435" y="2306972"/>
            <a:ext cx="460382" cy="369332"/>
          </a:xfrm>
          <a:prstGeom prst="rect">
            <a:avLst/>
          </a:prstGeom>
          <a:noFill/>
        </p:spPr>
        <p:txBody>
          <a:bodyPr wrap="none" rtlCol="0">
            <a:spAutoFit/>
          </a:bodyPr>
          <a:lstStyle/>
          <a:p>
            <a:r>
              <a:rPr lang="es-CL" dirty="0">
                <a:latin typeface="Courier New" panose="02070309020205020404" pitchFamily="49" charset="0"/>
                <a:cs typeface="Courier New" panose="02070309020205020404" pitchFamily="49" charset="0"/>
              </a:rPr>
              <a:t>L1</a:t>
            </a:r>
            <a:endParaRPr lang="fr-FR"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E28484F1-CB37-4316-B885-B5FC3E67C969}"/>
              </a:ext>
            </a:extLst>
          </p:cNvPr>
          <p:cNvSpPr txBox="1"/>
          <p:nvPr/>
        </p:nvSpPr>
        <p:spPr>
          <a:xfrm>
            <a:off x="259195" y="3749524"/>
            <a:ext cx="736099" cy="369332"/>
          </a:xfrm>
          <a:prstGeom prst="rect">
            <a:avLst/>
          </a:prstGeom>
          <a:noFill/>
        </p:spPr>
        <p:txBody>
          <a:bodyPr wrap="none" rtlCol="0">
            <a:spAutoFit/>
          </a:bodyPr>
          <a:lstStyle/>
          <a:p>
            <a:r>
              <a:rPr lang="es-CL" dirty="0">
                <a:latin typeface="Courier New" panose="02070309020205020404" pitchFamily="49" charset="0"/>
                <a:cs typeface="Courier New" panose="02070309020205020404" pitchFamily="49" charset="0"/>
              </a:rPr>
              <a:t>Type</a:t>
            </a:r>
            <a:endParaRPr lang="fr-FR" dirty="0">
              <a:latin typeface="Courier New" panose="02070309020205020404" pitchFamily="49" charset="0"/>
              <a:cs typeface="Courier New" panose="02070309020205020404" pitchFamily="49" charset="0"/>
            </a:endParaRPr>
          </a:p>
        </p:txBody>
      </p:sp>
      <p:sp>
        <p:nvSpPr>
          <p:cNvPr id="8" name="TextBox 7">
            <a:extLst>
              <a:ext uri="{FF2B5EF4-FFF2-40B4-BE49-F238E27FC236}">
                <a16:creationId xmlns:a16="http://schemas.microsoft.com/office/drawing/2014/main" id="{71D47B85-1028-4D34-AA35-7CED5B2ECA63}"/>
              </a:ext>
            </a:extLst>
          </p:cNvPr>
          <p:cNvSpPr txBox="1"/>
          <p:nvPr/>
        </p:nvSpPr>
        <p:spPr>
          <a:xfrm>
            <a:off x="68066" y="5000700"/>
            <a:ext cx="1149674" cy="646331"/>
          </a:xfrm>
          <a:prstGeom prst="rect">
            <a:avLst/>
          </a:prstGeom>
          <a:noFill/>
        </p:spPr>
        <p:txBody>
          <a:bodyPr wrap="none" rtlCol="0">
            <a:spAutoFit/>
          </a:bodyPr>
          <a:lstStyle/>
          <a:p>
            <a:r>
              <a:rPr lang="es-CL" dirty="0" err="1">
                <a:latin typeface="Courier New" panose="02070309020205020404" pitchFamily="49" charset="0"/>
                <a:cs typeface="Courier New" panose="02070309020205020404" pitchFamily="49" charset="0"/>
              </a:rPr>
              <a:t>Cognate</a:t>
            </a:r>
            <a:endParaRPr lang="es-CL" dirty="0">
              <a:latin typeface="Courier New" panose="02070309020205020404" pitchFamily="49" charset="0"/>
              <a:cs typeface="Courier New" panose="02070309020205020404" pitchFamily="49" charset="0"/>
            </a:endParaRPr>
          </a:p>
          <a:p>
            <a:r>
              <a:rPr lang="es-CL" dirty="0">
                <a:latin typeface="Courier New" panose="02070309020205020404" pitchFamily="49" charset="0"/>
                <a:cs typeface="Courier New" panose="02070309020205020404" pitchFamily="49" charset="0"/>
              </a:rPr>
              <a:t>status</a:t>
            </a:r>
            <a:endParaRPr lang="fr-FR"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4825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4"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07F9AB2-7885-4C46-8C6E-D5E03492E433}"/>
              </a:ext>
            </a:extLst>
          </p:cNvPr>
          <p:cNvSpPr>
            <a:spLocks noGrp="1"/>
          </p:cNvSpPr>
          <p:nvPr>
            <p:ph idx="1"/>
          </p:nvPr>
        </p:nvSpPr>
        <p:spPr>
          <a:xfrm>
            <a:off x="838199" y="1825625"/>
            <a:ext cx="11093245" cy="4351338"/>
          </a:xfrm>
        </p:spPr>
        <p:txBody>
          <a:bodyPr/>
          <a:lstStyle/>
          <a:p>
            <a:r>
              <a:rPr lang="en-US" dirty="0" err="1"/>
              <a:t>Pourquoi</a:t>
            </a:r>
            <a:r>
              <a:rPr lang="en-US" dirty="0"/>
              <a:t> le –s final?</a:t>
            </a:r>
          </a:p>
          <a:p>
            <a:r>
              <a:rPr lang="en-US" dirty="0"/>
              <a:t>1. Étude morpho-</a:t>
            </a:r>
            <a:r>
              <a:rPr lang="en-US" dirty="0" err="1"/>
              <a:t>phonologique</a:t>
            </a:r>
            <a:r>
              <a:rPr lang="en-US" dirty="0"/>
              <a:t> : absence/</a:t>
            </a:r>
            <a:r>
              <a:rPr lang="en-US" dirty="0" err="1"/>
              <a:t>présence</a:t>
            </a:r>
            <a:r>
              <a:rPr lang="en-US" dirty="0"/>
              <a:t> du –s final</a:t>
            </a:r>
          </a:p>
          <a:p>
            <a:r>
              <a:rPr lang="en-US" dirty="0"/>
              <a:t>2. Étude </a:t>
            </a:r>
            <a:r>
              <a:rPr lang="en-US" dirty="0" err="1"/>
              <a:t>phonétique</a:t>
            </a:r>
            <a:r>
              <a:rPr lang="en-US" dirty="0"/>
              <a:t> : </a:t>
            </a:r>
            <a:r>
              <a:rPr lang="en-US" dirty="0" err="1"/>
              <a:t>périodicité</a:t>
            </a:r>
            <a:r>
              <a:rPr lang="en-US" dirty="0"/>
              <a:t>/</a:t>
            </a:r>
            <a:r>
              <a:rPr lang="en-US" dirty="0" err="1"/>
              <a:t>apériodicité</a:t>
            </a:r>
            <a:r>
              <a:rPr lang="en-US" dirty="0"/>
              <a:t> (</a:t>
            </a:r>
            <a:r>
              <a:rPr lang="en-US" dirty="0" err="1"/>
              <a:t>voisement</a:t>
            </a:r>
            <a:r>
              <a:rPr lang="en-US" dirty="0"/>
              <a:t>/</a:t>
            </a:r>
            <a:r>
              <a:rPr lang="en-US" dirty="0" err="1"/>
              <a:t>dévoisement</a:t>
            </a:r>
            <a:r>
              <a:rPr lang="en-US" dirty="0"/>
              <a:t>)</a:t>
            </a:r>
          </a:p>
          <a:p>
            <a:endParaRPr lang="en-US" dirty="0"/>
          </a:p>
        </p:txBody>
      </p:sp>
    </p:spTree>
    <p:extLst>
      <p:ext uri="{BB962C8B-B14F-4D97-AF65-F5344CB8AC3E}">
        <p14:creationId xmlns:p14="http://schemas.microsoft.com/office/powerpoint/2010/main" val="491275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7D1694-FBE2-453A-A158-239489DC95BF}"/>
              </a:ext>
            </a:extLst>
          </p:cNvPr>
          <p:cNvSpPr>
            <a:spLocks noGrp="1"/>
          </p:cNvSpPr>
          <p:nvPr>
            <p:ph type="title"/>
          </p:nvPr>
        </p:nvSpPr>
        <p:spPr/>
        <p:txBody>
          <a:bodyPr>
            <a:normAutofit/>
          </a:bodyPr>
          <a:lstStyle/>
          <a:p>
            <a:r>
              <a:rPr lang="fr-FR" b="1" dirty="0"/>
              <a:t>Étude 2 – phonétique</a:t>
            </a:r>
            <a:endParaRPr lang="en-US" dirty="0"/>
          </a:p>
        </p:txBody>
      </p:sp>
      <p:sp>
        <p:nvSpPr>
          <p:cNvPr id="5" name="Espace réservé du texte 4">
            <a:extLst>
              <a:ext uri="{FF2B5EF4-FFF2-40B4-BE49-F238E27FC236}">
                <a16:creationId xmlns:a16="http://schemas.microsoft.com/office/drawing/2014/main" id="{04D11DAE-5D9D-4B2F-B574-9A09D013A298}"/>
              </a:ext>
            </a:extLst>
          </p:cNvPr>
          <p:cNvSpPr>
            <a:spLocks noGrp="1"/>
          </p:cNvSpPr>
          <p:nvPr>
            <p:ph type="body" idx="1"/>
          </p:nvPr>
        </p:nvSpPr>
        <p:spPr/>
        <p:txBody>
          <a:bodyPr/>
          <a:lstStyle/>
          <a:p>
            <a:r>
              <a:rPr lang="fr-FR" sz="2400" dirty="0"/>
              <a:t>Périodicité du –s final flexionnel</a:t>
            </a:r>
            <a:endParaRPr lang="en-US" dirty="0"/>
          </a:p>
        </p:txBody>
      </p:sp>
    </p:spTree>
    <p:extLst>
      <p:ext uri="{BB962C8B-B14F-4D97-AF65-F5344CB8AC3E}">
        <p14:creationId xmlns:p14="http://schemas.microsoft.com/office/powerpoint/2010/main" val="749334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F277E-B3F2-47D2-B49E-DF088FB0016A}"/>
              </a:ext>
            </a:extLst>
          </p:cNvPr>
          <p:cNvSpPr>
            <a:spLocks noGrp="1"/>
          </p:cNvSpPr>
          <p:nvPr>
            <p:ph type="title"/>
          </p:nvPr>
        </p:nvSpPr>
        <p:spPr/>
        <p:txBody>
          <a:bodyPr/>
          <a:lstStyle/>
          <a:p>
            <a:r>
              <a:rPr lang="es-CL" dirty="0"/>
              <a:t>Question et hypothèses</a:t>
            </a:r>
            <a:endParaRPr lang="fr-FR" dirty="0"/>
          </a:p>
        </p:txBody>
      </p:sp>
      <p:sp>
        <p:nvSpPr>
          <p:cNvPr id="5" name="Content Placeholder 4">
            <a:extLst>
              <a:ext uri="{FF2B5EF4-FFF2-40B4-BE49-F238E27FC236}">
                <a16:creationId xmlns:a16="http://schemas.microsoft.com/office/drawing/2014/main" id="{B50D8D6B-45B9-430A-9B05-3B2A50C71CF7}"/>
              </a:ext>
            </a:extLst>
          </p:cNvPr>
          <p:cNvSpPr>
            <a:spLocks noGrp="1"/>
          </p:cNvSpPr>
          <p:nvPr>
            <p:ph idx="1"/>
          </p:nvPr>
        </p:nvSpPr>
        <p:spPr/>
        <p:txBody>
          <a:bodyPr>
            <a:normAutofit fontScale="92500" lnSpcReduction="10000"/>
          </a:bodyPr>
          <a:lstStyle/>
          <a:p>
            <a:pPr marL="0" indent="0">
              <a:buNone/>
            </a:pPr>
            <a:r>
              <a:rPr lang="es-CL" dirty="0"/>
              <a:t>Y a-t-</a:t>
            </a:r>
            <a:r>
              <a:rPr lang="es-CL" dirty="0" err="1"/>
              <a:t>il</a:t>
            </a:r>
            <a:r>
              <a:rPr lang="es-CL" dirty="0"/>
              <a:t> des </a:t>
            </a:r>
            <a:r>
              <a:rPr lang="es-CL" dirty="0" err="1"/>
              <a:t>différences</a:t>
            </a:r>
            <a:r>
              <a:rPr lang="es-CL" dirty="0"/>
              <a:t> </a:t>
            </a:r>
            <a:r>
              <a:rPr lang="es-CL" dirty="0" err="1"/>
              <a:t>dans</a:t>
            </a:r>
            <a:r>
              <a:rPr lang="es-CL" dirty="0"/>
              <a:t> la </a:t>
            </a:r>
            <a:r>
              <a:rPr lang="es-CL" dirty="0" err="1"/>
              <a:t>périodicité</a:t>
            </a:r>
            <a:r>
              <a:rPr lang="es-CL" dirty="0"/>
              <a:t>/</a:t>
            </a:r>
            <a:r>
              <a:rPr lang="es-CL" dirty="0" err="1"/>
              <a:t>voisement</a:t>
            </a:r>
            <a:r>
              <a:rPr lang="es-CL" dirty="0"/>
              <a:t> des /z/ [s, z] </a:t>
            </a:r>
            <a:r>
              <a:rPr lang="es-CL" dirty="0" err="1"/>
              <a:t>finaux</a:t>
            </a:r>
            <a:r>
              <a:rPr lang="es-CL" dirty="0"/>
              <a:t> </a:t>
            </a:r>
            <a:r>
              <a:rPr lang="es-CL" dirty="0" err="1"/>
              <a:t>flexionnels</a:t>
            </a:r>
            <a:r>
              <a:rPr lang="es-CL" dirty="0"/>
              <a:t> (</a:t>
            </a:r>
            <a:r>
              <a:rPr lang="es-CL" dirty="0" err="1"/>
              <a:t>pluriel</a:t>
            </a:r>
            <a:r>
              <a:rPr lang="es-CL" dirty="0"/>
              <a:t>, 3e personne, </a:t>
            </a:r>
            <a:r>
              <a:rPr lang="es-CL" dirty="0" err="1"/>
              <a:t>génitif</a:t>
            </a:r>
            <a:r>
              <a:rPr lang="es-CL" dirty="0"/>
              <a:t>) </a:t>
            </a:r>
            <a:r>
              <a:rPr lang="fr-FR" dirty="0"/>
              <a:t>en anglais parmi les apprenants des trois L1 ?</a:t>
            </a:r>
          </a:p>
          <a:p>
            <a:pPr marL="0" indent="0">
              <a:buNone/>
            </a:pPr>
            <a:r>
              <a:rPr lang="fr-FR" dirty="0"/>
              <a:t>H1	Les apprenants francophones n’auront </a:t>
            </a:r>
            <a:r>
              <a:rPr lang="fr-FR" u="sng" dirty="0"/>
              <a:t>aucune difficulté</a:t>
            </a:r>
            <a:r>
              <a:rPr lang="fr-FR" dirty="0"/>
              <a:t> et 	produiront le contraste [s-z]</a:t>
            </a:r>
          </a:p>
          <a:p>
            <a:pPr marL="0" indent="0">
              <a:buNone/>
            </a:pPr>
            <a:endParaRPr lang="fr-FR" dirty="0"/>
          </a:p>
          <a:p>
            <a:pPr marL="0" indent="0">
              <a:buNone/>
            </a:pPr>
            <a:r>
              <a:rPr lang="fr-FR" dirty="0"/>
              <a:t>H2	Les apprenants italophones auront </a:t>
            </a:r>
            <a:r>
              <a:rPr lang="fr-FR" u="sng" dirty="0"/>
              <a:t>quelques difficultés</a:t>
            </a:r>
            <a:r>
              <a:rPr lang="fr-FR" dirty="0"/>
              <a:t> pour 	produire 	le contraste [s-z]</a:t>
            </a:r>
          </a:p>
          <a:p>
            <a:pPr marL="0" indent="0">
              <a:buNone/>
            </a:pPr>
            <a:endParaRPr lang="fr-FR" dirty="0"/>
          </a:p>
          <a:p>
            <a:pPr marL="0" indent="0">
              <a:buNone/>
            </a:pPr>
            <a:r>
              <a:rPr lang="fr-FR" dirty="0"/>
              <a:t>H3	Les apprenants hispanophones </a:t>
            </a:r>
            <a:r>
              <a:rPr lang="fr-FR" u="sng" dirty="0"/>
              <a:t>ne pourront pas</a:t>
            </a:r>
            <a:r>
              <a:rPr lang="fr-FR" dirty="0"/>
              <a:t> produire le 	contraste [s-z]</a:t>
            </a:r>
          </a:p>
        </p:txBody>
      </p:sp>
      <p:cxnSp>
        <p:nvCxnSpPr>
          <p:cNvPr id="6" name="Connecteur droit avec flèche 18">
            <a:extLst>
              <a:ext uri="{FF2B5EF4-FFF2-40B4-BE49-F238E27FC236}">
                <a16:creationId xmlns:a16="http://schemas.microsoft.com/office/drawing/2014/main" id="{D189D9BA-8B8A-4965-BB12-532D06A9302C}"/>
              </a:ext>
            </a:extLst>
          </p:cNvPr>
          <p:cNvCxnSpPr/>
          <p:nvPr/>
        </p:nvCxnSpPr>
        <p:spPr>
          <a:xfrm>
            <a:off x="6181725" y="3457575"/>
            <a:ext cx="584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ZoneTexte 21">
            <a:extLst>
              <a:ext uri="{FF2B5EF4-FFF2-40B4-BE49-F238E27FC236}">
                <a16:creationId xmlns:a16="http://schemas.microsoft.com/office/drawing/2014/main" id="{6CF969B0-EAFA-411D-8EE2-3730427CE58B}"/>
              </a:ext>
            </a:extLst>
          </p:cNvPr>
          <p:cNvSpPr txBox="1"/>
          <p:nvPr/>
        </p:nvSpPr>
        <p:spPr>
          <a:xfrm>
            <a:off x="6803053" y="3263572"/>
            <a:ext cx="4259499" cy="584775"/>
          </a:xfrm>
          <a:prstGeom prst="rect">
            <a:avLst/>
          </a:prstGeom>
          <a:noFill/>
        </p:spPr>
        <p:txBody>
          <a:bodyPr wrap="none" rtlCol="0">
            <a:spAutoFit/>
          </a:bodyPr>
          <a:lstStyle/>
          <a:p>
            <a:r>
              <a:rPr lang="en-US" sz="1600" dirty="0"/>
              <a:t>/s/ et /z/ </a:t>
            </a:r>
            <a:r>
              <a:rPr lang="en-US" sz="1600" dirty="0" err="1">
                <a:solidFill>
                  <a:schemeClr val="accent1"/>
                </a:solidFill>
              </a:rPr>
              <a:t>ont</a:t>
            </a:r>
            <a:r>
              <a:rPr lang="en-US" sz="1600" dirty="0">
                <a:solidFill>
                  <a:schemeClr val="accent1"/>
                </a:solidFill>
              </a:rPr>
              <a:t> un </a:t>
            </a:r>
            <a:r>
              <a:rPr lang="en-US" sz="1600" dirty="0" err="1">
                <a:solidFill>
                  <a:schemeClr val="accent1"/>
                </a:solidFill>
              </a:rPr>
              <a:t>statut</a:t>
            </a:r>
            <a:r>
              <a:rPr lang="en-US" sz="1600" dirty="0">
                <a:solidFill>
                  <a:schemeClr val="accent1"/>
                </a:solidFill>
              </a:rPr>
              <a:t> </a:t>
            </a:r>
            <a:r>
              <a:rPr lang="en-US" sz="1600" dirty="0" err="1">
                <a:solidFill>
                  <a:schemeClr val="accent1"/>
                </a:solidFill>
              </a:rPr>
              <a:t>phonémique</a:t>
            </a:r>
            <a:r>
              <a:rPr lang="en-US" sz="1600" dirty="0"/>
              <a:t> </a:t>
            </a:r>
            <a:r>
              <a:rPr lang="en-US" sz="1600" dirty="0" err="1"/>
              <a:t>en</a:t>
            </a:r>
            <a:r>
              <a:rPr lang="en-US" sz="1600" dirty="0"/>
              <a:t> </a:t>
            </a:r>
            <a:r>
              <a:rPr lang="en-US" sz="1600" dirty="0" err="1"/>
              <a:t>français</a:t>
            </a:r>
            <a:r>
              <a:rPr lang="en-US" sz="1600" dirty="0"/>
              <a:t> et</a:t>
            </a:r>
            <a:br>
              <a:rPr lang="en-US" sz="1600" dirty="0"/>
            </a:br>
            <a:r>
              <a:rPr lang="en-US" sz="1600" dirty="0">
                <a:solidFill>
                  <a:schemeClr val="accent1"/>
                </a:solidFill>
              </a:rPr>
              <a:t>se </a:t>
            </a:r>
            <a:r>
              <a:rPr lang="en-US" sz="1600" dirty="0" err="1">
                <a:solidFill>
                  <a:schemeClr val="accent1"/>
                </a:solidFill>
              </a:rPr>
              <a:t>trouvent</a:t>
            </a:r>
            <a:r>
              <a:rPr lang="en-US" sz="1600" dirty="0">
                <a:solidFill>
                  <a:schemeClr val="accent1"/>
                </a:solidFill>
              </a:rPr>
              <a:t> </a:t>
            </a:r>
            <a:r>
              <a:rPr lang="en-US" sz="1600" dirty="0" err="1">
                <a:solidFill>
                  <a:schemeClr val="accent1"/>
                </a:solidFill>
              </a:rPr>
              <a:t>phonotactiquement</a:t>
            </a:r>
            <a:r>
              <a:rPr lang="en-US" sz="1600" dirty="0">
                <a:solidFill>
                  <a:schemeClr val="accent1"/>
                </a:solidFill>
              </a:rPr>
              <a:t> </a:t>
            </a:r>
            <a:r>
              <a:rPr lang="en-US" sz="1600" dirty="0" err="1"/>
              <a:t>en</a:t>
            </a:r>
            <a:r>
              <a:rPr lang="en-US" sz="1600" dirty="0"/>
              <a:t> fin de mot</a:t>
            </a:r>
          </a:p>
        </p:txBody>
      </p:sp>
      <p:cxnSp>
        <p:nvCxnSpPr>
          <p:cNvPr id="8" name="Connecteur droit avec flèche 18">
            <a:extLst>
              <a:ext uri="{FF2B5EF4-FFF2-40B4-BE49-F238E27FC236}">
                <a16:creationId xmlns:a16="http://schemas.microsoft.com/office/drawing/2014/main" id="{C0044E67-C676-4E2D-BA7E-D3CF69D7150A}"/>
              </a:ext>
            </a:extLst>
          </p:cNvPr>
          <p:cNvCxnSpPr/>
          <p:nvPr/>
        </p:nvCxnSpPr>
        <p:spPr>
          <a:xfrm>
            <a:off x="6218853" y="4686300"/>
            <a:ext cx="584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ZoneTexte 21">
            <a:extLst>
              <a:ext uri="{FF2B5EF4-FFF2-40B4-BE49-F238E27FC236}">
                <a16:creationId xmlns:a16="http://schemas.microsoft.com/office/drawing/2014/main" id="{7CCA1C2A-EE78-4638-830C-545FC01AC4CD}"/>
              </a:ext>
            </a:extLst>
          </p:cNvPr>
          <p:cNvSpPr txBox="1"/>
          <p:nvPr/>
        </p:nvSpPr>
        <p:spPr>
          <a:xfrm>
            <a:off x="6840181" y="4492297"/>
            <a:ext cx="4588115" cy="584775"/>
          </a:xfrm>
          <a:prstGeom prst="rect">
            <a:avLst/>
          </a:prstGeom>
          <a:noFill/>
        </p:spPr>
        <p:txBody>
          <a:bodyPr wrap="none" rtlCol="0">
            <a:spAutoFit/>
          </a:bodyPr>
          <a:lstStyle/>
          <a:p>
            <a:r>
              <a:rPr lang="en-US" sz="1600" dirty="0"/>
              <a:t>/s/ et /z/ </a:t>
            </a:r>
            <a:r>
              <a:rPr lang="en-US" sz="1600" dirty="0" err="1">
                <a:solidFill>
                  <a:schemeClr val="accent1"/>
                </a:solidFill>
              </a:rPr>
              <a:t>ont</a:t>
            </a:r>
            <a:r>
              <a:rPr lang="en-US" sz="1600" dirty="0">
                <a:solidFill>
                  <a:schemeClr val="accent1"/>
                </a:solidFill>
              </a:rPr>
              <a:t> un </a:t>
            </a:r>
            <a:r>
              <a:rPr lang="en-US" sz="1600" dirty="0" err="1">
                <a:solidFill>
                  <a:schemeClr val="accent1"/>
                </a:solidFill>
              </a:rPr>
              <a:t>statut</a:t>
            </a:r>
            <a:r>
              <a:rPr lang="en-US" sz="1600" dirty="0">
                <a:solidFill>
                  <a:schemeClr val="accent1"/>
                </a:solidFill>
              </a:rPr>
              <a:t> </a:t>
            </a:r>
            <a:r>
              <a:rPr lang="en-US" sz="1600" dirty="0" err="1">
                <a:solidFill>
                  <a:schemeClr val="accent1"/>
                </a:solidFill>
              </a:rPr>
              <a:t>phonémique</a:t>
            </a:r>
            <a:r>
              <a:rPr lang="en-US" sz="1600" dirty="0"/>
              <a:t> </a:t>
            </a:r>
            <a:r>
              <a:rPr lang="en-US" sz="1600" dirty="0" err="1"/>
              <a:t>en</a:t>
            </a:r>
            <a:r>
              <a:rPr lang="en-US" sz="1600" dirty="0"/>
              <a:t> </a:t>
            </a:r>
            <a:r>
              <a:rPr lang="en-US" sz="1600" dirty="0" err="1"/>
              <a:t>italien</a:t>
            </a:r>
            <a:r>
              <a:rPr lang="en-US" sz="1600" dirty="0"/>
              <a:t> </a:t>
            </a:r>
            <a:r>
              <a:rPr lang="en-US" sz="1600" dirty="0" err="1"/>
              <a:t>mais</a:t>
            </a:r>
            <a:br>
              <a:rPr lang="en-US" sz="1600" dirty="0"/>
            </a:br>
            <a:r>
              <a:rPr lang="en-US" sz="1600" dirty="0">
                <a:solidFill>
                  <a:schemeClr val="accent2"/>
                </a:solidFill>
              </a:rPr>
              <a:t>ne</a:t>
            </a:r>
            <a:r>
              <a:rPr lang="en-US" sz="1600" dirty="0"/>
              <a:t> </a:t>
            </a:r>
            <a:r>
              <a:rPr lang="en-US" sz="1600" dirty="0">
                <a:solidFill>
                  <a:schemeClr val="accent2"/>
                </a:solidFill>
              </a:rPr>
              <a:t>se </a:t>
            </a:r>
            <a:r>
              <a:rPr lang="en-US" sz="1600" dirty="0" err="1">
                <a:solidFill>
                  <a:schemeClr val="accent2"/>
                </a:solidFill>
              </a:rPr>
              <a:t>trouvent</a:t>
            </a:r>
            <a:r>
              <a:rPr lang="en-US" sz="1600" dirty="0">
                <a:solidFill>
                  <a:schemeClr val="accent2"/>
                </a:solidFill>
              </a:rPr>
              <a:t> pas </a:t>
            </a:r>
            <a:r>
              <a:rPr lang="en-US" sz="1600" dirty="0" err="1">
                <a:solidFill>
                  <a:schemeClr val="accent2"/>
                </a:solidFill>
              </a:rPr>
              <a:t>phonotactiquement</a:t>
            </a:r>
            <a:r>
              <a:rPr lang="en-US" sz="1600" dirty="0">
                <a:solidFill>
                  <a:schemeClr val="accent2"/>
                </a:solidFill>
              </a:rPr>
              <a:t> </a:t>
            </a:r>
            <a:r>
              <a:rPr lang="en-US" sz="1600" dirty="0" err="1"/>
              <a:t>en</a:t>
            </a:r>
            <a:r>
              <a:rPr lang="en-US" sz="1600" dirty="0"/>
              <a:t> fin de mot</a:t>
            </a:r>
          </a:p>
        </p:txBody>
      </p:sp>
      <p:cxnSp>
        <p:nvCxnSpPr>
          <p:cNvPr id="10" name="Connecteur droit avec flèche 18">
            <a:extLst>
              <a:ext uri="{FF2B5EF4-FFF2-40B4-BE49-F238E27FC236}">
                <a16:creationId xmlns:a16="http://schemas.microsoft.com/office/drawing/2014/main" id="{304FCB2A-0039-4726-BDFC-901513AA12A1}"/>
              </a:ext>
            </a:extLst>
          </p:cNvPr>
          <p:cNvCxnSpPr/>
          <p:nvPr/>
        </p:nvCxnSpPr>
        <p:spPr>
          <a:xfrm>
            <a:off x="6218853" y="5815778"/>
            <a:ext cx="584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ZoneTexte 21">
            <a:extLst>
              <a:ext uri="{FF2B5EF4-FFF2-40B4-BE49-F238E27FC236}">
                <a16:creationId xmlns:a16="http://schemas.microsoft.com/office/drawing/2014/main" id="{DF634988-51E0-4D0B-A897-22A89188BE12}"/>
              </a:ext>
            </a:extLst>
          </p:cNvPr>
          <p:cNvSpPr txBox="1"/>
          <p:nvPr/>
        </p:nvSpPr>
        <p:spPr>
          <a:xfrm>
            <a:off x="6840181" y="5621775"/>
            <a:ext cx="4115229" cy="830997"/>
          </a:xfrm>
          <a:prstGeom prst="rect">
            <a:avLst/>
          </a:prstGeom>
          <a:noFill/>
        </p:spPr>
        <p:txBody>
          <a:bodyPr wrap="none" rtlCol="0">
            <a:spAutoFit/>
          </a:bodyPr>
          <a:lstStyle/>
          <a:p>
            <a:r>
              <a:rPr lang="en-US" sz="1600" dirty="0"/>
              <a:t>/s/ a un </a:t>
            </a:r>
            <a:r>
              <a:rPr lang="en-US" sz="1600" dirty="0" err="1"/>
              <a:t>statut</a:t>
            </a:r>
            <a:r>
              <a:rPr lang="en-US" sz="1600" dirty="0"/>
              <a:t> </a:t>
            </a:r>
            <a:r>
              <a:rPr lang="en-US" sz="1600" dirty="0" err="1"/>
              <a:t>phonémique</a:t>
            </a:r>
            <a:r>
              <a:rPr lang="en-US" sz="1600" dirty="0"/>
              <a:t> </a:t>
            </a:r>
            <a:r>
              <a:rPr lang="en-US" sz="1600" dirty="0" err="1"/>
              <a:t>en</a:t>
            </a:r>
            <a:r>
              <a:rPr lang="en-US" sz="1600" dirty="0"/>
              <a:t> </a:t>
            </a:r>
            <a:r>
              <a:rPr lang="en-US" sz="1600" dirty="0" err="1"/>
              <a:t>espagnol</a:t>
            </a:r>
            <a:r>
              <a:rPr lang="en-US" sz="1600" dirty="0"/>
              <a:t> </a:t>
            </a:r>
          </a:p>
          <a:p>
            <a:r>
              <a:rPr lang="en-US" sz="1600" dirty="0">
                <a:solidFill>
                  <a:schemeClr val="accent2"/>
                </a:solidFill>
              </a:rPr>
              <a:t>[z] </a:t>
            </a:r>
            <a:r>
              <a:rPr lang="en-US" sz="1600" dirty="0" err="1">
                <a:solidFill>
                  <a:schemeClr val="accent2"/>
                </a:solidFill>
              </a:rPr>
              <a:t>est</a:t>
            </a:r>
            <a:r>
              <a:rPr lang="en-US" sz="1600" dirty="0">
                <a:solidFill>
                  <a:schemeClr val="accent2"/>
                </a:solidFill>
              </a:rPr>
              <a:t> </a:t>
            </a:r>
            <a:r>
              <a:rPr lang="en-US" sz="1600" dirty="0" err="1">
                <a:solidFill>
                  <a:schemeClr val="accent2"/>
                </a:solidFill>
              </a:rPr>
              <a:t>uniquement</a:t>
            </a:r>
            <a:r>
              <a:rPr lang="en-US" sz="1600" dirty="0">
                <a:solidFill>
                  <a:schemeClr val="accent2"/>
                </a:solidFill>
              </a:rPr>
              <a:t> </a:t>
            </a:r>
            <a:r>
              <a:rPr lang="en-US" sz="1600" dirty="0" err="1">
                <a:solidFill>
                  <a:schemeClr val="accent2"/>
                </a:solidFill>
              </a:rPr>
              <a:t>allophonique</a:t>
            </a:r>
            <a:r>
              <a:rPr lang="en-US" sz="1600" dirty="0">
                <a:solidFill>
                  <a:schemeClr val="accent2"/>
                </a:solidFill>
              </a:rPr>
              <a:t> et </a:t>
            </a:r>
            <a:r>
              <a:rPr lang="en-US" sz="1600" dirty="0" err="1">
                <a:solidFill>
                  <a:schemeClr val="accent2"/>
                </a:solidFill>
              </a:rPr>
              <a:t>optionnel</a:t>
            </a:r>
            <a:endParaRPr lang="en-US" sz="1600" dirty="0">
              <a:solidFill>
                <a:schemeClr val="accent2"/>
              </a:solidFill>
            </a:endParaRPr>
          </a:p>
          <a:p>
            <a:r>
              <a:rPr lang="en-US" sz="1600" dirty="0"/>
              <a:t>/s/ se </a:t>
            </a:r>
            <a:r>
              <a:rPr lang="en-US" sz="1600" dirty="0" err="1"/>
              <a:t>trouve</a:t>
            </a:r>
            <a:r>
              <a:rPr lang="en-US" sz="1600" dirty="0"/>
              <a:t> </a:t>
            </a:r>
            <a:r>
              <a:rPr lang="en-US" sz="1600" dirty="0" err="1"/>
              <a:t>phonotactiquement</a:t>
            </a:r>
            <a:r>
              <a:rPr lang="en-US" sz="1600" dirty="0"/>
              <a:t> </a:t>
            </a:r>
            <a:r>
              <a:rPr lang="en-US" sz="1600" dirty="0" err="1"/>
              <a:t>en</a:t>
            </a:r>
            <a:r>
              <a:rPr lang="en-US" sz="1600" dirty="0"/>
              <a:t> fin de mot</a:t>
            </a:r>
          </a:p>
        </p:txBody>
      </p:sp>
    </p:spTree>
    <p:extLst>
      <p:ext uri="{BB962C8B-B14F-4D97-AF65-F5344CB8AC3E}">
        <p14:creationId xmlns:p14="http://schemas.microsoft.com/office/powerpoint/2010/main" val="30000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E6D8-5A72-49F2-98EE-57886387C1AB}"/>
              </a:ext>
            </a:extLst>
          </p:cNvPr>
          <p:cNvSpPr>
            <a:spLocks noGrp="1"/>
          </p:cNvSpPr>
          <p:nvPr>
            <p:ph type="title"/>
          </p:nvPr>
        </p:nvSpPr>
        <p:spPr/>
        <p:txBody>
          <a:bodyPr/>
          <a:lstStyle/>
          <a:p>
            <a:r>
              <a:rPr lang="es-CL" dirty="0" err="1"/>
              <a:t>Méthodologie</a:t>
            </a:r>
            <a:endParaRPr lang="fr-FR" dirty="0"/>
          </a:p>
        </p:txBody>
      </p:sp>
      <p:sp>
        <p:nvSpPr>
          <p:cNvPr id="3" name="Content Placeholder 2">
            <a:extLst>
              <a:ext uri="{FF2B5EF4-FFF2-40B4-BE49-F238E27FC236}">
                <a16:creationId xmlns:a16="http://schemas.microsoft.com/office/drawing/2014/main" id="{AA7D4033-C882-4ECB-9797-8C2BCDFF6307}"/>
              </a:ext>
            </a:extLst>
          </p:cNvPr>
          <p:cNvSpPr>
            <a:spLocks noGrp="1"/>
          </p:cNvSpPr>
          <p:nvPr>
            <p:ph idx="1"/>
          </p:nvPr>
        </p:nvSpPr>
        <p:spPr/>
        <p:txBody>
          <a:bodyPr>
            <a:normAutofit fontScale="92500" lnSpcReduction="10000"/>
          </a:bodyPr>
          <a:lstStyle/>
          <a:p>
            <a:r>
              <a:rPr lang="fr-FR" dirty="0"/>
              <a:t>Mêmes locuteurs que l’étude précédente</a:t>
            </a:r>
          </a:p>
          <a:p>
            <a:r>
              <a:rPr lang="fr-FR" dirty="0"/>
              <a:t>Tâches de conversation et lecture à voix haute</a:t>
            </a:r>
          </a:p>
          <a:p>
            <a:r>
              <a:rPr lang="fr-FR" dirty="0"/>
              <a:t>Analyse de tous les –s finaux flexionnels (pluriel, 3</a:t>
            </a:r>
            <a:r>
              <a:rPr lang="fr-FR" baseline="30000" dirty="0"/>
              <a:t>e</a:t>
            </a:r>
            <a:r>
              <a:rPr lang="fr-FR" dirty="0"/>
              <a:t> personne </a:t>
            </a:r>
            <a:r>
              <a:rPr lang="fr-FR" dirty="0" err="1"/>
              <a:t>sing</a:t>
            </a:r>
            <a:r>
              <a:rPr lang="fr-FR" dirty="0"/>
              <a:t>., génitif). </a:t>
            </a:r>
          </a:p>
          <a:p>
            <a:r>
              <a:rPr lang="fr-FR" dirty="0"/>
              <a:t>Variables étudiées :</a:t>
            </a:r>
          </a:p>
          <a:p>
            <a:pPr lvl="1"/>
            <a:r>
              <a:rPr lang="fr-FR" dirty="0"/>
              <a:t>La L1 des apprenants</a:t>
            </a:r>
          </a:p>
          <a:p>
            <a:pPr lvl="1"/>
            <a:r>
              <a:rPr lang="fr-FR" dirty="0"/>
              <a:t>Le contexte à gauche et à droite de /z/</a:t>
            </a:r>
          </a:p>
          <a:p>
            <a:pPr lvl="1"/>
            <a:r>
              <a:rPr lang="fr-FR" dirty="0">
                <a:solidFill>
                  <a:schemeClr val="tx1">
                    <a:lumMod val="50000"/>
                    <a:lumOff val="50000"/>
                  </a:schemeClr>
                </a:solidFill>
              </a:rPr>
              <a:t>Des paramètres acquisitionnels :</a:t>
            </a:r>
          </a:p>
          <a:p>
            <a:pPr lvl="2"/>
            <a:r>
              <a:rPr lang="fr-FR" dirty="0" err="1">
                <a:solidFill>
                  <a:schemeClr val="tx1">
                    <a:lumMod val="50000"/>
                    <a:lumOff val="50000"/>
                  </a:schemeClr>
                </a:solidFill>
              </a:rPr>
              <a:t>Acoustic</a:t>
            </a:r>
            <a:r>
              <a:rPr lang="fr-FR" dirty="0">
                <a:solidFill>
                  <a:schemeClr val="tx1">
                    <a:lumMod val="50000"/>
                    <a:lumOff val="50000"/>
                  </a:schemeClr>
                </a:solidFill>
              </a:rPr>
              <a:t> distance /iː-ɪ/ /uː-ʊ/</a:t>
            </a:r>
          </a:p>
          <a:p>
            <a:pPr lvl="2"/>
            <a:r>
              <a:rPr lang="fr-FR" dirty="0">
                <a:solidFill>
                  <a:schemeClr val="tx1">
                    <a:lumMod val="50000"/>
                    <a:lumOff val="50000"/>
                  </a:schemeClr>
                </a:solidFill>
              </a:rPr>
              <a:t>Séjours à l’étranger</a:t>
            </a:r>
          </a:p>
          <a:p>
            <a:pPr lvl="2"/>
            <a:r>
              <a:rPr lang="fr-FR" dirty="0">
                <a:solidFill>
                  <a:schemeClr val="tx1">
                    <a:lumMod val="50000"/>
                    <a:lumOff val="50000"/>
                  </a:schemeClr>
                </a:solidFill>
              </a:rPr>
              <a:t>AOFC</a:t>
            </a:r>
          </a:p>
          <a:p>
            <a:pPr lvl="2"/>
            <a:r>
              <a:rPr lang="fr-FR" dirty="0">
                <a:solidFill>
                  <a:schemeClr val="tx1">
                    <a:lumMod val="50000"/>
                    <a:lumOff val="50000"/>
                  </a:schemeClr>
                </a:solidFill>
              </a:rPr>
              <a:t>Taux d’élocution</a:t>
            </a:r>
          </a:p>
          <a:p>
            <a:pPr lvl="2"/>
            <a:r>
              <a:rPr lang="fr-FR" dirty="0">
                <a:solidFill>
                  <a:schemeClr val="tx1">
                    <a:lumMod val="50000"/>
                    <a:lumOff val="50000"/>
                  </a:schemeClr>
                </a:solidFill>
              </a:rPr>
              <a:t>…</a:t>
            </a:r>
          </a:p>
        </p:txBody>
      </p:sp>
    </p:spTree>
    <p:extLst>
      <p:ext uri="{BB962C8B-B14F-4D97-AF65-F5344CB8AC3E}">
        <p14:creationId xmlns:p14="http://schemas.microsoft.com/office/powerpoint/2010/main" val="17996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5C4C84CF-F6B5-4AF3-8BB2-EE1D7C18CF89}"/>
              </a:ext>
            </a:extLst>
          </p:cNvPr>
          <p:cNvSpPr/>
          <p:nvPr/>
        </p:nvSpPr>
        <p:spPr>
          <a:xfrm>
            <a:off x="5696712" y="1237318"/>
            <a:ext cx="1764792" cy="367392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CL" sz="2800" dirty="0">
                <a:solidFill>
                  <a:schemeClr val="tx1"/>
                </a:solidFill>
              </a:rPr>
              <a:t>/z/</a:t>
            </a:r>
            <a:endParaRPr lang="fr-FR" sz="2800" dirty="0">
              <a:solidFill>
                <a:schemeClr val="tx1"/>
              </a:solidFill>
            </a:endParaRPr>
          </a:p>
        </p:txBody>
      </p:sp>
      <p:sp>
        <p:nvSpPr>
          <p:cNvPr id="5" name="Oval 4">
            <a:extLst>
              <a:ext uri="{FF2B5EF4-FFF2-40B4-BE49-F238E27FC236}">
                <a16:creationId xmlns:a16="http://schemas.microsoft.com/office/drawing/2014/main" id="{62AF4544-45E5-49B3-A01F-9C1EB1EBBF6A}"/>
              </a:ext>
            </a:extLst>
          </p:cNvPr>
          <p:cNvSpPr/>
          <p:nvPr/>
        </p:nvSpPr>
        <p:spPr>
          <a:xfrm>
            <a:off x="3436620" y="1237318"/>
            <a:ext cx="1325880"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V</a:t>
            </a:r>
            <a:r>
              <a:rPr lang="es-CL" dirty="0">
                <a:solidFill>
                  <a:srgbClr val="4472C4"/>
                </a:solidFill>
              </a:rPr>
              <a:t>_</a:t>
            </a:r>
            <a:endParaRPr lang="fr-FR" dirty="0">
              <a:solidFill>
                <a:srgbClr val="4472C4"/>
              </a:solidFill>
            </a:endParaRPr>
          </a:p>
        </p:txBody>
      </p:sp>
      <p:sp>
        <p:nvSpPr>
          <p:cNvPr id="6" name="Oval 5">
            <a:extLst>
              <a:ext uri="{FF2B5EF4-FFF2-40B4-BE49-F238E27FC236}">
                <a16:creationId xmlns:a16="http://schemas.microsoft.com/office/drawing/2014/main" id="{F716DE96-3947-4C87-8BFC-11318C1B6F24}"/>
              </a:ext>
            </a:extLst>
          </p:cNvPr>
          <p:cNvSpPr/>
          <p:nvPr/>
        </p:nvSpPr>
        <p:spPr>
          <a:xfrm>
            <a:off x="3436620" y="2473822"/>
            <a:ext cx="1325880" cy="1219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50" dirty="0">
                <a:solidFill>
                  <a:schemeClr val="tx1"/>
                </a:solidFill>
              </a:rPr>
              <a:t>C[+</a:t>
            </a:r>
            <a:r>
              <a:rPr lang="es-CL" sz="1450" dirty="0" err="1">
                <a:solidFill>
                  <a:schemeClr val="tx1"/>
                </a:solidFill>
              </a:rPr>
              <a:t>voice</a:t>
            </a:r>
            <a:r>
              <a:rPr lang="es-CL" sz="1450" dirty="0">
                <a:solidFill>
                  <a:schemeClr val="tx1"/>
                </a:solidFill>
              </a:rPr>
              <a:t>]</a:t>
            </a:r>
            <a:endParaRPr lang="fr-FR" sz="1450" dirty="0">
              <a:solidFill>
                <a:schemeClr val="tx1"/>
              </a:solidFill>
            </a:endParaRPr>
          </a:p>
        </p:txBody>
      </p:sp>
      <p:sp>
        <p:nvSpPr>
          <p:cNvPr id="7" name="Oval 6">
            <a:extLst>
              <a:ext uri="{FF2B5EF4-FFF2-40B4-BE49-F238E27FC236}">
                <a16:creationId xmlns:a16="http://schemas.microsoft.com/office/drawing/2014/main" id="{9FF01B23-EF1B-456D-A111-452F587D5573}"/>
              </a:ext>
            </a:extLst>
          </p:cNvPr>
          <p:cNvSpPr/>
          <p:nvPr/>
        </p:nvSpPr>
        <p:spPr>
          <a:xfrm>
            <a:off x="3436620" y="3710326"/>
            <a:ext cx="1325880" cy="12192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50" dirty="0">
                <a:solidFill>
                  <a:schemeClr val="tx1"/>
                </a:solidFill>
              </a:rPr>
              <a:t>C[-</a:t>
            </a:r>
            <a:r>
              <a:rPr lang="es-CL" sz="1450" dirty="0" err="1">
                <a:solidFill>
                  <a:schemeClr val="tx1"/>
                </a:solidFill>
              </a:rPr>
              <a:t>voice</a:t>
            </a:r>
            <a:r>
              <a:rPr lang="es-CL" sz="1450" dirty="0">
                <a:solidFill>
                  <a:schemeClr val="tx1"/>
                </a:solidFill>
              </a:rPr>
              <a:t>]</a:t>
            </a:r>
            <a:endParaRPr lang="fr-FR" sz="1450" dirty="0">
              <a:solidFill>
                <a:schemeClr val="tx1"/>
              </a:solidFill>
            </a:endParaRPr>
          </a:p>
        </p:txBody>
      </p:sp>
      <p:sp>
        <p:nvSpPr>
          <p:cNvPr id="8" name="Oval 7">
            <a:extLst>
              <a:ext uri="{FF2B5EF4-FFF2-40B4-BE49-F238E27FC236}">
                <a16:creationId xmlns:a16="http://schemas.microsoft.com/office/drawing/2014/main" id="{192DF761-2D4D-47EF-86AA-85B27B1F2DAC}"/>
              </a:ext>
            </a:extLst>
          </p:cNvPr>
          <p:cNvSpPr/>
          <p:nvPr/>
        </p:nvSpPr>
        <p:spPr>
          <a:xfrm>
            <a:off x="5882640" y="1846600"/>
            <a:ext cx="1325880" cy="132556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ln w="0"/>
                <a:solidFill>
                  <a:schemeClr val="tx1"/>
                </a:solidFill>
                <a:effectLst>
                  <a:outerShdw blurRad="38100" dist="19050" dir="2700000" algn="tl" rotWithShape="0">
                    <a:schemeClr val="dk1">
                      <a:alpha val="40000"/>
                    </a:schemeClr>
                  </a:outerShdw>
                </a:effectLst>
              </a:rPr>
              <a:t>[z]</a:t>
            </a:r>
            <a:endParaRPr lang="fr-FR" sz="2000" dirty="0">
              <a:ln w="0"/>
              <a:solidFill>
                <a:schemeClr val="tx1"/>
              </a:solidFill>
              <a:effectLst>
                <a:outerShdw blurRad="38100" dist="19050" dir="2700000" algn="tl" rotWithShape="0">
                  <a:schemeClr val="dk1">
                    <a:alpha val="40000"/>
                  </a:schemeClr>
                </a:outerShdw>
              </a:effectLst>
            </a:endParaRPr>
          </a:p>
        </p:txBody>
      </p:sp>
      <p:sp>
        <p:nvSpPr>
          <p:cNvPr id="9" name="Oval 8">
            <a:extLst>
              <a:ext uri="{FF2B5EF4-FFF2-40B4-BE49-F238E27FC236}">
                <a16:creationId xmlns:a16="http://schemas.microsoft.com/office/drawing/2014/main" id="{2ED5F205-2648-471F-8726-DF0265EC0837}"/>
              </a:ext>
            </a:extLst>
          </p:cNvPr>
          <p:cNvSpPr/>
          <p:nvPr/>
        </p:nvSpPr>
        <p:spPr>
          <a:xfrm>
            <a:off x="5882640" y="3172163"/>
            <a:ext cx="1325880" cy="1219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ln w="0"/>
                <a:solidFill>
                  <a:schemeClr val="tx1"/>
                </a:solidFill>
                <a:effectLst>
                  <a:outerShdw blurRad="38100" dist="19050" dir="2700000" algn="tl" rotWithShape="0">
                    <a:schemeClr val="dk1">
                      <a:alpha val="40000"/>
                    </a:schemeClr>
                  </a:outerShdw>
                </a:effectLst>
              </a:rPr>
              <a:t>[s]</a:t>
            </a:r>
            <a:endParaRPr lang="fr-FR" sz="2000" dirty="0">
              <a:ln w="0"/>
              <a:solidFill>
                <a:schemeClr val="tx1"/>
              </a:solidFill>
              <a:effectLst>
                <a:outerShdw blurRad="38100" dist="19050" dir="2700000" algn="tl" rotWithShape="0">
                  <a:schemeClr val="dk1">
                    <a:alpha val="40000"/>
                  </a:schemeClr>
                </a:outerShdw>
              </a:effectLst>
            </a:endParaRPr>
          </a:p>
        </p:txBody>
      </p:sp>
      <p:cxnSp>
        <p:nvCxnSpPr>
          <p:cNvPr id="12" name="Connector: Elbow 11">
            <a:extLst>
              <a:ext uri="{FF2B5EF4-FFF2-40B4-BE49-F238E27FC236}">
                <a16:creationId xmlns:a16="http://schemas.microsoft.com/office/drawing/2014/main" id="{5066B5A1-E91D-4912-AC28-B70BDF0624A8}"/>
              </a:ext>
            </a:extLst>
          </p:cNvPr>
          <p:cNvCxnSpPr>
            <a:stCxn id="5" idx="6"/>
            <a:endCxn id="8" idx="2"/>
          </p:cNvCxnSpPr>
          <p:nvPr/>
        </p:nvCxnSpPr>
        <p:spPr>
          <a:xfrm>
            <a:off x="4762500" y="1846918"/>
            <a:ext cx="1120140" cy="66246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EA29C57-F4CC-4097-B3C9-63DAFED71F6E}"/>
              </a:ext>
            </a:extLst>
          </p:cNvPr>
          <p:cNvCxnSpPr>
            <a:stCxn id="6" idx="6"/>
            <a:endCxn id="8" idx="2"/>
          </p:cNvCxnSpPr>
          <p:nvPr/>
        </p:nvCxnSpPr>
        <p:spPr>
          <a:xfrm flipV="1">
            <a:off x="4762500" y="2509382"/>
            <a:ext cx="1120140" cy="57404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A698C4-A26F-4C62-AD84-FB6A7D3AC798}"/>
              </a:ext>
            </a:extLst>
          </p:cNvPr>
          <p:cNvCxnSpPr>
            <a:stCxn id="7" idx="6"/>
            <a:endCxn id="9" idx="2"/>
          </p:cNvCxnSpPr>
          <p:nvPr/>
        </p:nvCxnSpPr>
        <p:spPr>
          <a:xfrm flipV="1">
            <a:off x="4762500" y="3781763"/>
            <a:ext cx="1120140" cy="538163"/>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a:extLst>
              <a:ext uri="{FF2B5EF4-FFF2-40B4-BE49-F238E27FC236}">
                <a16:creationId xmlns:a16="http://schemas.microsoft.com/office/drawing/2014/main" id="{B280C732-A8A2-4A30-AC19-4BCD5B5B2C6E}"/>
              </a:ext>
            </a:extLst>
          </p:cNvPr>
          <p:cNvCxnSpPr>
            <a:cxnSpLocks/>
          </p:cNvCxnSpPr>
          <p:nvPr/>
        </p:nvCxnSpPr>
        <p:spPr>
          <a:xfrm>
            <a:off x="7461504" y="2985029"/>
            <a:ext cx="731520" cy="91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3FA8BAD-1B02-43D3-AFF3-BD2E044C31E3}"/>
              </a:ext>
            </a:extLst>
          </p:cNvPr>
          <p:cNvSpPr/>
          <p:nvPr/>
        </p:nvSpPr>
        <p:spPr>
          <a:xfrm>
            <a:off x="8193024" y="1188550"/>
            <a:ext cx="1764792" cy="367392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dirty="0">
                <a:solidFill>
                  <a:schemeClr val="tx1"/>
                </a:solidFill>
              </a:rPr>
              <a:t>[+</a:t>
            </a:r>
            <a:r>
              <a:rPr lang="es-CL" sz="2000" dirty="0" err="1">
                <a:solidFill>
                  <a:schemeClr val="tx1"/>
                </a:solidFill>
              </a:rPr>
              <a:t>voice</a:t>
            </a:r>
            <a:r>
              <a:rPr lang="es-CL" sz="2000" dirty="0">
                <a:solidFill>
                  <a:schemeClr val="tx1"/>
                </a:solidFill>
              </a:rPr>
              <a:t>]</a:t>
            </a:r>
          </a:p>
          <a:p>
            <a:pPr algn="ctr"/>
            <a:endParaRPr lang="es-CL" sz="2000" dirty="0">
              <a:solidFill>
                <a:schemeClr val="tx1"/>
              </a:solidFill>
            </a:endParaRPr>
          </a:p>
          <a:p>
            <a:pPr algn="ctr"/>
            <a:r>
              <a:rPr lang="es-CL" sz="2000" dirty="0">
                <a:solidFill>
                  <a:schemeClr val="tx1"/>
                </a:solidFill>
              </a:rPr>
              <a:t>[-</a:t>
            </a:r>
            <a:r>
              <a:rPr lang="es-CL" sz="2000" dirty="0" err="1">
                <a:solidFill>
                  <a:schemeClr val="tx1"/>
                </a:solidFill>
              </a:rPr>
              <a:t>voice</a:t>
            </a:r>
            <a:r>
              <a:rPr lang="es-CL" sz="2000" dirty="0">
                <a:solidFill>
                  <a:schemeClr val="tx1"/>
                </a:solidFill>
              </a:rPr>
              <a:t>]</a:t>
            </a:r>
            <a:endParaRPr lang="fr-FR" sz="2000" dirty="0">
              <a:solidFill>
                <a:schemeClr val="tx1"/>
              </a:solidFill>
            </a:endParaRPr>
          </a:p>
        </p:txBody>
      </p:sp>
      <p:sp>
        <p:nvSpPr>
          <p:cNvPr id="23" name="TextBox 22">
            <a:extLst>
              <a:ext uri="{FF2B5EF4-FFF2-40B4-BE49-F238E27FC236}">
                <a16:creationId xmlns:a16="http://schemas.microsoft.com/office/drawing/2014/main" id="{B21AC6A0-0421-4F36-A489-75476B88FD6E}"/>
              </a:ext>
            </a:extLst>
          </p:cNvPr>
          <p:cNvSpPr txBox="1"/>
          <p:nvPr/>
        </p:nvSpPr>
        <p:spPr>
          <a:xfrm>
            <a:off x="3107542" y="292755"/>
            <a:ext cx="2589170" cy="492443"/>
          </a:xfrm>
          <a:prstGeom prst="rect">
            <a:avLst/>
          </a:prstGeom>
          <a:noFill/>
        </p:spPr>
        <p:txBody>
          <a:bodyPr wrap="square" rtlCol="0">
            <a:spAutoFit/>
          </a:bodyPr>
          <a:lstStyle/>
          <a:p>
            <a:r>
              <a:rPr lang="es-CL" sz="2600" dirty="0" err="1">
                <a:latin typeface="Courier New" panose="02070309020205020404" pitchFamily="49" charset="0"/>
                <a:cs typeface="Courier New" panose="02070309020205020404" pitchFamily="49" charset="0"/>
              </a:rPr>
              <a:t>Left</a:t>
            </a:r>
            <a:r>
              <a:rPr lang="es-CL" sz="2600" dirty="0">
                <a:latin typeface="Courier New" panose="02070309020205020404" pitchFamily="49" charset="0"/>
                <a:cs typeface="Courier New" panose="02070309020205020404" pitchFamily="49" charset="0"/>
              </a:rPr>
              <a:t> </a:t>
            </a:r>
            <a:r>
              <a:rPr lang="es-CL" sz="2600" dirty="0" err="1">
                <a:latin typeface="Courier New" panose="02070309020205020404" pitchFamily="49" charset="0"/>
                <a:cs typeface="Courier New" panose="02070309020205020404" pitchFamily="49" charset="0"/>
              </a:rPr>
              <a:t>context</a:t>
            </a:r>
            <a:endParaRPr lang="fr-FR" sz="2600" dirty="0">
              <a:latin typeface="Courier New" panose="02070309020205020404" pitchFamily="49" charset="0"/>
              <a:cs typeface="Courier New" panose="02070309020205020404" pitchFamily="49" charset="0"/>
            </a:endParaRPr>
          </a:p>
        </p:txBody>
      </p:sp>
      <p:sp>
        <p:nvSpPr>
          <p:cNvPr id="24" name="TextBox 23">
            <a:extLst>
              <a:ext uri="{FF2B5EF4-FFF2-40B4-BE49-F238E27FC236}">
                <a16:creationId xmlns:a16="http://schemas.microsoft.com/office/drawing/2014/main" id="{2EE67F7C-FA85-4FE8-B464-CA9E5FA36F26}"/>
              </a:ext>
            </a:extLst>
          </p:cNvPr>
          <p:cNvSpPr txBox="1"/>
          <p:nvPr/>
        </p:nvSpPr>
        <p:spPr>
          <a:xfrm>
            <a:off x="7827264" y="292755"/>
            <a:ext cx="2789546" cy="492443"/>
          </a:xfrm>
          <a:prstGeom prst="rect">
            <a:avLst/>
          </a:prstGeom>
          <a:noFill/>
        </p:spPr>
        <p:txBody>
          <a:bodyPr wrap="square" rtlCol="0">
            <a:spAutoFit/>
          </a:bodyPr>
          <a:lstStyle/>
          <a:p>
            <a:r>
              <a:rPr lang="es-CL" sz="2600" dirty="0" err="1">
                <a:latin typeface="Courier New" panose="02070309020205020404" pitchFamily="49" charset="0"/>
                <a:cs typeface="Courier New" panose="02070309020205020404" pitchFamily="49" charset="0"/>
              </a:rPr>
              <a:t>Right</a:t>
            </a:r>
            <a:r>
              <a:rPr lang="es-CL" sz="2600" dirty="0">
                <a:latin typeface="Courier New" panose="02070309020205020404" pitchFamily="49" charset="0"/>
                <a:cs typeface="Courier New" panose="02070309020205020404" pitchFamily="49" charset="0"/>
              </a:rPr>
              <a:t> </a:t>
            </a:r>
            <a:r>
              <a:rPr lang="es-CL" sz="2600" dirty="0" err="1">
                <a:latin typeface="Courier New" panose="02070309020205020404" pitchFamily="49" charset="0"/>
                <a:cs typeface="Courier New" panose="02070309020205020404" pitchFamily="49" charset="0"/>
              </a:rPr>
              <a:t>context</a:t>
            </a:r>
            <a:endParaRPr lang="fr-FR" sz="2600" dirty="0">
              <a:latin typeface="Courier New" panose="02070309020205020404" pitchFamily="49" charset="0"/>
              <a:cs typeface="Courier New" panose="02070309020205020404" pitchFamily="49" charset="0"/>
            </a:endParaRPr>
          </a:p>
        </p:txBody>
      </p:sp>
      <p:grpSp>
        <p:nvGrpSpPr>
          <p:cNvPr id="28" name="Group 27">
            <a:extLst>
              <a:ext uri="{FF2B5EF4-FFF2-40B4-BE49-F238E27FC236}">
                <a16:creationId xmlns:a16="http://schemas.microsoft.com/office/drawing/2014/main" id="{F6EE8779-BD83-4A54-B58A-80EC39358517}"/>
              </a:ext>
            </a:extLst>
          </p:cNvPr>
          <p:cNvGrpSpPr/>
          <p:nvPr/>
        </p:nvGrpSpPr>
        <p:grpSpPr>
          <a:xfrm>
            <a:off x="5351181" y="4570529"/>
            <a:ext cx="2388795" cy="1848705"/>
            <a:chOff x="4436781" y="4502436"/>
            <a:chExt cx="2388795" cy="1848705"/>
          </a:xfrm>
        </p:grpSpPr>
        <p:sp>
          <p:nvSpPr>
            <p:cNvPr id="26" name="TextBox 25">
              <a:extLst>
                <a:ext uri="{FF2B5EF4-FFF2-40B4-BE49-F238E27FC236}">
                  <a16:creationId xmlns:a16="http://schemas.microsoft.com/office/drawing/2014/main" id="{5A80982F-BF23-4491-8B80-C90CA01CDD43}"/>
                </a:ext>
              </a:extLst>
            </p:cNvPr>
            <p:cNvSpPr txBox="1"/>
            <p:nvPr/>
          </p:nvSpPr>
          <p:spPr>
            <a:xfrm>
              <a:off x="4436781" y="5458589"/>
              <a:ext cx="2388795" cy="892552"/>
            </a:xfrm>
            <a:prstGeom prst="rect">
              <a:avLst/>
            </a:prstGeom>
            <a:noFill/>
          </p:spPr>
          <p:txBody>
            <a:bodyPr wrap="none" rtlCol="0">
              <a:spAutoFit/>
            </a:bodyPr>
            <a:lstStyle/>
            <a:p>
              <a:r>
                <a:rPr lang="es-CL" sz="2600" dirty="0" err="1">
                  <a:latin typeface="Courier New" panose="02070309020205020404" pitchFamily="49" charset="0"/>
                  <a:cs typeface="Courier New" panose="02070309020205020404" pitchFamily="49" charset="0"/>
                </a:rPr>
                <a:t>Periodicity</a:t>
              </a:r>
              <a:endParaRPr lang="es-CL" sz="2600" dirty="0">
                <a:latin typeface="Courier New" panose="02070309020205020404" pitchFamily="49" charset="0"/>
                <a:cs typeface="Courier New" panose="02070309020205020404" pitchFamily="49" charset="0"/>
              </a:endParaRPr>
            </a:p>
            <a:p>
              <a:pPr algn="ctr"/>
              <a:r>
                <a:rPr lang="es-CL" sz="2600" dirty="0">
                  <a:latin typeface="Courier New" panose="02070309020205020404" pitchFamily="49" charset="0"/>
                  <a:cs typeface="Courier New" panose="02070309020205020404" pitchFamily="49" charset="0"/>
                </a:rPr>
                <a:t>(0-1)</a:t>
              </a:r>
              <a:endParaRPr lang="fr-FR" sz="2600" dirty="0">
                <a:latin typeface="Courier New" panose="02070309020205020404" pitchFamily="49" charset="0"/>
                <a:cs typeface="Courier New" panose="02070309020205020404" pitchFamily="49" charset="0"/>
              </a:endParaRPr>
            </a:p>
          </p:txBody>
        </p:sp>
        <p:sp>
          <p:nvSpPr>
            <p:cNvPr id="27" name="Arrow: Down 26">
              <a:extLst>
                <a:ext uri="{FF2B5EF4-FFF2-40B4-BE49-F238E27FC236}">
                  <a16:creationId xmlns:a16="http://schemas.microsoft.com/office/drawing/2014/main" id="{A42A5FDB-1882-44FD-B212-B9D140A68FA7}"/>
                </a:ext>
              </a:extLst>
            </p:cNvPr>
            <p:cNvSpPr/>
            <p:nvPr/>
          </p:nvSpPr>
          <p:spPr>
            <a:xfrm>
              <a:off x="5439155" y="4502436"/>
              <a:ext cx="384048" cy="898715"/>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3" name="Group 52">
            <a:extLst>
              <a:ext uri="{FF2B5EF4-FFF2-40B4-BE49-F238E27FC236}">
                <a16:creationId xmlns:a16="http://schemas.microsoft.com/office/drawing/2014/main" id="{A13F91C6-B342-4173-94A6-9D9330DFE2CB}"/>
              </a:ext>
            </a:extLst>
          </p:cNvPr>
          <p:cNvGrpSpPr/>
          <p:nvPr/>
        </p:nvGrpSpPr>
        <p:grpSpPr>
          <a:xfrm>
            <a:off x="8396819" y="5469244"/>
            <a:ext cx="3286477" cy="923330"/>
            <a:chOff x="8416631" y="5275878"/>
            <a:chExt cx="3286477" cy="923330"/>
          </a:xfrm>
        </p:grpSpPr>
        <p:sp>
          <p:nvSpPr>
            <p:cNvPr id="49" name="Rectangle 48">
              <a:extLst>
                <a:ext uri="{FF2B5EF4-FFF2-40B4-BE49-F238E27FC236}">
                  <a16:creationId xmlns:a16="http://schemas.microsoft.com/office/drawing/2014/main" id="{73D11815-B45D-4AB7-A0C1-51014E33B508}"/>
                </a:ext>
              </a:extLst>
            </p:cNvPr>
            <p:cNvSpPr/>
            <p:nvPr/>
          </p:nvSpPr>
          <p:spPr>
            <a:xfrm>
              <a:off x="10587042" y="5905102"/>
              <a:ext cx="117870"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DC69CCFC-9551-4F1A-9343-346E89EA91E2}"/>
                </a:ext>
              </a:extLst>
            </p:cNvPr>
            <p:cNvSpPr/>
            <p:nvPr/>
          </p:nvSpPr>
          <p:spPr>
            <a:xfrm>
              <a:off x="10704912" y="5905102"/>
              <a:ext cx="79769"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3F5DFAED-2640-4DF4-A4BC-5D8A9F40CC49}"/>
                </a:ext>
              </a:extLst>
            </p:cNvPr>
            <p:cNvSpPr/>
            <p:nvPr/>
          </p:nvSpPr>
          <p:spPr>
            <a:xfrm>
              <a:off x="10784681" y="5904716"/>
              <a:ext cx="11787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DD0839A1-D8F5-4617-B9FC-E6AA181CD692}"/>
                </a:ext>
              </a:extLst>
            </p:cNvPr>
            <p:cNvSpPr/>
            <p:nvPr/>
          </p:nvSpPr>
          <p:spPr>
            <a:xfrm>
              <a:off x="8795194" y="5896741"/>
              <a:ext cx="128587" cy="21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B6068BCF-DEF8-4780-8FE5-AD11D1BBEE63}"/>
                </a:ext>
              </a:extLst>
            </p:cNvPr>
            <p:cNvSpPr/>
            <p:nvPr/>
          </p:nvSpPr>
          <p:spPr>
            <a:xfrm>
              <a:off x="8923781" y="5896741"/>
              <a:ext cx="128587" cy="216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FB685545-95D6-4477-8B48-BCEE612311EF}"/>
                </a:ext>
              </a:extLst>
            </p:cNvPr>
            <p:cNvSpPr/>
            <p:nvPr/>
          </p:nvSpPr>
          <p:spPr>
            <a:xfrm>
              <a:off x="9052368" y="5895969"/>
              <a:ext cx="11787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CDD492A5-76F1-4CDC-84DD-FB4B6B48D185}"/>
                </a:ext>
              </a:extLst>
            </p:cNvPr>
            <p:cNvSpPr/>
            <p:nvPr/>
          </p:nvSpPr>
          <p:spPr>
            <a:xfrm>
              <a:off x="10726478" y="5610224"/>
              <a:ext cx="128588"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0A6709F6-E6CB-4846-A17C-0E152116CE0A}"/>
                </a:ext>
              </a:extLst>
            </p:cNvPr>
            <p:cNvSpPr/>
            <p:nvPr/>
          </p:nvSpPr>
          <p:spPr>
            <a:xfrm>
              <a:off x="10855066" y="5610224"/>
              <a:ext cx="96303"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312E8D45-480F-4515-9BFE-A5D799D0B2F8}"/>
                </a:ext>
              </a:extLst>
            </p:cNvPr>
            <p:cNvSpPr/>
            <p:nvPr/>
          </p:nvSpPr>
          <p:spPr>
            <a:xfrm>
              <a:off x="10951369" y="5610224"/>
              <a:ext cx="240506"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9094FC2C-2DE7-4F88-93E2-81B97AF32120}"/>
                </a:ext>
              </a:extLst>
            </p:cNvPr>
            <p:cNvSpPr/>
            <p:nvPr/>
          </p:nvSpPr>
          <p:spPr>
            <a:xfrm>
              <a:off x="8840391" y="5610224"/>
              <a:ext cx="128588"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871BAF59-8B9E-4CE1-9D34-B52129612BCF}"/>
                </a:ext>
              </a:extLst>
            </p:cNvPr>
            <p:cNvSpPr/>
            <p:nvPr/>
          </p:nvSpPr>
          <p:spPr>
            <a:xfrm>
              <a:off x="8968980" y="5610224"/>
              <a:ext cx="11787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10A9D686-BEDC-4538-8A6B-FC6DEA629522}"/>
                </a:ext>
              </a:extLst>
            </p:cNvPr>
            <p:cNvSpPr/>
            <p:nvPr/>
          </p:nvSpPr>
          <p:spPr>
            <a:xfrm>
              <a:off x="9086849" y="5610224"/>
              <a:ext cx="135732"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8CA9C657-84D4-4977-BCB2-706B21660711}"/>
                </a:ext>
              </a:extLst>
            </p:cNvPr>
            <p:cNvSpPr/>
            <p:nvPr/>
          </p:nvSpPr>
          <p:spPr>
            <a:xfrm>
              <a:off x="8722517" y="5350589"/>
              <a:ext cx="235745"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71B44FCD-D3DA-470E-AAC7-255F7DBB62FC}"/>
                </a:ext>
              </a:extLst>
            </p:cNvPr>
            <p:cNvSpPr/>
            <p:nvPr/>
          </p:nvSpPr>
          <p:spPr>
            <a:xfrm>
              <a:off x="8958262" y="5350589"/>
              <a:ext cx="128587"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2B508F87-2B5B-4F1D-806C-7573B5448EEC}"/>
                </a:ext>
              </a:extLst>
            </p:cNvPr>
            <p:cNvSpPr/>
            <p:nvPr/>
          </p:nvSpPr>
          <p:spPr>
            <a:xfrm>
              <a:off x="9086849" y="5350589"/>
              <a:ext cx="1773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6474407-BF27-4445-9335-A643B73C1332}"/>
                </a:ext>
              </a:extLst>
            </p:cNvPr>
            <p:cNvSpPr/>
            <p:nvPr/>
          </p:nvSpPr>
          <p:spPr>
            <a:xfrm>
              <a:off x="10480932" y="5350589"/>
              <a:ext cx="153732"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F090B316-8113-4D93-A892-A848C4179680}"/>
                </a:ext>
              </a:extLst>
            </p:cNvPr>
            <p:cNvSpPr/>
            <p:nvPr/>
          </p:nvSpPr>
          <p:spPr>
            <a:xfrm>
              <a:off x="10634665" y="5350589"/>
              <a:ext cx="124100" cy="21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BE4D0AE5-3C85-4A78-B6C0-D3EC0A9AAD87}"/>
                </a:ext>
              </a:extLst>
            </p:cNvPr>
            <p:cNvSpPr/>
            <p:nvPr/>
          </p:nvSpPr>
          <p:spPr>
            <a:xfrm>
              <a:off x="10758764" y="5350589"/>
              <a:ext cx="154505"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TextBox 28">
              <a:extLst>
                <a:ext uri="{FF2B5EF4-FFF2-40B4-BE49-F238E27FC236}">
                  <a16:creationId xmlns:a16="http://schemas.microsoft.com/office/drawing/2014/main" id="{9C7DA71E-2789-4045-B81F-1225EA2C13ED}"/>
                </a:ext>
              </a:extLst>
            </p:cNvPr>
            <p:cNvSpPr txBox="1"/>
            <p:nvPr/>
          </p:nvSpPr>
          <p:spPr>
            <a:xfrm>
              <a:off x="8416631" y="5275878"/>
              <a:ext cx="3286477" cy="923330"/>
            </a:xfrm>
            <a:prstGeom prst="rect">
              <a:avLst/>
            </a:prstGeom>
            <a:noFill/>
          </p:spPr>
          <p:txBody>
            <a:bodyPr wrap="none" rtlCol="0">
              <a:spAutoFit/>
            </a:bodyPr>
            <a:lstStyle/>
            <a:p>
              <a:r>
                <a:rPr lang="es-CL" dirty="0" err="1"/>
                <a:t>shoes</a:t>
              </a:r>
              <a:r>
                <a:rPr lang="es-CL" dirty="0"/>
                <a:t> with	/</a:t>
              </a:r>
              <a:r>
                <a:rPr lang="es-CL" dirty="0" err="1"/>
                <a:t>ʃuːzwɪð</a:t>
              </a:r>
              <a:r>
                <a:rPr lang="es-CL" dirty="0"/>
                <a:t>/</a:t>
              </a:r>
            </a:p>
            <a:p>
              <a:r>
                <a:rPr lang="es-CL" dirty="0" err="1"/>
                <a:t>sends</a:t>
              </a:r>
              <a:r>
                <a:rPr lang="es-CL" dirty="0"/>
                <a:t> </a:t>
              </a:r>
              <a:r>
                <a:rPr lang="es-CL" dirty="0" err="1"/>
                <a:t>out</a:t>
              </a:r>
              <a:r>
                <a:rPr lang="es-CL" dirty="0"/>
                <a:t>		/</a:t>
              </a:r>
              <a:r>
                <a:rPr lang="es-CL" dirty="0" err="1"/>
                <a:t>sendzaʊt</a:t>
              </a:r>
              <a:r>
                <a:rPr lang="es-CL" dirty="0"/>
                <a:t>/</a:t>
              </a:r>
            </a:p>
            <a:p>
              <a:r>
                <a:rPr lang="es-CL" dirty="0"/>
                <a:t>looks </a:t>
              </a:r>
              <a:r>
                <a:rPr lang="es-CL" dirty="0" err="1"/>
                <a:t>exactly</a:t>
              </a:r>
              <a:r>
                <a:rPr lang="es-CL" dirty="0"/>
                <a:t>	/</a:t>
              </a:r>
              <a:r>
                <a:rPr lang="es-CL" dirty="0" err="1"/>
                <a:t>lʊksegzækli</a:t>
              </a:r>
              <a:r>
                <a:rPr lang="es-CL" dirty="0"/>
                <a:t>/</a:t>
              </a:r>
            </a:p>
          </p:txBody>
        </p:sp>
      </p:grpSp>
      <p:sp>
        <p:nvSpPr>
          <p:cNvPr id="2" name="TextBox 1">
            <a:extLst>
              <a:ext uri="{FF2B5EF4-FFF2-40B4-BE49-F238E27FC236}">
                <a16:creationId xmlns:a16="http://schemas.microsoft.com/office/drawing/2014/main" id="{98868700-0FD8-4076-BCAB-A29228AFAD28}"/>
              </a:ext>
            </a:extLst>
          </p:cNvPr>
          <p:cNvSpPr txBox="1"/>
          <p:nvPr/>
        </p:nvSpPr>
        <p:spPr>
          <a:xfrm>
            <a:off x="177429" y="2178150"/>
            <a:ext cx="2604681" cy="1384995"/>
          </a:xfrm>
          <a:prstGeom prst="rect">
            <a:avLst/>
          </a:prstGeom>
          <a:noFill/>
        </p:spPr>
        <p:txBody>
          <a:bodyPr wrap="square" rtlCol="0">
            <a:spAutoFit/>
          </a:bodyPr>
          <a:lstStyle/>
          <a:p>
            <a:r>
              <a:rPr lang="es-CL" sz="2800" dirty="0" err="1">
                <a:latin typeface="Corbel (Headings)"/>
              </a:rPr>
              <a:t>Règle</a:t>
            </a:r>
            <a:r>
              <a:rPr lang="es-CL" sz="2800" dirty="0">
                <a:latin typeface="Corbel (Headings)"/>
              </a:rPr>
              <a:t> </a:t>
            </a:r>
            <a:r>
              <a:rPr lang="es-CL" sz="2800" dirty="0" err="1">
                <a:latin typeface="Corbel (Headings)"/>
              </a:rPr>
              <a:t>d’assimilation</a:t>
            </a:r>
            <a:r>
              <a:rPr lang="es-CL" sz="2800" dirty="0">
                <a:latin typeface="Corbel (Headings)"/>
              </a:rPr>
              <a:t> </a:t>
            </a:r>
            <a:r>
              <a:rPr lang="es-CL" sz="2800" dirty="0" err="1">
                <a:latin typeface="Corbel (Headings)"/>
              </a:rPr>
              <a:t>progressive</a:t>
            </a:r>
            <a:endParaRPr lang="fr-FR" sz="2800" dirty="0">
              <a:latin typeface="Corbel (Headings)"/>
            </a:endParaRPr>
          </a:p>
        </p:txBody>
      </p:sp>
    </p:spTree>
    <p:extLst>
      <p:ext uri="{BB962C8B-B14F-4D97-AF65-F5344CB8AC3E}">
        <p14:creationId xmlns:p14="http://schemas.microsoft.com/office/powerpoint/2010/main" val="9495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AB5E2-CFFF-4EA1-9D68-C76DF9438037}"/>
              </a:ext>
            </a:extLst>
          </p:cNvPr>
          <p:cNvSpPr>
            <a:spLocks noGrp="1"/>
          </p:cNvSpPr>
          <p:nvPr>
            <p:ph type="title"/>
          </p:nvPr>
        </p:nvSpPr>
        <p:spPr/>
        <p:txBody>
          <a:bodyPr/>
          <a:lstStyle/>
          <a:p>
            <a:r>
              <a:rPr lang="en-US" dirty="0" err="1"/>
              <a:t>Résultats</a:t>
            </a:r>
            <a:endParaRPr lang="en-US" dirty="0"/>
          </a:p>
        </p:txBody>
      </p:sp>
      <p:sp>
        <p:nvSpPr>
          <p:cNvPr id="4" name="Espace réservé du contenu 3">
            <a:extLst>
              <a:ext uri="{FF2B5EF4-FFF2-40B4-BE49-F238E27FC236}">
                <a16:creationId xmlns:a16="http://schemas.microsoft.com/office/drawing/2014/main" id="{2C1473AA-0AA3-4EDE-8941-4784E23C56B4}"/>
              </a:ext>
            </a:extLst>
          </p:cNvPr>
          <p:cNvSpPr>
            <a:spLocks noGrp="1"/>
          </p:cNvSpPr>
          <p:nvPr>
            <p:ph idx="1"/>
          </p:nvPr>
        </p:nvSpPr>
        <p:spPr/>
        <p:txBody>
          <a:bodyPr>
            <a:normAutofit/>
          </a:bodyPr>
          <a:lstStyle/>
          <a:p>
            <a:pPr marL="0" indent="0">
              <a:buNone/>
            </a:pPr>
            <a:r>
              <a:rPr lang="en-US" sz="1800" dirty="0"/>
              <a:t>Linear mixed effects model</a:t>
            </a:r>
            <a:br>
              <a:rPr lang="en-US" sz="1800" dirty="0"/>
            </a:br>
            <a:r>
              <a:rPr lang="en-US" sz="2400" dirty="0"/>
              <a:t>LMEM</a:t>
            </a:r>
          </a:p>
          <a:p>
            <a:pPr marL="0" indent="0">
              <a:buNone/>
            </a:pPr>
            <a:r>
              <a:rPr lang="en-US" sz="2400" dirty="0">
                <a:latin typeface="Courier New" panose="02070309020205020404" pitchFamily="49" charset="0"/>
                <a:cs typeface="Courier New" panose="02070309020205020404" pitchFamily="49" charset="0"/>
              </a:rPr>
              <a:t>Periodicity ~ Left context * Right context * L1 Group + </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  (1|Participant) + (1|Word) </a:t>
            </a:r>
          </a:p>
          <a:p>
            <a:pPr marL="0" indent="0">
              <a:buNone/>
            </a:pPr>
            <a:endParaRPr lang="en-US" sz="1800" dirty="0">
              <a:cs typeface="Courier New" panose="02070309020205020404" pitchFamily="49" charset="0"/>
            </a:endParaRPr>
          </a:p>
        </p:txBody>
      </p:sp>
      <p:pic>
        <p:nvPicPr>
          <p:cNvPr id="2051" name="Picture 12" descr="A close up of a map&#10;&#10;Description automatically generated">
            <a:extLst>
              <a:ext uri="{FF2B5EF4-FFF2-40B4-BE49-F238E27FC236}">
                <a16:creationId xmlns:a16="http://schemas.microsoft.com/office/drawing/2014/main" id="{2C6DECF3-E8DB-4A15-9F9E-65C5B7E2A1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29"/>
          <a:stretch/>
        </p:blipFill>
        <p:spPr bwMode="auto">
          <a:xfrm>
            <a:off x="5131758" y="3246768"/>
            <a:ext cx="6958642" cy="357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6">
            <a:extLst>
              <a:ext uri="{FF2B5EF4-FFF2-40B4-BE49-F238E27FC236}">
                <a16:creationId xmlns:a16="http://schemas.microsoft.com/office/drawing/2014/main" id="{802D4866-BBDC-4780-A372-06B928C282D8}"/>
              </a:ext>
            </a:extLst>
          </p:cNvPr>
          <p:cNvGraphicFramePr>
            <a:graphicFrameLocks noGrp="1"/>
          </p:cNvGraphicFramePr>
          <p:nvPr>
            <p:extLst>
              <p:ext uri="{D42A27DB-BD31-4B8C-83A1-F6EECF244321}">
                <p14:modId xmlns:p14="http://schemas.microsoft.com/office/powerpoint/2010/main" val="3572419206"/>
              </p:ext>
            </p:extLst>
          </p:nvPr>
        </p:nvGraphicFramePr>
        <p:xfrm>
          <a:off x="214009" y="3787685"/>
          <a:ext cx="4685124" cy="2183192"/>
        </p:xfrm>
        <a:graphic>
          <a:graphicData uri="http://schemas.openxmlformats.org/drawingml/2006/table">
            <a:tbl>
              <a:tblPr firstRow="1">
                <a:tableStyleId>{5C22544A-7EE6-4342-B048-85BDC9FD1C3A}</a:tableStyleId>
              </a:tblPr>
              <a:tblGrid>
                <a:gridCol w="3455309">
                  <a:extLst>
                    <a:ext uri="{9D8B030D-6E8A-4147-A177-3AD203B41FA5}">
                      <a16:colId xmlns:a16="http://schemas.microsoft.com/office/drawing/2014/main" val="433018514"/>
                    </a:ext>
                  </a:extLst>
                </a:gridCol>
                <a:gridCol w="1229815">
                  <a:extLst>
                    <a:ext uri="{9D8B030D-6E8A-4147-A177-3AD203B41FA5}">
                      <a16:colId xmlns:a16="http://schemas.microsoft.com/office/drawing/2014/main" val="976869763"/>
                    </a:ext>
                  </a:extLst>
                </a:gridCol>
              </a:tblGrid>
              <a:tr h="272899">
                <a:tc>
                  <a:txBody>
                    <a:bodyPr/>
                    <a:lstStyle/>
                    <a:p>
                      <a:pPr indent="450215" algn="r"/>
                      <a:r>
                        <a:rPr lang="en-US" sz="1400">
                          <a:effectLst/>
                          <a:latin typeface="+mj-lt"/>
                          <a:ea typeface="Yu Mincho" panose="02020400000000000000" pitchFamily="18" charset="-128"/>
                          <a:cs typeface="Arial" panose="020B0604020202020204" pitchFamily="34" charset="0"/>
                        </a:rPr>
                        <a:t>Fixed effect</a:t>
                      </a:r>
                      <a:endParaRPr lang="fr-FR" sz="1400">
                        <a:effectLst/>
                        <a:latin typeface="+mj-lt"/>
                        <a:ea typeface="Yu Mincho" panose="02020400000000000000" pitchFamily="18" charset="-128"/>
                        <a:cs typeface="Arial" panose="020B0604020202020204" pitchFamily="34" charset="0"/>
                      </a:endParaRPr>
                    </a:p>
                  </a:txBody>
                  <a:tcPr marL="68580" marR="68580" marT="0" marB="0"/>
                </a:tc>
                <a:tc>
                  <a:txBody>
                    <a:bodyPr/>
                    <a:lstStyle/>
                    <a:p>
                      <a:pPr indent="450215" algn="ctr"/>
                      <a:r>
                        <a:rPr lang="en-US" sz="1400" i="1">
                          <a:effectLst/>
                          <a:latin typeface="+mj-lt"/>
                          <a:ea typeface="Yu Mincho" panose="02020400000000000000" pitchFamily="18" charset="-128"/>
                          <a:cs typeface="Arial" panose="020B0604020202020204" pitchFamily="34" charset="0"/>
                        </a:rPr>
                        <a:t>p</a:t>
                      </a:r>
                      <a:r>
                        <a:rPr lang="en-US" sz="1400">
                          <a:effectLst/>
                          <a:latin typeface="+mj-lt"/>
                          <a:ea typeface="Yu Mincho" panose="02020400000000000000" pitchFamily="18" charset="-128"/>
                          <a:cs typeface="Arial" panose="020B0604020202020204" pitchFamily="34" charset="0"/>
                        </a:rPr>
                        <a:t> value</a:t>
                      </a:r>
                      <a:endParaRPr lang="fr-FR" sz="1400">
                        <a:effectLst/>
                        <a:latin typeface="+mj-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677670277"/>
                  </a:ext>
                </a:extLst>
              </a:tr>
              <a:tr h="272899">
                <a:tc>
                  <a:txBody>
                    <a:bodyPr/>
                    <a:lstStyle/>
                    <a:p>
                      <a:pPr indent="450215" algn="r"/>
                      <a:r>
                        <a:rPr lang="en-US" sz="1400" dirty="0">
                          <a:effectLst/>
                          <a:latin typeface="+mj-lt"/>
                          <a:ea typeface="Yu Mincho" panose="02020400000000000000" pitchFamily="18" charset="-128"/>
                          <a:cs typeface="Arial" panose="020B0604020202020204" pitchFamily="34" charset="0"/>
                        </a:rPr>
                        <a:t>Left context</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lumMod val="40000"/>
                        <a:lumOff val="60000"/>
                      </a:schemeClr>
                    </a:solidFill>
                  </a:tcPr>
                </a:tc>
                <a:tc>
                  <a:txBody>
                    <a:bodyPr/>
                    <a:lstStyle/>
                    <a:p>
                      <a:pPr indent="450215" algn="ctr"/>
                      <a:r>
                        <a:rPr lang="en-US" sz="1400" dirty="0">
                          <a:effectLst/>
                          <a:latin typeface="+mj-lt"/>
                          <a:ea typeface="Yu Mincho" panose="02020400000000000000" pitchFamily="18" charset="-128"/>
                          <a:cs typeface="Arial" panose="020B0604020202020204" pitchFamily="34" charset="0"/>
                        </a:rPr>
                        <a:t>&lt;.001</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5751584"/>
                  </a:ext>
                </a:extLst>
              </a:tr>
              <a:tr h="272899">
                <a:tc>
                  <a:txBody>
                    <a:bodyPr/>
                    <a:lstStyle/>
                    <a:p>
                      <a:pPr indent="450215" algn="r"/>
                      <a:r>
                        <a:rPr lang="en-US" sz="1400" dirty="0">
                          <a:effectLst/>
                          <a:latin typeface="+mj-lt"/>
                          <a:ea typeface="Yu Mincho" panose="02020400000000000000" pitchFamily="18" charset="-128"/>
                          <a:cs typeface="Arial" panose="020B0604020202020204" pitchFamily="34" charset="0"/>
                        </a:rPr>
                        <a:t>Right context</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lumMod val="40000"/>
                        <a:lumOff val="60000"/>
                      </a:schemeClr>
                    </a:solidFill>
                  </a:tcPr>
                </a:tc>
                <a:tc>
                  <a:txBody>
                    <a:bodyPr/>
                    <a:lstStyle/>
                    <a:p>
                      <a:pPr indent="450215" algn="ctr"/>
                      <a:r>
                        <a:rPr lang="en-US" sz="1400" dirty="0">
                          <a:effectLst/>
                          <a:latin typeface="+mj-lt"/>
                          <a:ea typeface="Yu Mincho" panose="02020400000000000000" pitchFamily="18" charset="-128"/>
                          <a:cs typeface="Arial" panose="020B0604020202020204" pitchFamily="34" charset="0"/>
                        </a:rPr>
                        <a:t>.002</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42163151"/>
                  </a:ext>
                </a:extLst>
              </a:tr>
              <a:tr h="272899">
                <a:tc>
                  <a:txBody>
                    <a:bodyPr/>
                    <a:lstStyle/>
                    <a:p>
                      <a:pPr indent="450215" algn="r"/>
                      <a:r>
                        <a:rPr lang="en-US" sz="1400" dirty="0">
                          <a:effectLst/>
                          <a:latin typeface="+mj-lt"/>
                          <a:ea typeface="Yu Mincho" panose="02020400000000000000" pitchFamily="18" charset="-128"/>
                          <a:cs typeface="Arial" panose="020B0604020202020204" pitchFamily="34" charset="0"/>
                        </a:rPr>
                        <a:t>L1 Group</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lumMod val="40000"/>
                        <a:lumOff val="60000"/>
                      </a:schemeClr>
                    </a:solidFill>
                  </a:tcPr>
                </a:tc>
                <a:tc>
                  <a:txBody>
                    <a:bodyPr/>
                    <a:lstStyle/>
                    <a:p>
                      <a:pPr indent="450215" algn="ctr"/>
                      <a:r>
                        <a:rPr lang="en-US" sz="1400" dirty="0">
                          <a:effectLst/>
                          <a:latin typeface="+mj-lt"/>
                          <a:ea typeface="Yu Mincho" panose="02020400000000000000" pitchFamily="18" charset="-128"/>
                          <a:cs typeface="Arial" panose="020B0604020202020204" pitchFamily="34" charset="0"/>
                        </a:rPr>
                        <a:t>.012</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02421675"/>
                  </a:ext>
                </a:extLst>
              </a:tr>
              <a:tr h="272899">
                <a:tc>
                  <a:txBody>
                    <a:bodyPr/>
                    <a:lstStyle/>
                    <a:p>
                      <a:pPr indent="450215" algn="r"/>
                      <a:r>
                        <a:rPr lang="en-US" sz="1400" dirty="0">
                          <a:effectLst/>
                          <a:latin typeface="+mj-lt"/>
                          <a:ea typeface="Yu Mincho" panose="02020400000000000000" pitchFamily="18" charset="-128"/>
                          <a:cs typeface="Arial" panose="020B0604020202020204" pitchFamily="34" charset="0"/>
                        </a:rPr>
                        <a:t>Left context x Right context</a:t>
                      </a:r>
                      <a:endParaRPr lang="fr-FR" sz="1400" dirty="0">
                        <a:effectLst/>
                        <a:latin typeface="+mj-lt"/>
                        <a:ea typeface="Yu Mincho" panose="02020400000000000000" pitchFamily="18" charset="-128"/>
                        <a:cs typeface="Arial" panose="020B0604020202020204" pitchFamily="34" charset="0"/>
                      </a:endParaRPr>
                    </a:p>
                  </a:txBody>
                  <a:tcPr marL="68580" marR="68580" marT="0" marB="0"/>
                </a:tc>
                <a:tc>
                  <a:txBody>
                    <a:bodyPr/>
                    <a:lstStyle/>
                    <a:p>
                      <a:pPr indent="450215" algn="ctr"/>
                      <a:r>
                        <a:rPr lang="en-US" sz="1400" dirty="0">
                          <a:effectLst/>
                          <a:latin typeface="+mj-lt"/>
                          <a:ea typeface="Yu Mincho" panose="02020400000000000000" pitchFamily="18" charset="-128"/>
                          <a:cs typeface="Arial" panose="020B0604020202020204" pitchFamily="34" charset="0"/>
                        </a:rPr>
                        <a:t>.158</a:t>
                      </a:r>
                      <a:endParaRPr lang="fr-FR" sz="1400" dirty="0">
                        <a:effectLst/>
                        <a:latin typeface="+mj-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518106851"/>
                  </a:ext>
                </a:extLst>
              </a:tr>
              <a:tr h="272899">
                <a:tc>
                  <a:txBody>
                    <a:bodyPr/>
                    <a:lstStyle/>
                    <a:p>
                      <a:pPr indent="450215" algn="r"/>
                      <a:r>
                        <a:rPr lang="en-US" sz="1400" dirty="0">
                          <a:effectLst/>
                          <a:latin typeface="+mj-lt"/>
                          <a:ea typeface="Yu Mincho" panose="02020400000000000000" pitchFamily="18" charset="-128"/>
                          <a:cs typeface="Arial" panose="020B0604020202020204" pitchFamily="34" charset="0"/>
                        </a:rPr>
                        <a:t>Left context x L1 Group</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solidFill>
                  </a:tcPr>
                </a:tc>
                <a:tc>
                  <a:txBody>
                    <a:bodyPr/>
                    <a:lstStyle/>
                    <a:p>
                      <a:pPr indent="450215" algn="ctr"/>
                      <a:r>
                        <a:rPr lang="en-US" sz="1400" dirty="0">
                          <a:effectLst/>
                          <a:latin typeface="+mj-lt"/>
                          <a:ea typeface="Yu Mincho" panose="02020400000000000000" pitchFamily="18" charset="-128"/>
                          <a:cs typeface="Arial" panose="020B0604020202020204" pitchFamily="34" charset="0"/>
                        </a:rPr>
                        <a:t>&lt;.001</a:t>
                      </a:r>
                      <a:endParaRPr lang="fr-FR" sz="1400" dirty="0">
                        <a:effectLst/>
                        <a:latin typeface="+mj-lt"/>
                        <a:ea typeface="Yu Mincho" panose="02020400000000000000" pitchFamily="18" charset="-128"/>
                        <a:cs typeface="Arial" panose="020B0604020202020204" pitchFamily="34" charset="0"/>
                      </a:endParaRPr>
                    </a:p>
                  </a:txBody>
                  <a:tcPr marL="68580" marR="68580" marT="0" marB="0">
                    <a:solidFill>
                      <a:schemeClr val="accent4"/>
                    </a:solidFill>
                  </a:tcPr>
                </a:tc>
                <a:extLst>
                  <a:ext uri="{0D108BD9-81ED-4DB2-BD59-A6C34878D82A}">
                    <a16:rowId xmlns:a16="http://schemas.microsoft.com/office/drawing/2014/main" val="3648406826"/>
                  </a:ext>
                </a:extLst>
              </a:tr>
              <a:tr h="272899">
                <a:tc>
                  <a:txBody>
                    <a:bodyPr/>
                    <a:lstStyle/>
                    <a:p>
                      <a:pPr indent="450215" algn="r"/>
                      <a:r>
                        <a:rPr lang="en-US" sz="1400" dirty="0">
                          <a:effectLst/>
                          <a:latin typeface="+mj-lt"/>
                          <a:ea typeface="Yu Mincho" panose="02020400000000000000" pitchFamily="18" charset="-128"/>
                          <a:cs typeface="Arial" panose="020B0604020202020204" pitchFamily="34" charset="0"/>
                        </a:rPr>
                        <a:t>Right context x L1 Group</a:t>
                      </a:r>
                      <a:endParaRPr lang="fr-FR" sz="1400" dirty="0">
                        <a:effectLst/>
                        <a:latin typeface="+mj-lt"/>
                        <a:ea typeface="Yu Mincho" panose="02020400000000000000" pitchFamily="18" charset="-128"/>
                        <a:cs typeface="Arial" panose="020B0604020202020204" pitchFamily="34" charset="0"/>
                      </a:endParaRPr>
                    </a:p>
                  </a:txBody>
                  <a:tcPr marL="68580" marR="68580" marT="0" marB="0"/>
                </a:tc>
                <a:tc>
                  <a:txBody>
                    <a:bodyPr/>
                    <a:lstStyle/>
                    <a:p>
                      <a:pPr indent="450215" algn="ctr"/>
                      <a:r>
                        <a:rPr lang="en-US" sz="1400" dirty="0">
                          <a:effectLst/>
                          <a:latin typeface="+mj-lt"/>
                          <a:ea typeface="Yu Mincho" panose="02020400000000000000" pitchFamily="18" charset="-128"/>
                          <a:cs typeface="Arial" panose="020B0604020202020204" pitchFamily="34" charset="0"/>
                        </a:rPr>
                        <a:t>.102</a:t>
                      </a:r>
                      <a:endParaRPr lang="fr-FR" sz="1400" dirty="0">
                        <a:effectLst/>
                        <a:latin typeface="+mj-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3427043729"/>
                  </a:ext>
                </a:extLst>
              </a:tr>
              <a:tr h="272899">
                <a:tc>
                  <a:txBody>
                    <a:bodyPr/>
                    <a:lstStyle/>
                    <a:p>
                      <a:pPr indent="450215" algn="r"/>
                      <a:r>
                        <a:rPr lang="en-US" sz="1400" dirty="0">
                          <a:effectLst/>
                          <a:latin typeface="+mj-lt"/>
                          <a:ea typeface="Yu Mincho" panose="02020400000000000000" pitchFamily="18" charset="-128"/>
                          <a:cs typeface="Arial" panose="020B0604020202020204" pitchFamily="34" charset="0"/>
                        </a:rPr>
                        <a:t>Left context x Right context x L1 Group</a:t>
                      </a:r>
                      <a:endParaRPr lang="fr-FR" sz="1400" dirty="0">
                        <a:effectLst/>
                        <a:latin typeface="+mj-lt"/>
                        <a:ea typeface="Yu Mincho" panose="02020400000000000000" pitchFamily="18" charset="-128"/>
                        <a:cs typeface="Arial" panose="020B0604020202020204" pitchFamily="34" charset="0"/>
                      </a:endParaRPr>
                    </a:p>
                  </a:txBody>
                  <a:tcPr marL="68580" marR="68580" marT="0" marB="0"/>
                </a:tc>
                <a:tc>
                  <a:txBody>
                    <a:bodyPr/>
                    <a:lstStyle/>
                    <a:p>
                      <a:pPr indent="450215" algn="ctr"/>
                      <a:r>
                        <a:rPr lang="en-US" sz="1400" dirty="0">
                          <a:effectLst/>
                          <a:latin typeface="+mj-lt"/>
                          <a:ea typeface="Yu Mincho" panose="02020400000000000000" pitchFamily="18" charset="-128"/>
                          <a:cs typeface="Arial" panose="020B0604020202020204" pitchFamily="34" charset="0"/>
                        </a:rPr>
                        <a:t>.986</a:t>
                      </a:r>
                      <a:endParaRPr lang="fr-FR" sz="1400" dirty="0">
                        <a:effectLst/>
                        <a:latin typeface="+mj-lt"/>
                        <a:ea typeface="Yu Mincho" panose="02020400000000000000" pitchFamily="18" charset="-128"/>
                        <a:cs typeface="Arial" panose="020B0604020202020204" pitchFamily="34" charset="0"/>
                      </a:endParaRPr>
                    </a:p>
                  </a:txBody>
                  <a:tcPr marL="68580" marR="68580" marT="0" marB="0"/>
                </a:tc>
                <a:extLst>
                  <a:ext uri="{0D108BD9-81ED-4DB2-BD59-A6C34878D82A}">
                    <a16:rowId xmlns:a16="http://schemas.microsoft.com/office/drawing/2014/main" val="834430558"/>
                  </a:ext>
                </a:extLst>
              </a:tr>
            </a:tbl>
          </a:graphicData>
        </a:graphic>
      </p:graphicFrame>
    </p:spTree>
    <p:extLst>
      <p:ext uri="{BB962C8B-B14F-4D97-AF65-F5344CB8AC3E}">
        <p14:creationId xmlns:p14="http://schemas.microsoft.com/office/powerpoint/2010/main" val="225064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B0FE-6601-4518-B4D5-D1BB6D57DE30}"/>
              </a:ext>
            </a:extLst>
          </p:cNvPr>
          <p:cNvSpPr>
            <a:spLocks noGrp="1"/>
          </p:cNvSpPr>
          <p:nvPr>
            <p:ph type="title"/>
          </p:nvPr>
        </p:nvSpPr>
        <p:spPr/>
        <p:txBody>
          <a:bodyPr/>
          <a:lstStyle/>
          <a:p>
            <a:r>
              <a:rPr lang="es-CL" dirty="0" err="1"/>
              <a:t>Résultats</a:t>
            </a:r>
            <a:endParaRPr lang="fr-FR" dirty="0"/>
          </a:p>
        </p:txBody>
      </p:sp>
      <p:sp>
        <p:nvSpPr>
          <p:cNvPr id="13" name="Content Placeholder 12">
            <a:extLst>
              <a:ext uri="{FF2B5EF4-FFF2-40B4-BE49-F238E27FC236}">
                <a16:creationId xmlns:a16="http://schemas.microsoft.com/office/drawing/2014/main" id="{E1DDDF8E-786F-4356-93E5-4BE1BE9CB902}"/>
              </a:ext>
            </a:extLst>
          </p:cNvPr>
          <p:cNvSpPr>
            <a:spLocks noGrp="1"/>
          </p:cNvSpPr>
          <p:nvPr>
            <p:ph idx="1"/>
          </p:nvPr>
        </p:nvSpPr>
        <p:spPr/>
        <p:txBody>
          <a:bodyPr/>
          <a:lstStyle/>
          <a:p>
            <a:endParaRPr lang="es-CL" dirty="0"/>
          </a:p>
          <a:p>
            <a:pPr>
              <a:buFont typeface="Wingdings" panose="05000000000000000000" pitchFamily="2" charset="2"/>
              <a:buChar char="à"/>
            </a:pPr>
            <a:r>
              <a:rPr lang="fr-FR" dirty="0"/>
              <a:t>Indépendamment du </a:t>
            </a:r>
            <a:r>
              <a:rPr lang="fr-FR" dirty="0">
                <a:latin typeface="Courier New" panose="02070309020205020404" pitchFamily="49" charset="0"/>
                <a:cs typeface="Courier New" panose="02070309020205020404" pitchFamily="49" charset="0"/>
              </a:rPr>
              <a:t>Right </a:t>
            </a:r>
            <a:r>
              <a:rPr lang="fr-FR" dirty="0" err="1">
                <a:latin typeface="Courier New" panose="02070309020205020404" pitchFamily="49" charset="0"/>
                <a:cs typeface="Courier New" panose="02070309020205020404" pitchFamily="49" charset="0"/>
              </a:rPr>
              <a:t>context</a:t>
            </a:r>
            <a:r>
              <a:rPr lang="fr-FR" dirty="0"/>
              <a:t>, la périodicité n’augmente pas de la même façon en fonction du </a:t>
            </a:r>
            <a:r>
              <a:rPr lang="fr-FR" dirty="0" err="1">
                <a:latin typeface="Courier New" panose="02070309020205020404" pitchFamily="49" charset="0"/>
                <a:cs typeface="Courier New" panose="02070309020205020404" pitchFamily="49" charset="0"/>
              </a:rPr>
              <a:t>Left</a:t>
            </a:r>
            <a:r>
              <a:rPr lang="fr-FR" dirty="0">
                <a:latin typeface="Courier New" panose="02070309020205020404" pitchFamily="49" charset="0"/>
                <a:cs typeface="Courier New" panose="02070309020205020404" pitchFamily="49" charset="0"/>
              </a:rPr>
              <a:t> </a:t>
            </a:r>
            <a:r>
              <a:rPr lang="fr-FR" dirty="0" err="1">
                <a:latin typeface="Courier New" panose="02070309020205020404" pitchFamily="49" charset="0"/>
                <a:cs typeface="Courier New" panose="02070309020205020404" pitchFamily="49" charset="0"/>
              </a:rPr>
              <a:t>context</a:t>
            </a:r>
            <a:r>
              <a:rPr lang="fr-FR" dirty="0">
                <a:latin typeface="Courier New" panose="02070309020205020404" pitchFamily="49" charset="0"/>
                <a:cs typeface="Courier New" panose="02070309020205020404" pitchFamily="49" charset="0"/>
              </a:rPr>
              <a:t> </a:t>
            </a:r>
            <a:r>
              <a:rPr lang="fr-FR" dirty="0"/>
              <a:t>pour tous les </a:t>
            </a:r>
            <a:r>
              <a:rPr lang="fr-FR" dirty="0">
                <a:latin typeface="Courier New" panose="02070309020205020404" pitchFamily="49" charset="0"/>
                <a:cs typeface="Courier New" panose="02070309020205020404" pitchFamily="49" charset="0"/>
              </a:rPr>
              <a:t>L1 Groups</a:t>
            </a:r>
            <a:r>
              <a:rPr lang="fr-FR" dirty="0"/>
              <a:t>:</a:t>
            </a:r>
          </a:p>
          <a:p>
            <a:pPr marL="3657600" lvl="8" indent="0">
              <a:buNone/>
            </a:pPr>
            <a:r>
              <a:rPr lang="fr-FR" dirty="0">
                <a:latin typeface="+mj-lt"/>
                <a:cs typeface="Courier New" panose="02070309020205020404" pitchFamily="49" charset="0"/>
              </a:rPr>
              <a:t>	Augmentation de périodicité</a:t>
            </a:r>
          </a:p>
        </p:txBody>
      </p:sp>
      <p:graphicFrame>
        <p:nvGraphicFramePr>
          <p:cNvPr id="14" name="Content Placeholder 8">
            <a:extLst>
              <a:ext uri="{FF2B5EF4-FFF2-40B4-BE49-F238E27FC236}">
                <a16:creationId xmlns:a16="http://schemas.microsoft.com/office/drawing/2014/main" id="{421A1A78-4742-4803-A472-52A6BB8728A7}"/>
              </a:ext>
            </a:extLst>
          </p:cNvPr>
          <p:cNvGraphicFramePr>
            <a:graphicFrameLocks/>
          </p:cNvGraphicFramePr>
          <p:nvPr>
            <p:extLst>
              <p:ext uri="{D42A27DB-BD31-4B8C-83A1-F6EECF244321}">
                <p14:modId xmlns:p14="http://schemas.microsoft.com/office/powerpoint/2010/main" val="471728712"/>
              </p:ext>
            </p:extLst>
          </p:nvPr>
        </p:nvGraphicFramePr>
        <p:xfrm>
          <a:off x="838199" y="1825625"/>
          <a:ext cx="6000345" cy="436245"/>
        </p:xfrm>
        <a:graphic>
          <a:graphicData uri="http://schemas.openxmlformats.org/drawingml/2006/table">
            <a:tbl>
              <a:tblPr>
                <a:tableStyleId>{00A15C55-8517-42AA-B614-E9B94910E393}</a:tableStyleId>
              </a:tblPr>
              <a:tblGrid>
                <a:gridCol w="4603955">
                  <a:extLst>
                    <a:ext uri="{9D8B030D-6E8A-4147-A177-3AD203B41FA5}">
                      <a16:colId xmlns:a16="http://schemas.microsoft.com/office/drawing/2014/main" val="3627133403"/>
                    </a:ext>
                  </a:extLst>
                </a:gridCol>
                <a:gridCol w="1396390">
                  <a:extLst>
                    <a:ext uri="{9D8B030D-6E8A-4147-A177-3AD203B41FA5}">
                      <a16:colId xmlns:a16="http://schemas.microsoft.com/office/drawing/2014/main" val="689208985"/>
                    </a:ext>
                  </a:extLst>
                </a:gridCol>
              </a:tblGrid>
              <a:tr h="272923">
                <a:tc>
                  <a:txBody>
                    <a:bodyPr/>
                    <a:lstStyle/>
                    <a:p>
                      <a:pPr indent="448056" algn="r" fontAlgn="t">
                        <a:spcBef>
                          <a:spcPts val="0"/>
                        </a:spcBef>
                        <a:spcAft>
                          <a:spcPts val="0"/>
                        </a:spcAft>
                      </a:pPr>
                      <a:r>
                        <a:rPr lang="en-US" sz="2800" u="none" strike="noStrike" dirty="0">
                          <a:effectLst/>
                        </a:rPr>
                        <a:t>Left context x L1 Group</a:t>
                      </a:r>
                      <a:endParaRPr lang="en-US" sz="3600" b="0" i="0" u="none" strike="noStrike" dirty="0">
                        <a:effectLst/>
                        <a:latin typeface="Arial" panose="020B0604020202020204" pitchFamily="34" charset="0"/>
                      </a:endParaRPr>
                    </a:p>
                  </a:txBody>
                  <a:tcPr marL="68580" marR="68580" marT="9525" marB="0">
                    <a:solidFill>
                      <a:schemeClr val="accent4"/>
                    </a:solidFill>
                  </a:tcPr>
                </a:tc>
                <a:tc>
                  <a:txBody>
                    <a:bodyPr/>
                    <a:lstStyle/>
                    <a:p>
                      <a:pPr indent="448056" algn="ctr" fontAlgn="t">
                        <a:spcBef>
                          <a:spcPts val="0"/>
                        </a:spcBef>
                        <a:spcAft>
                          <a:spcPts val="0"/>
                        </a:spcAft>
                      </a:pPr>
                      <a:r>
                        <a:rPr lang="en-US" sz="2800" u="none" strike="noStrike" dirty="0">
                          <a:effectLst/>
                        </a:rPr>
                        <a:t>&lt;.001</a:t>
                      </a:r>
                      <a:endParaRPr lang="en-US" sz="3600" b="0" i="0" u="none" strike="noStrike" dirty="0">
                        <a:effectLst/>
                        <a:latin typeface="Arial" panose="020B0604020202020204" pitchFamily="34" charset="0"/>
                      </a:endParaRPr>
                    </a:p>
                  </a:txBody>
                  <a:tcPr marL="68580" marR="68580" marT="9525" marB="0">
                    <a:solidFill>
                      <a:schemeClr val="accent4"/>
                    </a:solidFill>
                  </a:tcPr>
                </a:tc>
                <a:extLst>
                  <a:ext uri="{0D108BD9-81ED-4DB2-BD59-A6C34878D82A}">
                    <a16:rowId xmlns:a16="http://schemas.microsoft.com/office/drawing/2014/main" val="2656729651"/>
                  </a:ext>
                </a:extLst>
              </a:tr>
            </a:tbl>
          </a:graphicData>
        </a:graphic>
      </p:graphicFrame>
      <p:cxnSp>
        <p:nvCxnSpPr>
          <p:cNvPr id="16" name="Straight Arrow Connector 15">
            <a:extLst>
              <a:ext uri="{FF2B5EF4-FFF2-40B4-BE49-F238E27FC236}">
                <a16:creationId xmlns:a16="http://schemas.microsoft.com/office/drawing/2014/main" id="{ACE39345-0DB6-4F4D-8F83-E46F7A557350}"/>
              </a:ext>
            </a:extLst>
          </p:cNvPr>
          <p:cNvCxnSpPr>
            <a:cxnSpLocks/>
          </p:cNvCxnSpPr>
          <p:nvPr/>
        </p:nvCxnSpPr>
        <p:spPr>
          <a:xfrm>
            <a:off x="3871607" y="4124428"/>
            <a:ext cx="59338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A00F3D3-1CA5-42E1-9B51-DD790876AEFB}"/>
              </a:ext>
            </a:extLst>
          </p:cNvPr>
          <p:cNvSpPr txBox="1"/>
          <p:nvPr/>
        </p:nvSpPr>
        <p:spPr>
          <a:xfrm>
            <a:off x="-186447" y="6138745"/>
            <a:ext cx="1828800" cy="646331"/>
          </a:xfrm>
          <a:prstGeom prst="rect">
            <a:avLst/>
          </a:prstGeom>
          <a:noFill/>
        </p:spPr>
        <p:txBody>
          <a:bodyPr wrap="square" rtlCol="0">
            <a:spAutoFit/>
          </a:bodyPr>
          <a:lstStyle/>
          <a:p>
            <a:pPr algn="r"/>
            <a:r>
              <a:rPr lang="es-CL" sz="1200" dirty="0"/>
              <a:t>Analyse </a:t>
            </a:r>
            <a:r>
              <a:rPr lang="es-CL" sz="1200" dirty="0" err="1"/>
              <a:t>post-hoc</a:t>
            </a:r>
            <a:r>
              <a:rPr lang="es-CL" sz="1200" dirty="0"/>
              <a:t>:</a:t>
            </a:r>
          </a:p>
          <a:p>
            <a:pPr algn="r"/>
            <a:r>
              <a:rPr lang="es-CL" sz="1200" dirty="0" err="1"/>
              <a:t>Pairwise</a:t>
            </a:r>
            <a:r>
              <a:rPr lang="es-CL" sz="1200" dirty="0"/>
              <a:t> </a:t>
            </a:r>
            <a:r>
              <a:rPr lang="es-CL" sz="1200" dirty="0" err="1"/>
              <a:t>comparisons</a:t>
            </a:r>
            <a:endParaRPr lang="es-CL" sz="1200" dirty="0"/>
          </a:p>
          <a:p>
            <a:pPr algn="r"/>
            <a:r>
              <a:rPr lang="es-CL" sz="1200" dirty="0" err="1"/>
              <a:t>fdr</a:t>
            </a:r>
            <a:r>
              <a:rPr lang="es-CL" sz="1200" dirty="0"/>
              <a:t> correction</a:t>
            </a:r>
            <a:endParaRPr lang="fr-FR" sz="1200" dirty="0"/>
          </a:p>
        </p:txBody>
      </p:sp>
      <p:graphicFrame>
        <p:nvGraphicFramePr>
          <p:cNvPr id="24" name="Table 20">
            <a:extLst>
              <a:ext uri="{FF2B5EF4-FFF2-40B4-BE49-F238E27FC236}">
                <a16:creationId xmlns:a16="http://schemas.microsoft.com/office/drawing/2014/main" id="{E762C560-D256-45AF-BE53-DC40421645F4}"/>
              </a:ext>
            </a:extLst>
          </p:cNvPr>
          <p:cNvGraphicFramePr>
            <a:graphicFrameLocks noGrp="1"/>
          </p:cNvGraphicFramePr>
          <p:nvPr>
            <p:extLst>
              <p:ext uri="{D42A27DB-BD31-4B8C-83A1-F6EECF244321}">
                <p14:modId xmlns:p14="http://schemas.microsoft.com/office/powerpoint/2010/main" val="3441196363"/>
              </p:ext>
            </p:extLst>
          </p:nvPr>
        </p:nvGraphicFramePr>
        <p:xfrm>
          <a:off x="2130358" y="4332923"/>
          <a:ext cx="7023372" cy="1844040"/>
        </p:xfrm>
        <a:graphic>
          <a:graphicData uri="http://schemas.openxmlformats.org/drawingml/2006/table">
            <a:tbl>
              <a:tblPr>
                <a:tableStyleId>{5C22544A-7EE6-4342-B048-85BDC9FD1C3A}</a:tableStyleId>
              </a:tblPr>
              <a:tblGrid>
                <a:gridCol w="785572">
                  <a:extLst>
                    <a:ext uri="{9D8B030D-6E8A-4147-A177-3AD203B41FA5}">
                      <a16:colId xmlns:a16="http://schemas.microsoft.com/office/drawing/2014/main" val="1802449020"/>
                    </a:ext>
                  </a:extLst>
                </a:gridCol>
                <a:gridCol w="1393549">
                  <a:extLst>
                    <a:ext uri="{9D8B030D-6E8A-4147-A177-3AD203B41FA5}">
                      <a16:colId xmlns:a16="http://schemas.microsoft.com/office/drawing/2014/main" val="1500265766"/>
                    </a:ext>
                  </a:extLst>
                </a:gridCol>
                <a:gridCol w="2764984">
                  <a:extLst>
                    <a:ext uri="{9D8B030D-6E8A-4147-A177-3AD203B41FA5}">
                      <a16:colId xmlns:a16="http://schemas.microsoft.com/office/drawing/2014/main" val="1920639975"/>
                    </a:ext>
                  </a:extLst>
                </a:gridCol>
                <a:gridCol w="2079267">
                  <a:extLst>
                    <a:ext uri="{9D8B030D-6E8A-4147-A177-3AD203B41FA5}">
                      <a16:colId xmlns:a16="http://schemas.microsoft.com/office/drawing/2014/main" val="116267350"/>
                    </a:ext>
                  </a:extLst>
                </a:gridCol>
              </a:tblGrid>
              <a:tr h="218861">
                <a:tc>
                  <a:txBody>
                    <a:bodyPr/>
                    <a:lstStyle/>
                    <a:p>
                      <a:endParaRPr lang="fr-FR" dirty="0"/>
                    </a:p>
                  </a:txBody>
                  <a:tcPr>
                    <a:noFill/>
                  </a:tcPr>
                </a:tc>
                <a:tc>
                  <a:txBody>
                    <a:bodyPr/>
                    <a:lstStyle/>
                    <a:p>
                      <a:endParaRPr lang="fr-FR" dirty="0"/>
                    </a:p>
                  </a:txBody>
                  <a:tcP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err="1">
                          <a:latin typeface="Courier New" panose="02070309020205020404" pitchFamily="49" charset="0"/>
                          <a:cs typeface="Courier New" panose="02070309020205020404" pitchFamily="49" charset="0"/>
                        </a:rPr>
                        <a:t>Left</a:t>
                      </a:r>
                      <a:r>
                        <a:rPr lang="es-CL" dirty="0">
                          <a:latin typeface="Courier New" panose="02070309020205020404" pitchFamily="49" charset="0"/>
                          <a:cs typeface="Courier New" panose="02070309020205020404" pitchFamily="49" charset="0"/>
                        </a:rPr>
                        <a:t> </a:t>
                      </a:r>
                      <a:r>
                        <a:rPr lang="es-CL" dirty="0" err="1">
                          <a:latin typeface="Courier New" panose="02070309020205020404" pitchFamily="49" charset="0"/>
                          <a:cs typeface="Courier New" panose="02070309020205020404" pitchFamily="49" charset="0"/>
                        </a:rPr>
                        <a:t>context</a:t>
                      </a:r>
                      <a:endParaRPr lang="fr-FR" dirty="0">
                        <a:latin typeface="Courier New" panose="02070309020205020404" pitchFamily="49" charset="0"/>
                        <a:cs typeface="Courier New" panose="02070309020205020404" pitchFamily="49" charset="0"/>
                      </a:endParaRPr>
                    </a:p>
                  </a:txBody>
                  <a:tcPr>
                    <a:solidFill>
                      <a:schemeClr val="bg1">
                        <a:lumMod val="7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dirty="0"/>
                    </a:p>
                  </a:txBody>
                  <a:tcPr>
                    <a:solidFill>
                      <a:schemeClr val="bg1">
                        <a:lumMod val="75000"/>
                      </a:schemeClr>
                    </a:solidFill>
                  </a:tcPr>
                </a:tc>
                <a:extLst>
                  <a:ext uri="{0D108BD9-81ED-4DB2-BD59-A6C34878D82A}">
                    <a16:rowId xmlns:a16="http://schemas.microsoft.com/office/drawing/2014/main" val="3977959833"/>
                  </a:ext>
                </a:extLst>
              </a:tr>
              <a:tr h="218861">
                <a:tc>
                  <a:txBody>
                    <a:bodyPr/>
                    <a:lstStyle/>
                    <a:p>
                      <a:endParaRPr lang="fr-FR" dirty="0"/>
                    </a:p>
                  </a:txBody>
                  <a:tcPr>
                    <a:noFill/>
                  </a:tcPr>
                </a:tc>
                <a:tc>
                  <a:txBody>
                    <a:bodyPr/>
                    <a:lstStyle/>
                    <a:p>
                      <a:endParaRPr lang="fr-FR"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C[-</a:t>
                      </a:r>
                      <a:r>
                        <a:rPr lang="es-CL" dirty="0" err="1"/>
                        <a:t>voice</a:t>
                      </a:r>
                      <a:r>
                        <a:rPr lang="es-CL" dirty="0"/>
                        <a:t>] </a:t>
                      </a:r>
                      <a:r>
                        <a:rPr lang="es-CL" dirty="0">
                          <a:sym typeface="Wingdings" panose="05000000000000000000" pitchFamily="2" charset="2"/>
                        </a:rPr>
                        <a:t> </a:t>
                      </a:r>
                      <a:r>
                        <a:rPr lang="es-CL" dirty="0"/>
                        <a:t>C[+</a:t>
                      </a:r>
                      <a:r>
                        <a:rPr lang="es-CL" dirty="0" err="1"/>
                        <a:t>voice</a:t>
                      </a:r>
                      <a:r>
                        <a:rPr lang="es-CL" dirty="0"/>
                        <a:t>]</a:t>
                      </a:r>
                      <a:endParaRPr lang="fr-FR" dirty="0"/>
                    </a:p>
                  </a:txBody>
                  <a:tcP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dirty="0"/>
                        <a:t>C[+</a:t>
                      </a:r>
                      <a:r>
                        <a:rPr lang="es-CL" dirty="0" err="1"/>
                        <a:t>voice</a:t>
                      </a:r>
                      <a:r>
                        <a:rPr lang="es-CL" dirty="0"/>
                        <a:t>] </a:t>
                      </a:r>
                      <a:r>
                        <a:rPr lang="es-CL" dirty="0">
                          <a:sym typeface="Wingdings" panose="05000000000000000000" pitchFamily="2" charset="2"/>
                        </a:rPr>
                        <a:t> V</a:t>
                      </a:r>
                      <a:endParaRPr lang="fr-FR" dirty="0"/>
                    </a:p>
                  </a:txBody>
                  <a:tcPr>
                    <a:solidFill>
                      <a:schemeClr val="bg1">
                        <a:lumMod val="75000"/>
                      </a:schemeClr>
                    </a:solidFill>
                  </a:tcPr>
                </a:tc>
                <a:extLst>
                  <a:ext uri="{0D108BD9-81ED-4DB2-BD59-A6C34878D82A}">
                    <a16:rowId xmlns:a16="http://schemas.microsoft.com/office/drawing/2014/main" val="3962815415"/>
                  </a:ext>
                </a:extLst>
              </a:tr>
              <a:tr h="370840">
                <a:tc rowSpan="3">
                  <a:txBody>
                    <a:bodyPr/>
                    <a:lstStyle/>
                    <a:p>
                      <a:pPr algn="ctr"/>
                      <a:r>
                        <a:rPr lang="es-CL" dirty="0">
                          <a:latin typeface="Courier New" panose="02070309020205020404" pitchFamily="49" charset="0"/>
                          <a:cs typeface="Courier New" panose="02070309020205020404" pitchFamily="49" charset="0"/>
                        </a:rPr>
                        <a:t>L1 </a:t>
                      </a:r>
                      <a:r>
                        <a:rPr lang="es-CL" dirty="0" err="1">
                          <a:latin typeface="Courier New" panose="02070309020205020404" pitchFamily="49" charset="0"/>
                          <a:cs typeface="Courier New" panose="02070309020205020404" pitchFamily="49" charset="0"/>
                        </a:rPr>
                        <a:t>Group</a:t>
                      </a:r>
                      <a:endParaRPr lang="fr-FR" dirty="0">
                        <a:latin typeface="Courier New" panose="02070309020205020404" pitchFamily="49" charset="0"/>
                        <a:cs typeface="Courier New" panose="02070309020205020404" pitchFamily="49" charset="0"/>
                      </a:endParaRPr>
                    </a:p>
                  </a:txBody>
                  <a:tcPr vert="vert270">
                    <a:solidFill>
                      <a:schemeClr val="bg1">
                        <a:lumMod val="75000"/>
                      </a:schemeClr>
                    </a:solidFill>
                  </a:tcPr>
                </a:tc>
                <a:tc>
                  <a:txBody>
                    <a:bodyPr/>
                    <a:lstStyle/>
                    <a:p>
                      <a:r>
                        <a:rPr lang="es-CL" dirty="0"/>
                        <a:t>L1 français</a:t>
                      </a:r>
                      <a:endParaRPr lang="fr-FR" dirty="0"/>
                    </a:p>
                  </a:txBody>
                  <a:tcPr>
                    <a:solidFill>
                      <a:schemeClr val="bg1">
                        <a:lumMod val="75000"/>
                      </a:schemeClr>
                    </a:solidFill>
                  </a:tcPr>
                </a:tc>
                <a:tc>
                  <a:txBody>
                    <a:bodyPr/>
                    <a:lstStyle/>
                    <a:p>
                      <a:pPr algn="r"/>
                      <a:r>
                        <a:rPr lang="es-CL" dirty="0"/>
                        <a:t>&lt; 0.001</a:t>
                      </a:r>
                      <a:endParaRPr lang="fr-FR" dirty="0"/>
                    </a:p>
                  </a:txBody>
                  <a:tcPr>
                    <a:solidFill>
                      <a:schemeClr val="accent6">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CL" dirty="0"/>
                        <a:t>&lt; 0.001</a:t>
                      </a:r>
                      <a:endParaRPr lang="fr-FR" dirty="0"/>
                    </a:p>
                  </a:txBody>
                  <a:tcPr>
                    <a:solidFill>
                      <a:schemeClr val="accent6">
                        <a:lumMod val="40000"/>
                        <a:lumOff val="60000"/>
                      </a:schemeClr>
                    </a:solidFill>
                  </a:tcPr>
                </a:tc>
                <a:extLst>
                  <a:ext uri="{0D108BD9-81ED-4DB2-BD59-A6C34878D82A}">
                    <a16:rowId xmlns:a16="http://schemas.microsoft.com/office/drawing/2014/main" val="3270302404"/>
                  </a:ext>
                </a:extLst>
              </a:tr>
              <a:tr h="370840">
                <a:tc vMerge="1">
                  <a:txBody>
                    <a:bodyPr/>
                    <a:lstStyle/>
                    <a:p>
                      <a:endParaRPr lang="fr-FR" dirty="0"/>
                    </a:p>
                  </a:txBody>
                  <a:tcPr>
                    <a:solidFill>
                      <a:schemeClr val="bg1">
                        <a:lumMod val="75000"/>
                      </a:schemeClr>
                    </a:solidFill>
                  </a:tcPr>
                </a:tc>
                <a:tc>
                  <a:txBody>
                    <a:bodyPr/>
                    <a:lstStyle/>
                    <a:p>
                      <a:r>
                        <a:rPr lang="es-CL" dirty="0"/>
                        <a:t>L1 espagnol</a:t>
                      </a:r>
                      <a:endParaRPr lang="fr-FR" dirty="0"/>
                    </a:p>
                  </a:txBody>
                  <a:tcPr>
                    <a:solidFill>
                      <a:schemeClr val="bg1">
                        <a:lumMod val="75000"/>
                      </a:schemeClr>
                    </a:solidFill>
                  </a:tcPr>
                </a:tc>
                <a:tc>
                  <a:txBody>
                    <a:bodyPr/>
                    <a:lstStyle/>
                    <a:p>
                      <a:pPr algn="r"/>
                      <a:r>
                        <a:rPr lang="es-CL" dirty="0"/>
                        <a:t>0.029</a:t>
                      </a:r>
                      <a:endParaRPr lang="fr-FR" dirty="0"/>
                    </a:p>
                  </a:txBody>
                  <a:tcPr>
                    <a:solidFill>
                      <a:schemeClr val="accent6">
                        <a:lumMod val="40000"/>
                        <a:lumOff val="60000"/>
                      </a:schemeClr>
                    </a:solidFill>
                  </a:tcPr>
                </a:tc>
                <a:tc>
                  <a:txBody>
                    <a:bodyPr/>
                    <a:lstStyle/>
                    <a:p>
                      <a:pPr algn="r"/>
                      <a:r>
                        <a:rPr lang="es-CL" dirty="0"/>
                        <a:t>0.001</a:t>
                      </a:r>
                      <a:endParaRPr lang="fr-FR" dirty="0"/>
                    </a:p>
                  </a:txBody>
                  <a:tcPr>
                    <a:solidFill>
                      <a:schemeClr val="accent6">
                        <a:lumMod val="40000"/>
                        <a:lumOff val="60000"/>
                      </a:schemeClr>
                    </a:solidFill>
                  </a:tcPr>
                </a:tc>
                <a:extLst>
                  <a:ext uri="{0D108BD9-81ED-4DB2-BD59-A6C34878D82A}">
                    <a16:rowId xmlns:a16="http://schemas.microsoft.com/office/drawing/2014/main" val="3642829339"/>
                  </a:ext>
                </a:extLst>
              </a:tr>
              <a:tr h="370840">
                <a:tc vMerge="1">
                  <a:txBody>
                    <a:bodyPr/>
                    <a:lstStyle/>
                    <a:p>
                      <a:endParaRPr lang="fr-FR" dirty="0"/>
                    </a:p>
                  </a:txBody>
                  <a:tcPr>
                    <a:solidFill>
                      <a:schemeClr val="bg1">
                        <a:lumMod val="75000"/>
                      </a:schemeClr>
                    </a:solidFill>
                  </a:tcPr>
                </a:tc>
                <a:tc>
                  <a:txBody>
                    <a:bodyPr/>
                    <a:lstStyle/>
                    <a:p>
                      <a:r>
                        <a:rPr lang="es-CL" dirty="0"/>
                        <a:t>L1 </a:t>
                      </a:r>
                      <a:r>
                        <a:rPr lang="es-CL" dirty="0" err="1"/>
                        <a:t>italien</a:t>
                      </a:r>
                      <a:endParaRPr lang="fr-FR" dirty="0"/>
                    </a:p>
                  </a:txBody>
                  <a:tcPr>
                    <a:solidFill>
                      <a:schemeClr val="bg1">
                        <a:lumMod val="75000"/>
                      </a:schemeClr>
                    </a:solidFill>
                  </a:tcPr>
                </a:tc>
                <a:tc>
                  <a:txBody>
                    <a:bodyPr/>
                    <a:lstStyle/>
                    <a:p>
                      <a:pPr algn="r"/>
                      <a:r>
                        <a:rPr lang="es-CL" dirty="0"/>
                        <a:t>0.268</a:t>
                      </a:r>
                      <a:endParaRPr lang="fr-FR" dirty="0"/>
                    </a:p>
                  </a:txBody>
                  <a:tcPr>
                    <a:solidFill>
                      <a:schemeClr val="accent2">
                        <a:lumMod val="60000"/>
                        <a:lumOff val="40000"/>
                      </a:schemeClr>
                    </a:solidFill>
                  </a:tcPr>
                </a:tc>
                <a:tc>
                  <a:txBody>
                    <a:bodyPr/>
                    <a:lstStyle/>
                    <a:p>
                      <a:pPr algn="r"/>
                      <a:r>
                        <a:rPr lang="es-CL" dirty="0"/>
                        <a:t>0.002</a:t>
                      </a:r>
                      <a:endParaRPr lang="fr-FR" dirty="0"/>
                    </a:p>
                  </a:txBody>
                  <a:tcPr>
                    <a:solidFill>
                      <a:schemeClr val="accent6">
                        <a:lumMod val="40000"/>
                        <a:lumOff val="60000"/>
                      </a:schemeClr>
                    </a:solidFill>
                  </a:tcPr>
                </a:tc>
                <a:extLst>
                  <a:ext uri="{0D108BD9-81ED-4DB2-BD59-A6C34878D82A}">
                    <a16:rowId xmlns:a16="http://schemas.microsoft.com/office/drawing/2014/main" val="3034902862"/>
                  </a:ext>
                </a:extLst>
              </a:tr>
            </a:tbl>
          </a:graphicData>
        </a:graphic>
      </p:graphicFrame>
      <p:sp>
        <p:nvSpPr>
          <p:cNvPr id="27" name="TextBox 26">
            <a:extLst>
              <a:ext uri="{FF2B5EF4-FFF2-40B4-BE49-F238E27FC236}">
                <a16:creationId xmlns:a16="http://schemas.microsoft.com/office/drawing/2014/main" id="{23F27456-C9A4-4800-BB1F-7AB1EC7C198C}"/>
              </a:ext>
            </a:extLst>
          </p:cNvPr>
          <p:cNvSpPr txBox="1"/>
          <p:nvPr/>
        </p:nvSpPr>
        <p:spPr>
          <a:xfrm>
            <a:off x="5390651" y="6176963"/>
            <a:ext cx="6801349" cy="646331"/>
          </a:xfrm>
          <a:prstGeom prst="rect">
            <a:avLst/>
          </a:prstGeom>
          <a:noFill/>
        </p:spPr>
        <p:txBody>
          <a:bodyPr wrap="none" rtlCol="0">
            <a:spAutoFit/>
          </a:bodyPr>
          <a:lstStyle/>
          <a:p>
            <a:r>
              <a:rPr lang="es-CL" i="1" dirty="0"/>
              <a:t>Pour les </a:t>
            </a:r>
            <a:r>
              <a:rPr lang="es-CL" i="1" dirty="0" err="1"/>
              <a:t>italophones</a:t>
            </a:r>
            <a:r>
              <a:rPr lang="es-CL" i="1" dirty="0"/>
              <a:t>, [s, z] </a:t>
            </a:r>
            <a:r>
              <a:rPr lang="es-CL" i="1" dirty="0" err="1"/>
              <a:t>ne</a:t>
            </a:r>
            <a:r>
              <a:rPr lang="es-CL" i="1" dirty="0"/>
              <a:t> sont </a:t>
            </a:r>
            <a:r>
              <a:rPr lang="es-CL" i="1" dirty="0" err="1"/>
              <a:t>pas</a:t>
            </a:r>
            <a:r>
              <a:rPr lang="es-CL" i="1" dirty="0"/>
              <a:t> différents après une </a:t>
            </a:r>
            <a:r>
              <a:rPr lang="es-CL" i="1" dirty="0" err="1"/>
              <a:t>consonne</a:t>
            </a:r>
            <a:r>
              <a:rPr lang="es-CL" i="1" dirty="0"/>
              <a:t>, </a:t>
            </a:r>
          </a:p>
          <a:p>
            <a:r>
              <a:rPr lang="es-CL" i="1" dirty="0"/>
              <a:t>qu’elle soit </a:t>
            </a:r>
            <a:r>
              <a:rPr lang="es-CL" i="1" dirty="0" err="1"/>
              <a:t>voisée</a:t>
            </a:r>
            <a:r>
              <a:rPr lang="es-CL" i="1" dirty="0"/>
              <a:t> ou </a:t>
            </a:r>
            <a:r>
              <a:rPr lang="es-CL" i="1" dirty="0" err="1"/>
              <a:t>pas</a:t>
            </a:r>
            <a:r>
              <a:rPr lang="es-CL" i="1" dirty="0"/>
              <a:t>.</a:t>
            </a:r>
            <a:endParaRPr lang="fr-FR" i="1" dirty="0"/>
          </a:p>
        </p:txBody>
      </p:sp>
    </p:spTree>
    <p:extLst>
      <p:ext uri="{BB962C8B-B14F-4D97-AF65-F5344CB8AC3E}">
        <p14:creationId xmlns:p14="http://schemas.microsoft.com/office/powerpoint/2010/main" val="73245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57EBD3-DBB0-4D2A-B1EA-C5B23AEB5508}"/>
              </a:ext>
            </a:extLst>
          </p:cNvPr>
          <p:cNvSpPr>
            <a:spLocks noGrp="1"/>
          </p:cNvSpPr>
          <p:nvPr>
            <p:ph type="title"/>
          </p:nvPr>
        </p:nvSpPr>
        <p:spPr/>
        <p:txBody>
          <a:bodyPr/>
          <a:lstStyle/>
          <a:p>
            <a:r>
              <a:rPr lang="en-US" dirty="0" err="1"/>
              <a:t>Résultats</a:t>
            </a:r>
            <a:endParaRPr lang="en-US" dirty="0"/>
          </a:p>
        </p:txBody>
      </p:sp>
      <p:sp>
        <p:nvSpPr>
          <p:cNvPr id="3" name="Espace réservé du contenu 2">
            <a:extLst>
              <a:ext uri="{FF2B5EF4-FFF2-40B4-BE49-F238E27FC236}">
                <a16:creationId xmlns:a16="http://schemas.microsoft.com/office/drawing/2014/main" id="{E096CC15-3291-4F50-9016-BBFEEE01C7B1}"/>
              </a:ext>
            </a:extLst>
          </p:cNvPr>
          <p:cNvSpPr>
            <a:spLocks noGrp="1"/>
          </p:cNvSpPr>
          <p:nvPr>
            <p:ph idx="1"/>
          </p:nvPr>
        </p:nvSpPr>
        <p:spPr/>
        <p:txBody>
          <a:bodyPr/>
          <a:lstStyle/>
          <a:p>
            <a:pPr marL="0" indent="0">
              <a:buNone/>
            </a:pPr>
            <a:r>
              <a:rPr lang="en-US" dirty="0"/>
              <a:t>Par </a:t>
            </a:r>
            <a:r>
              <a:rPr lang="en-US" dirty="0" err="1"/>
              <a:t>locuteur</a:t>
            </a:r>
            <a:endParaRPr lang="en-US" dirty="0"/>
          </a:p>
        </p:txBody>
      </p:sp>
      <p:pic>
        <p:nvPicPr>
          <p:cNvPr id="5122" name="Picture 2" descr="A close up of a map&#10;&#10;Description automatically generated">
            <a:extLst>
              <a:ext uri="{FF2B5EF4-FFF2-40B4-BE49-F238E27FC236}">
                <a16:creationId xmlns:a16="http://schemas.microsoft.com/office/drawing/2014/main" id="{943EEC35-0D9C-45F7-9A82-0578115A6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057" y="681037"/>
            <a:ext cx="6342743" cy="591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625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E5E08-C32D-4D8F-B220-AB3D69C06793}"/>
              </a:ext>
            </a:extLst>
          </p:cNvPr>
          <p:cNvSpPr>
            <a:spLocks noGrp="1"/>
          </p:cNvSpPr>
          <p:nvPr>
            <p:ph type="title"/>
          </p:nvPr>
        </p:nvSpPr>
        <p:spPr/>
        <p:txBody>
          <a:bodyPr/>
          <a:lstStyle/>
          <a:p>
            <a:r>
              <a:rPr lang="en-US" dirty="0" err="1"/>
              <a:t>Résultats</a:t>
            </a:r>
            <a:endParaRPr lang="en-US" dirty="0"/>
          </a:p>
        </p:txBody>
      </p:sp>
      <p:sp>
        <p:nvSpPr>
          <p:cNvPr id="3" name="Espace réservé du contenu 2">
            <a:extLst>
              <a:ext uri="{FF2B5EF4-FFF2-40B4-BE49-F238E27FC236}">
                <a16:creationId xmlns:a16="http://schemas.microsoft.com/office/drawing/2014/main" id="{F72BEA27-9E85-4B83-9880-A7B0DFA55DAD}"/>
              </a:ext>
            </a:extLst>
          </p:cNvPr>
          <p:cNvSpPr>
            <a:spLocks noGrp="1"/>
          </p:cNvSpPr>
          <p:nvPr>
            <p:ph idx="1"/>
          </p:nvPr>
        </p:nvSpPr>
        <p:spPr/>
        <p:txBody>
          <a:bodyPr/>
          <a:lstStyle/>
          <a:p>
            <a:pPr marL="0" indent="0">
              <a:buNone/>
            </a:pPr>
            <a:r>
              <a:rPr lang="en-US" dirty="0"/>
              <a:t>Random forests</a:t>
            </a:r>
          </a:p>
        </p:txBody>
      </p:sp>
      <p:pic>
        <p:nvPicPr>
          <p:cNvPr id="3074" name="Picture 4" descr="A screenshot of a cell phone&#10;&#10;Description automatically generated">
            <a:extLst>
              <a:ext uri="{FF2B5EF4-FFF2-40B4-BE49-F238E27FC236}">
                <a16:creationId xmlns:a16="http://schemas.microsoft.com/office/drawing/2014/main" id="{9A747B64-68C3-4E85-92A8-59FD859AF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950" y="2284640"/>
            <a:ext cx="5973749" cy="358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68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1DB06-2C01-4835-8281-4B84E61579CB}"/>
              </a:ext>
            </a:extLst>
          </p:cNvPr>
          <p:cNvSpPr>
            <a:spLocks noGrp="1"/>
          </p:cNvSpPr>
          <p:nvPr>
            <p:ph type="title"/>
          </p:nvPr>
        </p:nvSpPr>
        <p:spPr/>
        <p:txBody>
          <a:bodyPr/>
          <a:lstStyle/>
          <a:p>
            <a:r>
              <a:rPr lang="en-US" dirty="0" err="1"/>
              <a:t>Résultats</a:t>
            </a:r>
            <a:r>
              <a:rPr lang="en-US" dirty="0"/>
              <a:t> : Variables </a:t>
            </a:r>
            <a:r>
              <a:rPr lang="en-US" dirty="0" err="1"/>
              <a:t>acquisitionnelles</a:t>
            </a:r>
            <a:endParaRPr lang="en-US" dirty="0"/>
          </a:p>
        </p:txBody>
      </p:sp>
      <p:sp>
        <p:nvSpPr>
          <p:cNvPr id="3" name="Espace réservé du contenu 2">
            <a:extLst>
              <a:ext uri="{FF2B5EF4-FFF2-40B4-BE49-F238E27FC236}">
                <a16:creationId xmlns:a16="http://schemas.microsoft.com/office/drawing/2014/main" id="{D4BA07CB-D67A-4EC3-BB84-D5B1F5328C37}"/>
              </a:ext>
            </a:extLst>
          </p:cNvPr>
          <p:cNvSpPr>
            <a:spLocks noGrp="1"/>
          </p:cNvSpPr>
          <p:nvPr>
            <p:ph idx="1"/>
          </p:nvPr>
        </p:nvSpPr>
        <p:spPr/>
        <p:txBody>
          <a:bodyPr/>
          <a:lstStyle/>
          <a:p>
            <a:pPr marL="0" indent="0">
              <a:buNone/>
            </a:pPr>
            <a:r>
              <a:rPr lang="en-US" dirty="0"/>
              <a:t>Random forests</a:t>
            </a:r>
          </a:p>
        </p:txBody>
      </p:sp>
      <p:pic>
        <p:nvPicPr>
          <p:cNvPr id="4098" name="Picture 6" descr="A screenshot of a cell phone&#10;&#10;Description automatically generated">
            <a:extLst>
              <a:ext uri="{FF2B5EF4-FFF2-40B4-BE49-F238E27FC236}">
                <a16:creationId xmlns:a16="http://schemas.microsoft.com/office/drawing/2014/main" id="{DC159A07-E389-44BF-A04C-7858DF3D9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1518" y="1825625"/>
            <a:ext cx="6822282" cy="450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773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EC63-6B19-410B-A09E-D9DF61FD9495}"/>
              </a:ext>
            </a:extLst>
          </p:cNvPr>
          <p:cNvSpPr>
            <a:spLocks noGrp="1"/>
          </p:cNvSpPr>
          <p:nvPr>
            <p:ph type="title"/>
          </p:nvPr>
        </p:nvSpPr>
        <p:spPr/>
        <p:txBody>
          <a:bodyPr/>
          <a:lstStyle/>
          <a:p>
            <a:r>
              <a:rPr lang="es-CL" dirty="0" err="1"/>
              <a:t>Conclusions</a:t>
            </a:r>
            <a:r>
              <a:rPr lang="es-CL" dirty="0"/>
              <a:t> et </a:t>
            </a:r>
            <a:r>
              <a:rPr lang="es-CL" dirty="0" err="1"/>
              <a:t>discussion</a:t>
            </a:r>
            <a:endParaRPr lang="fr-FR" dirty="0"/>
          </a:p>
        </p:txBody>
      </p:sp>
      <p:sp>
        <p:nvSpPr>
          <p:cNvPr id="3" name="Content Placeholder 2">
            <a:extLst>
              <a:ext uri="{FF2B5EF4-FFF2-40B4-BE49-F238E27FC236}">
                <a16:creationId xmlns:a16="http://schemas.microsoft.com/office/drawing/2014/main" id="{08BC3953-1B75-4F63-AEBC-F9EC2C7BD5F0}"/>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fr-FR" dirty="0"/>
              <a:t>Tous les locuteurs produisent la règle d’assimilation progressive de voisement de l’anglais, mais à différents degrés :</a:t>
            </a:r>
          </a:p>
          <a:p>
            <a:pPr marL="0" indent="0" algn="ctr">
              <a:buNone/>
            </a:pPr>
            <a:r>
              <a:rPr lang="fr-FR" sz="3500" dirty="0"/>
              <a:t>L1 français &gt; L1 espagnol &gt; L1 italien</a:t>
            </a:r>
          </a:p>
          <a:p>
            <a:pPr marL="0" indent="0" algn="ctr">
              <a:buNone/>
            </a:pPr>
            <a:endParaRPr lang="fr-FR" dirty="0"/>
          </a:p>
          <a:p>
            <a:pPr marL="0" indent="0">
              <a:buNone/>
            </a:pPr>
            <a:r>
              <a:rPr lang="fr-FR" dirty="0"/>
              <a:t>Ce, </a:t>
            </a:r>
            <a:r>
              <a:rPr lang="fr-FR" b="1" dirty="0"/>
              <a:t>malgré l’existence </a:t>
            </a:r>
            <a:r>
              <a:rPr lang="fr-FR" dirty="0"/>
              <a:t>de /s/ et /z/ en tant que phonèmes en italien,</a:t>
            </a:r>
            <a:br>
              <a:rPr lang="fr-FR" dirty="0"/>
            </a:br>
            <a:r>
              <a:rPr lang="fr-FR" dirty="0"/>
              <a:t>et uniquement de /s/ en espagnol ([z] étant un allophone optionnel).</a:t>
            </a:r>
          </a:p>
          <a:p>
            <a:pPr marL="0" indent="0">
              <a:buNone/>
            </a:pPr>
            <a:endParaRPr lang="fr-FR" dirty="0"/>
          </a:p>
          <a:p>
            <a:pPr marL="0" indent="0">
              <a:buNone/>
            </a:pPr>
            <a:r>
              <a:rPr lang="fr-FR" dirty="0"/>
              <a:t>Cependant, /s/ et [z] </a:t>
            </a:r>
            <a:r>
              <a:rPr lang="fr-FR" b="1" dirty="0"/>
              <a:t>peuvent apparaître </a:t>
            </a:r>
            <a:r>
              <a:rPr lang="fr-FR" dirty="0"/>
              <a:t>en fin de mot en espagnol,</a:t>
            </a:r>
            <a:br>
              <a:rPr lang="fr-FR" dirty="0"/>
            </a:br>
            <a:r>
              <a:rPr lang="fr-FR" dirty="0"/>
              <a:t>ce qui n’est pas le cas en italien pour /s/ ni /z/ en italien.</a:t>
            </a:r>
          </a:p>
          <a:p>
            <a:pPr marL="0" indent="0">
              <a:buNone/>
            </a:pPr>
            <a:endParaRPr lang="fr-FR" dirty="0"/>
          </a:p>
          <a:p>
            <a:pPr marL="0" indent="0">
              <a:buNone/>
            </a:pPr>
            <a:r>
              <a:rPr lang="fr-FR" dirty="0">
                <a:sym typeface="Wingdings" panose="05000000000000000000" pitchFamily="2" charset="2"/>
              </a:rPr>
              <a:t> </a:t>
            </a:r>
            <a:r>
              <a:rPr lang="fr-FR" dirty="0"/>
              <a:t>L’influence des restrictions phonotactiques de la L1 des apprenants semble être une plus forte source de transfert négatif que la réévaluation du statut phonémique de sons présents dans la L1 des apprenants.</a:t>
            </a:r>
          </a:p>
        </p:txBody>
      </p:sp>
      <p:sp>
        <p:nvSpPr>
          <p:cNvPr id="4" name="TextBox 3">
            <a:extLst>
              <a:ext uri="{FF2B5EF4-FFF2-40B4-BE49-F238E27FC236}">
                <a16:creationId xmlns:a16="http://schemas.microsoft.com/office/drawing/2014/main" id="{B62DDFC5-23C7-4EB4-8C8F-9668612B43B2}"/>
              </a:ext>
            </a:extLst>
          </p:cNvPr>
          <p:cNvSpPr txBox="1"/>
          <p:nvPr/>
        </p:nvSpPr>
        <p:spPr>
          <a:xfrm>
            <a:off x="9533106" y="2344366"/>
            <a:ext cx="2041393" cy="646331"/>
          </a:xfrm>
          <a:prstGeom prst="rect">
            <a:avLst/>
          </a:prstGeom>
          <a:noFill/>
        </p:spPr>
        <p:txBody>
          <a:bodyPr wrap="none" rtlCol="0">
            <a:spAutoFit/>
          </a:bodyPr>
          <a:lstStyle/>
          <a:p>
            <a:r>
              <a:rPr lang="es-CL" dirty="0"/>
              <a:t>À </a:t>
            </a:r>
            <a:r>
              <a:rPr lang="es-CL" dirty="0" err="1"/>
              <a:t>l’encontre</a:t>
            </a:r>
            <a:r>
              <a:rPr lang="es-CL" dirty="0"/>
              <a:t> de nos </a:t>
            </a:r>
            <a:br>
              <a:rPr lang="es-CL" dirty="0"/>
            </a:br>
            <a:r>
              <a:rPr lang="es-CL" dirty="0"/>
              <a:t>hypothèses ! 😱</a:t>
            </a:r>
            <a:endParaRPr lang="fr-FR" dirty="0"/>
          </a:p>
        </p:txBody>
      </p:sp>
    </p:spTree>
    <p:extLst>
      <p:ext uri="{BB962C8B-B14F-4D97-AF65-F5344CB8AC3E}">
        <p14:creationId xmlns:p14="http://schemas.microsoft.com/office/powerpoint/2010/main" val="31711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38000-FB63-4A8D-B0AD-D424ACB2B683}"/>
              </a:ext>
            </a:extLst>
          </p:cNvPr>
          <p:cNvSpPr>
            <a:spLocks noGrp="1"/>
          </p:cNvSpPr>
          <p:nvPr>
            <p:ph type="title"/>
          </p:nvPr>
        </p:nvSpPr>
        <p:spPr/>
        <p:txBody>
          <a:bodyPr/>
          <a:lstStyle/>
          <a:p>
            <a:r>
              <a:rPr lang="es-CL" dirty="0" err="1"/>
              <a:t>Contexte</a:t>
            </a:r>
            <a:endParaRPr lang="fr-FR" dirty="0"/>
          </a:p>
        </p:txBody>
      </p:sp>
      <p:sp>
        <p:nvSpPr>
          <p:cNvPr id="3" name="Content Placeholder 2">
            <a:extLst>
              <a:ext uri="{FF2B5EF4-FFF2-40B4-BE49-F238E27FC236}">
                <a16:creationId xmlns:a16="http://schemas.microsoft.com/office/drawing/2014/main" id="{4C3FC0EB-A2A6-4A87-846D-798AA191F092}"/>
              </a:ext>
            </a:extLst>
          </p:cNvPr>
          <p:cNvSpPr>
            <a:spLocks noGrp="1"/>
          </p:cNvSpPr>
          <p:nvPr>
            <p:ph idx="1"/>
          </p:nvPr>
        </p:nvSpPr>
        <p:spPr/>
        <p:txBody>
          <a:bodyPr>
            <a:normAutofit fontScale="92500" lnSpcReduction="10000"/>
          </a:bodyPr>
          <a:lstStyle/>
          <a:p>
            <a:pPr marL="0" indent="0">
              <a:buNone/>
            </a:pPr>
            <a:r>
              <a:rPr lang="fr-FR" dirty="0"/>
              <a:t>Projet </a:t>
            </a:r>
            <a:r>
              <a:rPr lang="fr-FR" dirty="0" err="1"/>
              <a:t>Interphonology</a:t>
            </a:r>
            <a:r>
              <a:rPr lang="fr-FR" dirty="0"/>
              <a:t> of </a:t>
            </a:r>
            <a:r>
              <a:rPr lang="fr-FR" dirty="0" err="1"/>
              <a:t>Contemporary</a:t>
            </a:r>
            <a:r>
              <a:rPr lang="fr-FR" dirty="0"/>
              <a:t> English / Interphonologie de l’anglais contemporain (IPCE-IPAC)</a:t>
            </a:r>
          </a:p>
          <a:p>
            <a:pPr marL="457200" lvl="1" indent="0">
              <a:buNone/>
            </a:pPr>
            <a:r>
              <a:rPr lang="fr-FR" dirty="0"/>
              <a:t>Étude de la phonologie de l’interlangue d’apprenants d’anglais de L1 différentes à travers la collecte et l’analyse d’un corpus oral.</a:t>
            </a:r>
          </a:p>
          <a:p>
            <a:pPr marL="0" indent="0">
              <a:buNone/>
            </a:pPr>
            <a:r>
              <a:rPr lang="fr-FR" dirty="0"/>
              <a:t>Protocole de collecte de données :</a:t>
            </a:r>
          </a:p>
          <a:p>
            <a:pPr lvl="1"/>
            <a:r>
              <a:rPr lang="fr-FR" dirty="0"/>
              <a:t>Entretien semi-guidé</a:t>
            </a:r>
          </a:p>
          <a:p>
            <a:pPr lvl="1"/>
            <a:r>
              <a:rPr lang="fr-FR" dirty="0"/>
              <a:t>Lecture à voix haute d’un texte</a:t>
            </a:r>
          </a:p>
          <a:p>
            <a:pPr lvl="1"/>
            <a:r>
              <a:rPr lang="fr-FR" dirty="0">
                <a:solidFill>
                  <a:schemeClr val="bg1">
                    <a:lumMod val="75000"/>
                  </a:schemeClr>
                </a:solidFill>
              </a:rPr>
              <a:t>Lecture de listes de mots</a:t>
            </a:r>
          </a:p>
          <a:p>
            <a:pPr lvl="1"/>
            <a:r>
              <a:rPr lang="fr-FR" dirty="0" err="1">
                <a:solidFill>
                  <a:schemeClr val="bg1">
                    <a:lumMod val="75000"/>
                  </a:schemeClr>
                </a:solidFill>
              </a:rPr>
              <a:t>Maptask</a:t>
            </a:r>
            <a:endParaRPr lang="fr-FR" dirty="0">
              <a:solidFill>
                <a:schemeClr val="bg1">
                  <a:lumMod val="75000"/>
                </a:schemeClr>
              </a:solidFill>
            </a:endParaRPr>
          </a:p>
          <a:p>
            <a:pPr lvl="1"/>
            <a:r>
              <a:rPr lang="fr-FR" dirty="0">
                <a:solidFill>
                  <a:schemeClr val="bg1">
                    <a:lumMod val="75000"/>
                  </a:schemeClr>
                </a:solidFill>
              </a:rPr>
              <a:t>Description d’une image</a:t>
            </a:r>
          </a:p>
          <a:p>
            <a:pPr lvl="1"/>
            <a:r>
              <a:rPr lang="fr-FR" dirty="0">
                <a:solidFill>
                  <a:schemeClr val="bg1">
                    <a:lumMod val="75000"/>
                  </a:schemeClr>
                </a:solidFill>
              </a:rPr>
              <a:t>Test de perception</a:t>
            </a:r>
          </a:p>
          <a:p>
            <a:pPr lvl="1"/>
            <a:r>
              <a:rPr lang="fr-FR" dirty="0">
                <a:solidFill>
                  <a:schemeClr val="bg1">
                    <a:lumMod val="75000"/>
                  </a:schemeClr>
                </a:solidFill>
              </a:rPr>
              <a:t>…</a:t>
            </a:r>
          </a:p>
        </p:txBody>
      </p:sp>
      <p:grpSp>
        <p:nvGrpSpPr>
          <p:cNvPr id="22" name="Group 21">
            <a:extLst>
              <a:ext uri="{FF2B5EF4-FFF2-40B4-BE49-F238E27FC236}">
                <a16:creationId xmlns:a16="http://schemas.microsoft.com/office/drawing/2014/main" id="{708DC3B4-3FC8-4CFB-8094-0AE10E79B564}"/>
              </a:ext>
            </a:extLst>
          </p:cNvPr>
          <p:cNvGrpSpPr/>
          <p:nvPr/>
        </p:nvGrpSpPr>
        <p:grpSpPr>
          <a:xfrm>
            <a:off x="6546715" y="2921525"/>
            <a:ext cx="5551117" cy="3824272"/>
            <a:chOff x="6546715" y="2921525"/>
            <a:chExt cx="5551117" cy="3824272"/>
          </a:xfrm>
        </p:grpSpPr>
        <p:sp>
          <p:nvSpPr>
            <p:cNvPr id="4" name="Oval 3">
              <a:extLst>
                <a:ext uri="{FF2B5EF4-FFF2-40B4-BE49-F238E27FC236}">
                  <a16:creationId xmlns:a16="http://schemas.microsoft.com/office/drawing/2014/main" id="{CCDCA5B0-B3D4-4F9A-BB86-16AEC3BA24F0}"/>
                </a:ext>
              </a:extLst>
            </p:cNvPr>
            <p:cNvSpPr/>
            <p:nvPr/>
          </p:nvSpPr>
          <p:spPr>
            <a:xfrm>
              <a:off x="8035047" y="4254216"/>
              <a:ext cx="2593886" cy="2491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Corpus IPCE-IPAC</a:t>
              </a:r>
            </a:p>
            <a:p>
              <a:pPr algn="ctr"/>
              <a:r>
                <a:rPr lang="es-CL" dirty="0"/>
                <a:t>(Anglais L2)</a:t>
              </a:r>
              <a:endParaRPr lang="fr-FR" dirty="0"/>
            </a:p>
          </p:txBody>
        </p:sp>
        <p:sp>
          <p:nvSpPr>
            <p:cNvPr id="5" name="Oval 4">
              <a:extLst>
                <a:ext uri="{FF2B5EF4-FFF2-40B4-BE49-F238E27FC236}">
                  <a16:creationId xmlns:a16="http://schemas.microsoft.com/office/drawing/2014/main" id="{284E4015-64E1-4026-8A41-AC5562BCA507}"/>
                </a:ext>
              </a:extLst>
            </p:cNvPr>
            <p:cNvSpPr/>
            <p:nvPr/>
          </p:nvSpPr>
          <p:spPr>
            <a:xfrm>
              <a:off x="6546715" y="4795740"/>
              <a:ext cx="1260000" cy="1198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400" dirty="0">
                  <a:solidFill>
                    <a:schemeClr val="tx1">
                      <a:lumMod val="85000"/>
                      <a:lumOff val="15000"/>
                    </a:schemeClr>
                  </a:solidFill>
                </a:rPr>
                <a:t>L1 </a:t>
              </a:r>
              <a:r>
                <a:rPr lang="es-CL" sz="1400" dirty="0" err="1">
                  <a:solidFill>
                    <a:schemeClr val="tx1">
                      <a:lumMod val="85000"/>
                      <a:lumOff val="15000"/>
                    </a:schemeClr>
                  </a:solidFill>
                </a:rPr>
                <a:t>Italien</a:t>
              </a:r>
              <a:endParaRPr lang="fr-FR" sz="1400" dirty="0">
                <a:solidFill>
                  <a:schemeClr val="tx1">
                    <a:lumMod val="85000"/>
                    <a:lumOff val="15000"/>
                  </a:schemeClr>
                </a:solidFill>
              </a:endParaRPr>
            </a:p>
          </p:txBody>
        </p:sp>
        <p:sp>
          <p:nvSpPr>
            <p:cNvPr id="7" name="Oval 6">
              <a:extLst>
                <a:ext uri="{FF2B5EF4-FFF2-40B4-BE49-F238E27FC236}">
                  <a16:creationId xmlns:a16="http://schemas.microsoft.com/office/drawing/2014/main" id="{60C62822-1E13-4F83-ACCD-BF1895E6C256}"/>
                </a:ext>
              </a:extLst>
            </p:cNvPr>
            <p:cNvSpPr/>
            <p:nvPr/>
          </p:nvSpPr>
          <p:spPr>
            <a:xfrm>
              <a:off x="7096328" y="3531144"/>
              <a:ext cx="1259732" cy="11971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400" dirty="0">
                  <a:solidFill>
                    <a:schemeClr val="tx1">
                      <a:lumMod val="85000"/>
                      <a:lumOff val="15000"/>
                    </a:schemeClr>
                  </a:solidFill>
                </a:rPr>
                <a:t>L1 Espagnol</a:t>
              </a:r>
              <a:endParaRPr lang="fr-FR" sz="1400" dirty="0">
                <a:solidFill>
                  <a:schemeClr val="tx1">
                    <a:lumMod val="85000"/>
                    <a:lumOff val="15000"/>
                  </a:schemeClr>
                </a:solidFill>
              </a:endParaRPr>
            </a:p>
          </p:txBody>
        </p:sp>
        <p:sp>
          <p:nvSpPr>
            <p:cNvPr id="9" name="Oval 8">
              <a:extLst>
                <a:ext uri="{FF2B5EF4-FFF2-40B4-BE49-F238E27FC236}">
                  <a16:creationId xmlns:a16="http://schemas.microsoft.com/office/drawing/2014/main" id="{FD67069F-677E-436D-A6A3-6DBE371B8519}"/>
                </a:ext>
              </a:extLst>
            </p:cNvPr>
            <p:cNvSpPr/>
            <p:nvPr/>
          </p:nvSpPr>
          <p:spPr>
            <a:xfrm>
              <a:off x="8804265" y="2921525"/>
              <a:ext cx="1259732" cy="119712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400" dirty="0">
                  <a:solidFill>
                    <a:schemeClr val="tx1">
                      <a:lumMod val="85000"/>
                      <a:lumOff val="15000"/>
                    </a:schemeClr>
                  </a:solidFill>
                </a:rPr>
                <a:t>L1 Français</a:t>
              </a:r>
              <a:endParaRPr lang="fr-FR" sz="1400" dirty="0">
                <a:solidFill>
                  <a:schemeClr val="tx1">
                    <a:lumMod val="85000"/>
                    <a:lumOff val="15000"/>
                  </a:schemeClr>
                </a:solidFill>
              </a:endParaRPr>
            </a:p>
          </p:txBody>
        </p:sp>
        <p:sp>
          <p:nvSpPr>
            <p:cNvPr id="11" name="Oval 10">
              <a:extLst>
                <a:ext uri="{FF2B5EF4-FFF2-40B4-BE49-F238E27FC236}">
                  <a16:creationId xmlns:a16="http://schemas.microsoft.com/office/drawing/2014/main" id="{960DA2FB-48DD-4083-BFBB-53DB4859B5B5}"/>
                </a:ext>
              </a:extLst>
            </p:cNvPr>
            <p:cNvSpPr/>
            <p:nvPr/>
          </p:nvSpPr>
          <p:spPr>
            <a:xfrm>
              <a:off x="10447272" y="3402730"/>
              <a:ext cx="1259732" cy="1197128"/>
            </a:xfrm>
            <a:prstGeom prst="ellipse">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1400" dirty="0">
                  <a:solidFill>
                    <a:schemeClr val="tx1">
                      <a:lumMod val="85000"/>
                      <a:lumOff val="15000"/>
                    </a:schemeClr>
                  </a:solidFill>
                </a:rPr>
                <a:t>L1 </a:t>
              </a:r>
              <a:r>
                <a:rPr lang="es-CL" sz="1300" dirty="0" err="1">
                  <a:solidFill>
                    <a:schemeClr val="tx1">
                      <a:lumMod val="85000"/>
                      <a:lumOff val="15000"/>
                    </a:schemeClr>
                  </a:solidFill>
                </a:rPr>
                <a:t>Mandarin</a:t>
              </a:r>
              <a:endParaRPr lang="fr-FR" sz="1300" dirty="0">
                <a:solidFill>
                  <a:schemeClr val="tx1">
                    <a:lumMod val="85000"/>
                    <a:lumOff val="15000"/>
                  </a:schemeClr>
                </a:solidFill>
              </a:endParaRPr>
            </a:p>
          </p:txBody>
        </p:sp>
        <p:sp>
          <p:nvSpPr>
            <p:cNvPr id="13" name="Oval 12">
              <a:extLst>
                <a:ext uri="{FF2B5EF4-FFF2-40B4-BE49-F238E27FC236}">
                  <a16:creationId xmlns:a16="http://schemas.microsoft.com/office/drawing/2014/main" id="{E4B713AD-DCD5-46C9-A5DB-23BB4D84B0EA}"/>
                </a:ext>
              </a:extLst>
            </p:cNvPr>
            <p:cNvSpPr/>
            <p:nvPr/>
          </p:nvSpPr>
          <p:spPr>
            <a:xfrm>
              <a:off x="10838100" y="4797412"/>
              <a:ext cx="1259732" cy="119712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400" dirty="0">
                  <a:solidFill>
                    <a:schemeClr val="tx1">
                      <a:lumMod val="85000"/>
                      <a:lumOff val="15000"/>
                    </a:schemeClr>
                  </a:solidFill>
                </a:rPr>
                <a:t>Autres </a:t>
              </a:r>
              <a:br>
                <a:rPr lang="es-CL" sz="1400" dirty="0">
                  <a:solidFill>
                    <a:schemeClr val="tx1">
                      <a:lumMod val="85000"/>
                      <a:lumOff val="15000"/>
                    </a:schemeClr>
                  </a:solidFill>
                </a:rPr>
              </a:br>
              <a:r>
                <a:rPr lang="es-CL" sz="1400" dirty="0">
                  <a:solidFill>
                    <a:schemeClr val="tx1">
                      <a:lumMod val="85000"/>
                      <a:lumOff val="15000"/>
                    </a:schemeClr>
                  </a:solidFill>
                </a:rPr>
                <a:t>L1</a:t>
              </a:r>
              <a:endParaRPr lang="fr-FR" sz="1300" dirty="0">
                <a:solidFill>
                  <a:schemeClr val="tx1">
                    <a:lumMod val="85000"/>
                    <a:lumOff val="15000"/>
                  </a:schemeClr>
                </a:solidFill>
              </a:endParaRPr>
            </a:p>
          </p:txBody>
        </p:sp>
        <p:sp>
          <p:nvSpPr>
            <p:cNvPr id="14" name="Arrow: Curved Right 13">
              <a:extLst>
                <a:ext uri="{FF2B5EF4-FFF2-40B4-BE49-F238E27FC236}">
                  <a16:creationId xmlns:a16="http://schemas.microsoft.com/office/drawing/2014/main" id="{C7098515-9DB9-43D0-A735-227199299567}"/>
                </a:ext>
              </a:extLst>
            </p:cNvPr>
            <p:cNvSpPr/>
            <p:nvPr/>
          </p:nvSpPr>
          <p:spPr>
            <a:xfrm rot="17425906">
              <a:off x="7712249" y="5394766"/>
              <a:ext cx="383510" cy="875486"/>
            </a:xfrm>
            <a:prstGeom prst="curved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Arrow: Curved Right 15">
              <a:extLst>
                <a:ext uri="{FF2B5EF4-FFF2-40B4-BE49-F238E27FC236}">
                  <a16:creationId xmlns:a16="http://schemas.microsoft.com/office/drawing/2014/main" id="{5BA9DC4B-1D48-47A1-A626-25EBD1E8FDDD}"/>
                </a:ext>
              </a:extLst>
            </p:cNvPr>
            <p:cNvSpPr/>
            <p:nvPr/>
          </p:nvSpPr>
          <p:spPr>
            <a:xfrm rot="18351686">
              <a:off x="8082058" y="4357997"/>
              <a:ext cx="383510" cy="875486"/>
            </a:xfrm>
            <a:prstGeom prst="curvedRigh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Arrow: Curved Left 16">
              <a:extLst>
                <a:ext uri="{FF2B5EF4-FFF2-40B4-BE49-F238E27FC236}">
                  <a16:creationId xmlns:a16="http://schemas.microsoft.com/office/drawing/2014/main" id="{D7F496C7-58BF-4ADF-BDEC-8BEAF26EEC6D}"/>
                </a:ext>
              </a:extLst>
            </p:cNvPr>
            <p:cNvSpPr/>
            <p:nvPr/>
          </p:nvSpPr>
          <p:spPr>
            <a:xfrm>
              <a:off x="9510814" y="3958150"/>
              <a:ext cx="284939" cy="837590"/>
            </a:xfrm>
            <a:prstGeom prst="curvedLef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9" name="Arrow: Curved Left 18">
              <a:extLst>
                <a:ext uri="{FF2B5EF4-FFF2-40B4-BE49-F238E27FC236}">
                  <a16:creationId xmlns:a16="http://schemas.microsoft.com/office/drawing/2014/main" id="{E71B014C-3EB5-4E34-A346-C17027C9ABAF}"/>
                </a:ext>
              </a:extLst>
            </p:cNvPr>
            <p:cNvSpPr/>
            <p:nvPr/>
          </p:nvSpPr>
          <p:spPr>
            <a:xfrm rot="1736886">
              <a:off x="10514379" y="4329108"/>
              <a:ext cx="284939" cy="837590"/>
            </a:xfrm>
            <a:prstGeom prst="curvedLef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Arrow: Curved Left 20">
              <a:extLst>
                <a:ext uri="{FF2B5EF4-FFF2-40B4-BE49-F238E27FC236}">
                  <a16:creationId xmlns:a16="http://schemas.microsoft.com/office/drawing/2014/main" id="{8848EFBD-9611-4891-92D8-1EC98FEC90FC}"/>
                </a:ext>
              </a:extLst>
            </p:cNvPr>
            <p:cNvSpPr/>
            <p:nvPr/>
          </p:nvSpPr>
          <p:spPr>
            <a:xfrm rot="4868268">
              <a:off x="10591048" y="5446370"/>
              <a:ext cx="284939" cy="837590"/>
            </a:xfrm>
            <a:prstGeom prst="curvedLeftArrow">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6262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077DF2-B50A-44B3-A3A3-75CBE5CEE570}"/>
              </a:ext>
            </a:extLst>
          </p:cNvPr>
          <p:cNvSpPr>
            <a:spLocks noGrp="1"/>
          </p:cNvSpPr>
          <p:nvPr>
            <p:ph type="title"/>
          </p:nvPr>
        </p:nvSpPr>
        <p:spPr/>
        <p:txBody>
          <a:bodyPr/>
          <a:lstStyle/>
          <a:p>
            <a:r>
              <a:rPr lang="en-US" dirty="0" err="1"/>
              <a:t>Pourquoi</a:t>
            </a:r>
            <a:r>
              <a:rPr lang="en-US" dirty="0"/>
              <a:t> le –s final </a:t>
            </a:r>
            <a:r>
              <a:rPr lang="en-US" dirty="0" err="1"/>
              <a:t>en</a:t>
            </a:r>
            <a:r>
              <a:rPr lang="en-US" dirty="0"/>
              <a:t> </a:t>
            </a:r>
            <a:r>
              <a:rPr lang="en-US" dirty="0" err="1"/>
              <a:t>anglais</a:t>
            </a:r>
            <a:r>
              <a:rPr lang="en-US" dirty="0"/>
              <a:t> L2?</a:t>
            </a:r>
          </a:p>
        </p:txBody>
      </p:sp>
      <p:sp>
        <p:nvSpPr>
          <p:cNvPr id="3" name="Espace réservé du contenu 2">
            <a:extLst>
              <a:ext uri="{FF2B5EF4-FFF2-40B4-BE49-F238E27FC236}">
                <a16:creationId xmlns:a16="http://schemas.microsoft.com/office/drawing/2014/main" id="{BECBEABD-F643-42CD-9370-4834EA48A0E7}"/>
              </a:ext>
            </a:extLst>
          </p:cNvPr>
          <p:cNvSpPr>
            <a:spLocks noGrp="1"/>
          </p:cNvSpPr>
          <p:nvPr>
            <p:ph idx="1"/>
          </p:nvPr>
        </p:nvSpPr>
        <p:spPr/>
        <p:txBody>
          <a:bodyPr/>
          <a:lstStyle/>
          <a:p>
            <a:r>
              <a:rPr lang="fr-FR" dirty="0"/>
              <a:t>Haute fréquence et haute charge fonctionnelle en anglais.</a:t>
            </a:r>
          </a:p>
          <a:p>
            <a:r>
              <a:rPr lang="fr-FR" dirty="0"/>
              <a:t>Distribution et comportement différents en anglais et dans les L1 des apprenants.</a:t>
            </a:r>
          </a:p>
          <a:p>
            <a:r>
              <a:rPr lang="fr-FR" dirty="0"/>
              <a:t>Problèmes souvent observés chez nos apprenants francophones.</a:t>
            </a:r>
          </a:p>
          <a:p>
            <a:pPr marL="0" indent="0" algn="r">
              <a:buNone/>
            </a:pPr>
            <a:r>
              <a:rPr lang="es-CL" sz="1600" dirty="0"/>
              <a:t>🌐</a:t>
            </a:r>
            <a:r>
              <a:rPr lang="fr-FR" sz="1600" dirty="0">
                <a:hlinkClick r:id="rId2"/>
              </a:rPr>
              <a:t>https://www.youtube.com/watch?v=Mu42JDczI0w</a:t>
            </a:r>
            <a:r>
              <a:rPr lang="fr-FR" sz="1600" dirty="0"/>
              <a:t> </a:t>
            </a:r>
          </a:p>
        </p:txBody>
      </p:sp>
    </p:spTree>
    <p:extLst>
      <p:ext uri="{BB962C8B-B14F-4D97-AF65-F5344CB8AC3E}">
        <p14:creationId xmlns:p14="http://schemas.microsoft.com/office/powerpoint/2010/main" val="144653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A120884-16C4-4090-9662-286BB2E1C96E}"/>
              </a:ext>
            </a:extLst>
          </p:cNvPr>
          <p:cNvSpPr/>
          <p:nvPr/>
        </p:nvSpPr>
        <p:spPr>
          <a:xfrm>
            <a:off x="6181725" y="3429000"/>
            <a:ext cx="866776" cy="321590"/>
          </a:xfrm>
          <a:prstGeom prst="ellipse">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CA031BA-897B-4408-830D-F12CC632A745}"/>
              </a:ext>
            </a:extLst>
          </p:cNvPr>
          <p:cNvSpPr>
            <a:spLocks noGrp="1"/>
          </p:cNvSpPr>
          <p:nvPr>
            <p:ph type="title"/>
          </p:nvPr>
        </p:nvSpPr>
        <p:spPr/>
        <p:txBody>
          <a:bodyPr/>
          <a:lstStyle/>
          <a:p>
            <a:r>
              <a:rPr lang="en-US" dirty="0">
                <a:latin typeface="+mn-lt"/>
              </a:rPr>
              <a:t>Le /</a:t>
            </a:r>
            <a:r>
              <a:rPr lang="en-US" cap="none" dirty="0">
                <a:latin typeface="+mn-lt"/>
              </a:rPr>
              <a:t>z, s</a:t>
            </a:r>
            <a:r>
              <a:rPr lang="en-US" dirty="0">
                <a:latin typeface="+mn-lt"/>
              </a:rPr>
              <a:t>/ final </a:t>
            </a:r>
            <a:r>
              <a:rPr lang="en-US" dirty="0" err="1">
                <a:latin typeface="+mn-lt"/>
              </a:rPr>
              <a:t>en</a:t>
            </a:r>
            <a:r>
              <a:rPr lang="en-US" dirty="0">
                <a:latin typeface="+mn-lt"/>
              </a:rPr>
              <a:t> </a:t>
            </a:r>
            <a:r>
              <a:rPr lang="en-US" dirty="0" err="1">
                <a:latin typeface="+mn-lt"/>
              </a:rPr>
              <a:t>anglais</a:t>
            </a:r>
            <a:endParaRPr lang="en-US" dirty="0">
              <a:latin typeface="+mn-lt"/>
            </a:endParaRPr>
          </a:p>
        </p:txBody>
      </p:sp>
      <p:sp>
        <p:nvSpPr>
          <p:cNvPr id="3" name="Espace réservé du contenu 2">
            <a:extLst>
              <a:ext uri="{FF2B5EF4-FFF2-40B4-BE49-F238E27FC236}">
                <a16:creationId xmlns:a16="http://schemas.microsoft.com/office/drawing/2014/main" id="{2606DC0A-BDE0-4F1E-90C7-83B75C95F013}"/>
              </a:ext>
            </a:extLst>
          </p:cNvPr>
          <p:cNvSpPr>
            <a:spLocks noGrp="1"/>
          </p:cNvSpPr>
          <p:nvPr>
            <p:ph idx="1"/>
          </p:nvPr>
        </p:nvSpPr>
        <p:spPr/>
        <p:txBody>
          <a:bodyPr>
            <a:normAutofit/>
          </a:bodyPr>
          <a:lstStyle/>
          <a:p>
            <a:r>
              <a:rPr lang="en-US" sz="2400" dirty="0"/>
              <a:t>Deux </a:t>
            </a:r>
            <a:r>
              <a:rPr lang="en-US" sz="2400" dirty="0" err="1"/>
              <a:t>cas</a:t>
            </a:r>
            <a:r>
              <a:rPr lang="en-US" sz="2400" dirty="0"/>
              <a:t> de –s final </a:t>
            </a:r>
            <a:r>
              <a:rPr lang="en-US" sz="2400" dirty="0" err="1"/>
              <a:t>en</a:t>
            </a:r>
            <a:r>
              <a:rPr lang="en-US" sz="2400" dirty="0"/>
              <a:t> </a:t>
            </a:r>
            <a:r>
              <a:rPr lang="en-US" sz="2400" dirty="0" err="1"/>
              <a:t>anglais</a:t>
            </a:r>
            <a:r>
              <a:rPr lang="en-US" sz="2400" dirty="0"/>
              <a:t> :</a:t>
            </a:r>
          </a:p>
          <a:p>
            <a:endParaRPr lang="en-US" dirty="0"/>
          </a:p>
          <a:p>
            <a:endParaRPr lang="en-US" dirty="0"/>
          </a:p>
          <a:p>
            <a:pPr marL="0" indent="0">
              <a:buNone/>
            </a:pPr>
            <a:endParaRPr lang="en-US" dirty="0"/>
          </a:p>
        </p:txBody>
      </p:sp>
      <p:graphicFrame>
        <p:nvGraphicFramePr>
          <p:cNvPr id="4" name="Objet 3">
            <a:extLst>
              <a:ext uri="{FF2B5EF4-FFF2-40B4-BE49-F238E27FC236}">
                <a16:creationId xmlns:a16="http://schemas.microsoft.com/office/drawing/2014/main" id="{10AC0469-3A4C-4AB6-8543-F18C6A223B68}"/>
              </a:ext>
            </a:extLst>
          </p:cNvPr>
          <p:cNvGraphicFramePr>
            <a:graphicFrameLocks noChangeAspect="1"/>
          </p:cNvGraphicFramePr>
          <p:nvPr>
            <p:extLst>
              <p:ext uri="{D42A27DB-BD31-4B8C-83A1-F6EECF244321}">
                <p14:modId xmlns:p14="http://schemas.microsoft.com/office/powerpoint/2010/main" val="4162134621"/>
              </p:ext>
            </p:extLst>
          </p:nvPr>
        </p:nvGraphicFramePr>
        <p:xfrm>
          <a:off x="1036638" y="2713038"/>
          <a:ext cx="8107362" cy="1995487"/>
        </p:xfrm>
        <a:graphic>
          <a:graphicData uri="http://schemas.openxmlformats.org/presentationml/2006/ole">
            <mc:AlternateContent xmlns:mc="http://schemas.openxmlformats.org/markup-compatibility/2006">
              <mc:Choice xmlns:v="urn:schemas-microsoft-com:vml" Requires="v">
                <p:oleObj spid="_x0000_s1687" name="Document" r:id="rId4" imgW="9034958" imgH="2247997" progId="Word.Document.12">
                  <p:embed/>
                </p:oleObj>
              </mc:Choice>
              <mc:Fallback>
                <p:oleObj name="Document" r:id="rId4" imgW="9034958" imgH="2247997" progId="Word.Document.12">
                  <p:embed/>
                  <p:pic>
                    <p:nvPicPr>
                      <p:cNvPr id="4" name="Objet 3">
                        <a:extLst>
                          <a:ext uri="{FF2B5EF4-FFF2-40B4-BE49-F238E27FC236}">
                            <a16:creationId xmlns:a16="http://schemas.microsoft.com/office/drawing/2014/main" id="{10AC0469-3A4C-4AB6-8543-F18C6A223B68}"/>
                          </a:ext>
                        </a:extLst>
                      </p:cNvPr>
                      <p:cNvPicPr/>
                      <p:nvPr/>
                    </p:nvPicPr>
                    <p:blipFill>
                      <a:blip r:embed="rId5"/>
                      <a:stretch>
                        <a:fillRect/>
                      </a:stretch>
                    </p:blipFill>
                    <p:spPr>
                      <a:xfrm>
                        <a:off x="1036638" y="2713038"/>
                        <a:ext cx="8107362" cy="1995487"/>
                      </a:xfrm>
                      <a:prstGeom prst="rect">
                        <a:avLst/>
                      </a:prstGeom>
                    </p:spPr>
                  </p:pic>
                </p:oleObj>
              </mc:Fallback>
            </mc:AlternateContent>
          </a:graphicData>
        </a:graphic>
      </p:graphicFrame>
      <p:pic>
        <p:nvPicPr>
          <p:cNvPr id="1297" name="Picture 273">
            <a:extLst>
              <a:ext uri="{FF2B5EF4-FFF2-40B4-BE49-F238E27FC236}">
                <a16:creationId xmlns:a16="http://schemas.microsoft.com/office/drawing/2014/main" id="{6E677F9E-453E-44AE-8380-054DDA543BD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244" y="5143961"/>
            <a:ext cx="3737695" cy="416793"/>
          </a:xfrm>
          <a:prstGeom prst="rect">
            <a:avLst/>
          </a:prstGeom>
          <a:noFill/>
          <a:extLst>
            <a:ext uri="{909E8E84-426E-40DD-AFC4-6F175D3DCCD1}">
              <a14:hiddenFill xmlns:a14="http://schemas.microsoft.com/office/drawing/2010/main">
                <a:solidFill>
                  <a:srgbClr val="FFFFFF"/>
                </a:solidFill>
              </a14:hiddenFill>
            </a:ext>
          </a:extLst>
        </p:spPr>
      </p:pic>
      <p:pic>
        <p:nvPicPr>
          <p:cNvPr id="1296" name="Picture 272">
            <a:extLst>
              <a:ext uri="{FF2B5EF4-FFF2-40B4-BE49-F238E27FC236}">
                <a16:creationId xmlns:a16="http://schemas.microsoft.com/office/drawing/2014/main" id="{34695E66-9BBE-4A61-A1C7-66ED14F8122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245" y="5896437"/>
            <a:ext cx="3509131" cy="25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45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1CE4A-DF17-4D3A-A381-E920E078ACD7}"/>
              </a:ext>
            </a:extLst>
          </p:cNvPr>
          <p:cNvSpPr>
            <a:spLocks noGrp="1"/>
          </p:cNvSpPr>
          <p:nvPr>
            <p:ph type="title"/>
          </p:nvPr>
        </p:nvSpPr>
        <p:spPr/>
        <p:txBody>
          <a:bodyPr/>
          <a:lstStyle/>
          <a:p>
            <a:r>
              <a:rPr lang="en-US" dirty="0"/>
              <a:t>Le –s final dans les L1 des </a:t>
            </a:r>
            <a:r>
              <a:rPr lang="en-US" dirty="0" err="1"/>
              <a:t>apprenants</a:t>
            </a:r>
            <a:endParaRPr lang="en-US" dirty="0"/>
          </a:p>
        </p:txBody>
      </p:sp>
      <p:graphicFrame>
        <p:nvGraphicFramePr>
          <p:cNvPr id="5" name="Espace réservé du contenu 4">
            <a:extLst>
              <a:ext uri="{FF2B5EF4-FFF2-40B4-BE49-F238E27FC236}">
                <a16:creationId xmlns:a16="http://schemas.microsoft.com/office/drawing/2014/main" id="{DEB8B6FE-D4F7-49F2-B43E-3FE5E71C1E75}"/>
              </a:ext>
            </a:extLst>
          </p:cNvPr>
          <p:cNvGraphicFramePr>
            <a:graphicFrameLocks noGrp="1"/>
          </p:cNvGraphicFramePr>
          <p:nvPr>
            <p:ph idx="1"/>
            <p:extLst>
              <p:ext uri="{D42A27DB-BD31-4B8C-83A1-F6EECF244321}">
                <p14:modId xmlns:p14="http://schemas.microsoft.com/office/powerpoint/2010/main" val="2324553364"/>
              </p:ext>
            </p:extLst>
          </p:nvPr>
        </p:nvGraphicFramePr>
        <p:xfrm>
          <a:off x="339213" y="1894898"/>
          <a:ext cx="11444748" cy="4672789"/>
        </p:xfrm>
        <a:graphic>
          <a:graphicData uri="http://schemas.openxmlformats.org/drawingml/2006/table">
            <a:tbl>
              <a:tblPr firstRow="1" firstCol="1">
                <a:tableStyleId>{6E25E649-3F16-4E02-A733-19D2CDBF48F0}</a:tableStyleId>
              </a:tblPr>
              <a:tblGrid>
                <a:gridCol w="630393">
                  <a:extLst>
                    <a:ext uri="{9D8B030D-6E8A-4147-A177-3AD203B41FA5}">
                      <a16:colId xmlns:a16="http://schemas.microsoft.com/office/drawing/2014/main" val="742712222"/>
                    </a:ext>
                  </a:extLst>
                </a:gridCol>
                <a:gridCol w="3411081">
                  <a:extLst>
                    <a:ext uri="{9D8B030D-6E8A-4147-A177-3AD203B41FA5}">
                      <a16:colId xmlns:a16="http://schemas.microsoft.com/office/drawing/2014/main" val="1916844235"/>
                    </a:ext>
                  </a:extLst>
                </a:gridCol>
                <a:gridCol w="3701637">
                  <a:extLst>
                    <a:ext uri="{9D8B030D-6E8A-4147-A177-3AD203B41FA5}">
                      <a16:colId xmlns:a16="http://schemas.microsoft.com/office/drawing/2014/main" val="2784167803"/>
                    </a:ext>
                  </a:extLst>
                </a:gridCol>
                <a:gridCol w="3701637">
                  <a:extLst>
                    <a:ext uri="{9D8B030D-6E8A-4147-A177-3AD203B41FA5}">
                      <a16:colId xmlns:a16="http://schemas.microsoft.com/office/drawing/2014/main" val="3627866426"/>
                    </a:ext>
                  </a:extLst>
                </a:gridCol>
              </a:tblGrid>
              <a:tr h="644571">
                <a:tc>
                  <a:txBody>
                    <a:bodyPr/>
                    <a:lstStyle/>
                    <a:p>
                      <a:endParaRPr lang="en-US" sz="2000" dirty="0">
                        <a:latin typeface="+mn-lt"/>
                      </a:endParaRPr>
                    </a:p>
                  </a:txBody>
                  <a:tcP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noProof="0" dirty="0">
                          <a:latin typeface="+mn-lt"/>
                        </a:rPr>
                        <a:t>Français</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noProof="0" dirty="0">
                          <a:latin typeface="+mn-lt"/>
                        </a:rPr>
                        <a:t>Italien</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sz="2000" noProof="0" dirty="0">
                          <a:latin typeface="+mn-lt"/>
                        </a:rPr>
                        <a:t>Espagnol (</a:t>
                      </a:r>
                      <a:r>
                        <a:rPr lang="fr-FR" sz="2000" noProof="0" dirty="0" err="1">
                          <a:latin typeface="+mn-lt"/>
                        </a:rPr>
                        <a:t>AmL</a:t>
                      </a:r>
                      <a:r>
                        <a:rPr lang="fr-FR" sz="2000" noProof="0" dirty="0">
                          <a:latin typeface="+mn-lt"/>
                        </a:rPr>
                        <a:t>)</a:t>
                      </a:r>
                    </a:p>
                  </a:txBody>
                  <a:tcP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631988"/>
                  </a:ext>
                </a:extLst>
              </a:tr>
              <a:tr h="2455028">
                <a:tc>
                  <a:txBody>
                    <a:bodyPr/>
                    <a:lstStyle/>
                    <a:p>
                      <a:pPr algn="ctr"/>
                      <a:r>
                        <a:rPr lang="fr-FR" sz="2000" noProof="0" dirty="0">
                          <a:latin typeface="+mn-lt"/>
                        </a:rPr>
                        <a:t>/z/</a:t>
                      </a: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algn="l"/>
                      <a:r>
                        <a:rPr lang="fr-FR" sz="2000" b="1" u="none" noProof="0" dirty="0">
                          <a:latin typeface="+mn-lt"/>
                        </a:rPr>
                        <a:t>Présent </a:t>
                      </a:r>
                      <a:br>
                        <a:rPr lang="fr-FR" sz="2000" b="1" u="none" noProof="0" dirty="0">
                          <a:latin typeface="+mn-lt"/>
                        </a:rPr>
                      </a:br>
                      <a:r>
                        <a:rPr lang="fr-FR" sz="2000" noProof="0" dirty="0">
                          <a:latin typeface="+mn-lt"/>
                        </a:rPr>
                        <a:t>ex. 	</a:t>
                      </a:r>
                      <a:r>
                        <a:rPr lang="fr-FR" sz="2000" i="1" noProof="0" dirty="0">
                          <a:latin typeface="+mn-lt"/>
                        </a:rPr>
                        <a:t>valise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b="0" i="0" u="sng"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0" u="sng" noProof="0" dirty="0">
                          <a:latin typeface="+mn-lt"/>
                        </a:rPr>
                        <a:t>mais</a:t>
                      </a:r>
                      <a:r>
                        <a:rPr lang="fr-FR" sz="2000" i="0" noProof="0" dirty="0">
                          <a:latin typeface="+mn-lt"/>
                        </a:rPr>
                        <a:t> fait parfois surface en cas de sandhi avant voyelles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000" i="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i="0" noProof="0" dirty="0">
                          <a:latin typeface="+mn-lt"/>
                        </a:rPr>
                        <a:t>ex. 	</a:t>
                      </a:r>
                      <a:r>
                        <a:rPr lang="fr-FR" sz="2000" i="1" noProof="0" dirty="0" err="1">
                          <a:latin typeface="+mn-lt"/>
                        </a:rPr>
                        <a:t>prends‿en</a:t>
                      </a:r>
                      <a:br>
                        <a:rPr lang="fr-FR" sz="2000" i="1" noProof="0" dirty="0">
                          <a:latin typeface="+mn-lt"/>
                        </a:rPr>
                      </a:br>
                      <a:r>
                        <a:rPr lang="fr-FR" sz="2000" i="1" noProof="0" dirty="0">
                          <a:latin typeface="+mn-lt"/>
                        </a:rPr>
                        <a:t>	</a:t>
                      </a:r>
                      <a:r>
                        <a:rPr lang="fr-FR" sz="2000" i="1" noProof="0" dirty="0" err="1">
                          <a:latin typeface="+mn-lt"/>
                        </a:rPr>
                        <a:t>les‿enfants</a:t>
                      </a:r>
                      <a:endParaRPr lang="fr-FR" sz="2000" i="0" noProof="0" dirty="0">
                        <a:latin typeface="+mn-lt"/>
                      </a:endParaRPr>
                    </a:p>
                  </a:txBody>
                  <a:tcPr anchor="ct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pPr algn="l"/>
                      <a:r>
                        <a:rPr lang="fr-FR" sz="2000" b="1" u="none" noProof="0" dirty="0">
                          <a:latin typeface="+mn-lt"/>
                        </a:rPr>
                        <a:t>Absent</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r>
                        <a:rPr lang="fr-FR" sz="2000" b="1" u="none" noProof="0" dirty="0">
                          <a:latin typeface="+mn-lt"/>
                        </a:rPr>
                        <a:t>Présent </a:t>
                      </a:r>
                      <a:r>
                        <a:rPr lang="fr-FR" sz="2000" b="1" u="none" noProof="0" dirty="0" err="1">
                          <a:latin typeface="+mn-lt"/>
                        </a:rPr>
                        <a:t>allophoniquement</a:t>
                      </a:r>
                      <a:r>
                        <a:rPr lang="fr-FR" sz="2000" b="1" u="none" noProof="0" dirty="0">
                          <a:latin typeface="+mn-lt"/>
                        </a:rPr>
                        <a:t> </a:t>
                      </a:r>
                      <a:br>
                        <a:rPr lang="fr-FR" sz="2000" b="1" u="none" noProof="0" dirty="0">
                          <a:latin typeface="+mn-lt"/>
                        </a:rPr>
                      </a:br>
                      <a:r>
                        <a:rPr lang="fr-FR" sz="2000" b="1" u="none" noProof="0" dirty="0">
                          <a:latin typeface="+mn-lt"/>
                        </a:rPr>
                        <a:t>(avant consonnes voisées)</a:t>
                      </a:r>
                    </a:p>
                    <a:p>
                      <a:pPr algn="l"/>
                      <a:r>
                        <a:rPr lang="fr-FR" sz="2000" b="0" u="none" noProof="0" dirty="0">
                          <a:latin typeface="+mn-lt"/>
                        </a:rPr>
                        <a:t>ex. 	</a:t>
                      </a:r>
                      <a:r>
                        <a:rPr lang="fr-FR" sz="2000" b="0" i="1" u="none" noProof="0" dirty="0" err="1">
                          <a:latin typeface="+mn-lt"/>
                        </a:rPr>
                        <a:t>más</a:t>
                      </a:r>
                      <a:r>
                        <a:rPr lang="fr-FR" sz="2000" b="0" i="0" kern="1200" dirty="0">
                          <a:solidFill>
                            <a:schemeClr val="dk1"/>
                          </a:solidFill>
                          <a:effectLst/>
                          <a:latin typeface="+mn-lt"/>
                          <a:ea typeface="+mn-ea"/>
                          <a:cs typeface="+mn-cs"/>
                        </a:rPr>
                        <a:t>[s̬</a:t>
                      </a:r>
                      <a:r>
                        <a:rPr lang="fr-FR" sz="2000" b="0" i="0" kern="1200" dirty="0">
                          <a:solidFill>
                            <a:schemeClr val="dk1"/>
                          </a:solidFill>
                          <a:effectLst/>
                          <a:latin typeface="Times New Roman" panose="02020603050405020304" pitchFamily="18" charset="0"/>
                          <a:ea typeface="+mn-ea"/>
                          <a:cs typeface="Times New Roman" panose="02020603050405020304" pitchFamily="18" charset="0"/>
                        </a:rPr>
                        <a:t>~</a:t>
                      </a:r>
                      <a:r>
                        <a:rPr lang="fr-FR" sz="2000" b="0" i="0" kern="1200" dirty="0">
                          <a:solidFill>
                            <a:schemeClr val="dk1"/>
                          </a:solidFill>
                          <a:effectLst/>
                          <a:latin typeface="+mn-lt"/>
                          <a:ea typeface="+mn-ea"/>
                          <a:cs typeface="+mn-cs"/>
                        </a:rPr>
                        <a:t>z]</a:t>
                      </a:r>
                      <a:r>
                        <a:rPr lang="fr-FR" sz="2000" b="0" noProof="0" dirty="0">
                          <a:latin typeface="+mn-lt"/>
                        </a:rPr>
                        <a:t>#[w]</a:t>
                      </a:r>
                      <a:r>
                        <a:rPr lang="fr-FR" sz="2000" b="0" i="1" u="none" noProof="0" dirty="0">
                          <a:latin typeface="+mn-lt"/>
                        </a:rPr>
                        <a:t>huevos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0" i="1" noProof="0" dirty="0"/>
                        <a:t>	las</a:t>
                      </a:r>
                      <a:r>
                        <a:rPr lang="fr-FR" sz="2000" b="0" i="0" noProof="0" dirty="0"/>
                        <a:t>[s̬</a:t>
                      </a:r>
                      <a:r>
                        <a:rPr lang="fr-FR" sz="2000" b="0" i="0" noProof="0" dirty="0">
                          <a:latin typeface="Times New Roman" panose="02020603050405020304" pitchFamily="18" charset="0"/>
                          <a:cs typeface="Times New Roman" panose="02020603050405020304" pitchFamily="18" charset="0"/>
                        </a:rPr>
                        <a:t>~</a:t>
                      </a:r>
                      <a:r>
                        <a:rPr lang="fr-FR" sz="2000" b="0" i="0" noProof="0" dirty="0"/>
                        <a:t>z]</a:t>
                      </a:r>
                      <a:r>
                        <a:rPr lang="fr-FR" sz="2000" b="0" i="1" noProof="0" dirty="0"/>
                        <a:t>#</a:t>
                      </a:r>
                      <a:r>
                        <a:rPr lang="fr-FR" sz="2000" b="0" i="0" noProof="0" dirty="0"/>
                        <a:t>[</a:t>
                      </a:r>
                      <a:r>
                        <a:rPr lang="el-GR" sz="2000" b="0" i="0" kern="1200" dirty="0">
                          <a:solidFill>
                            <a:schemeClr val="dk1"/>
                          </a:solidFill>
                          <a:effectLst/>
                          <a:latin typeface="+mn-lt"/>
                          <a:ea typeface="+mn-ea"/>
                          <a:cs typeface="+mn-cs"/>
                        </a:rPr>
                        <a:t>β</a:t>
                      </a:r>
                      <a:r>
                        <a:rPr lang="fr-FR" sz="2000" b="0" i="0" noProof="0" dirty="0"/>
                        <a:t>]</a:t>
                      </a:r>
                      <a:r>
                        <a:rPr lang="fr-FR" sz="2000" b="0" i="1" noProof="0" dirty="0" err="1"/>
                        <a:t>vacas</a:t>
                      </a:r>
                      <a:endParaRPr lang="fr-FR" sz="2000" b="0" i="1" noProof="0" dirty="0"/>
                    </a:p>
                  </a:txBody>
                  <a:tcP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79678071"/>
                  </a:ext>
                </a:extLst>
              </a:tr>
              <a:tr h="1498378">
                <a:tc>
                  <a:txBody>
                    <a:bodyPr/>
                    <a:lstStyle/>
                    <a:p>
                      <a:pPr algn="ctr"/>
                      <a:r>
                        <a:rPr lang="fr-FR" sz="2000" noProof="0" dirty="0">
                          <a:latin typeface="+mn-lt"/>
                        </a:rPr>
                        <a:t>/s/</a:t>
                      </a: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r>
                        <a:rPr lang="fr-FR" sz="2000" b="1" u="none" noProof="0" dirty="0">
                          <a:latin typeface="+mn-lt"/>
                        </a:rPr>
                        <a:t>Présent </a:t>
                      </a:r>
                    </a:p>
                    <a:p>
                      <a:r>
                        <a:rPr lang="fr-FR" sz="2000" b="0" noProof="0" dirty="0">
                          <a:latin typeface="+mn-lt"/>
                        </a:rPr>
                        <a:t>ex. 	</a:t>
                      </a:r>
                      <a:r>
                        <a:rPr lang="fr-FR" sz="2000" b="0" i="1" noProof="0" dirty="0">
                          <a:latin typeface="+mn-lt"/>
                        </a:rPr>
                        <a:t>paresse</a:t>
                      </a:r>
                    </a:p>
                    <a:p>
                      <a:r>
                        <a:rPr lang="fr-FR" sz="2000" b="0" i="1" u="none" noProof="0" dirty="0">
                          <a:latin typeface="+mn-lt"/>
                        </a:rPr>
                        <a:t>	paraisse</a:t>
                      </a:r>
                      <a:endParaRPr lang="fr-FR" sz="2000" b="0" i="0" noProof="0" dirty="0">
                        <a:latin typeface="+mn-lt"/>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tc>
                  <a:txBody>
                    <a:bodyPr/>
                    <a:lstStyle/>
                    <a:p>
                      <a:r>
                        <a:rPr lang="en-US" sz="2000" b="1" u="none" dirty="0" err="1">
                          <a:latin typeface="+mn-lt"/>
                        </a:rPr>
                        <a:t>Très</a:t>
                      </a:r>
                      <a:r>
                        <a:rPr lang="en-US" sz="2000" b="1" u="none" dirty="0">
                          <a:latin typeface="+mn-lt"/>
                        </a:rPr>
                        <a:t> rare </a:t>
                      </a:r>
                    </a:p>
                    <a:p>
                      <a:r>
                        <a:rPr lang="en-US" sz="2000" b="0" u="none" dirty="0">
                          <a:latin typeface="+mn-lt"/>
                        </a:rPr>
                        <a:t>ex. </a:t>
                      </a:r>
                      <a:r>
                        <a:rPr lang="en-US" sz="2000" b="0" i="1" u="none" dirty="0">
                          <a:latin typeface="+mn-lt"/>
                        </a:rPr>
                        <a:t>lapis, autobus, gas</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lang="fr-FR" sz="2000" b="1" u="none" noProof="0" dirty="0">
                          <a:latin typeface="+mn-lt"/>
                        </a:rPr>
                        <a:t>Présent </a:t>
                      </a:r>
                    </a:p>
                    <a:p>
                      <a:pPr algn="l"/>
                      <a:r>
                        <a:rPr lang="fr-FR" sz="2000" b="0" noProof="0" dirty="0">
                          <a:latin typeface="+mn-lt"/>
                        </a:rPr>
                        <a:t>ex. 	</a:t>
                      </a:r>
                      <a:r>
                        <a:rPr lang="fr-FR" sz="2000" b="0" i="1" noProof="0" dirty="0">
                          <a:latin typeface="+mn-lt"/>
                        </a:rPr>
                        <a:t>dos, </a:t>
                      </a:r>
                      <a:r>
                        <a:rPr lang="fr-FR" sz="2000" b="0" i="1" noProof="0" dirty="0" err="1">
                          <a:latin typeface="+mn-lt"/>
                        </a:rPr>
                        <a:t>fugaz</a:t>
                      </a:r>
                      <a:endParaRPr lang="fr-FR" sz="2000" b="0" i="1" noProof="0" dirty="0">
                        <a:latin typeface="+mn-lt"/>
                      </a:endParaRPr>
                    </a:p>
                    <a:p>
                      <a:pPr algn="l"/>
                      <a:r>
                        <a:rPr lang="fr-FR" sz="2000" b="0" i="1" u="none" noProof="0" dirty="0">
                          <a:latin typeface="+mn-lt"/>
                        </a:rPr>
                        <a:t>	casas, </a:t>
                      </a:r>
                      <a:r>
                        <a:rPr lang="fr-FR" sz="2000" b="0" i="1" u="none" noProof="0" dirty="0" err="1">
                          <a:latin typeface="+mn-lt"/>
                        </a:rPr>
                        <a:t>quieres</a:t>
                      </a:r>
                      <a:endParaRPr lang="fr-FR" sz="2000" b="0" i="0" u="none" noProof="0" dirty="0">
                        <a:latin typeface="+mn-lt"/>
                      </a:endParaRPr>
                    </a:p>
                  </a:txBody>
                  <a:tcP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711162"/>
                  </a:ext>
                </a:extLst>
              </a:tr>
            </a:tbl>
          </a:graphicData>
        </a:graphic>
      </p:graphicFrame>
    </p:spTree>
    <p:extLst>
      <p:ext uri="{BB962C8B-B14F-4D97-AF65-F5344CB8AC3E}">
        <p14:creationId xmlns:p14="http://schemas.microsoft.com/office/powerpoint/2010/main" val="167543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1CE4A-DF17-4D3A-A381-E920E078ACD7}"/>
              </a:ext>
            </a:extLst>
          </p:cNvPr>
          <p:cNvSpPr>
            <a:spLocks noGrp="1"/>
          </p:cNvSpPr>
          <p:nvPr>
            <p:ph type="title"/>
          </p:nvPr>
        </p:nvSpPr>
        <p:spPr/>
        <p:txBody>
          <a:bodyPr/>
          <a:lstStyle/>
          <a:p>
            <a:r>
              <a:rPr lang="en-US" dirty="0"/>
              <a:t>Le –s final dans les L1 des </a:t>
            </a:r>
            <a:r>
              <a:rPr lang="en-US" dirty="0" err="1"/>
              <a:t>apprenants</a:t>
            </a:r>
            <a:endParaRPr lang="en-US" dirty="0"/>
          </a:p>
        </p:txBody>
      </p:sp>
      <p:graphicFrame>
        <p:nvGraphicFramePr>
          <p:cNvPr id="5" name="Espace réservé du contenu 4">
            <a:extLst>
              <a:ext uri="{FF2B5EF4-FFF2-40B4-BE49-F238E27FC236}">
                <a16:creationId xmlns:a16="http://schemas.microsoft.com/office/drawing/2014/main" id="{DEB8B6FE-D4F7-49F2-B43E-3FE5E71C1E75}"/>
              </a:ext>
            </a:extLst>
          </p:cNvPr>
          <p:cNvGraphicFramePr>
            <a:graphicFrameLocks noGrp="1"/>
          </p:cNvGraphicFramePr>
          <p:nvPr>
            <p:ph idx="1"/>
            <p:extLst>
              <p:ext uri="{D42A27DB-BD31-4B8C-83A1-F6EECF244321}">
                <p14:modId xmlns:p14="http://schemas.microsoft.com/office/powerpoint/2010/main" val="3035071508"/>
              </p:ext>
            </p:extLst>
          </p:nvPr>
        </p:nvGraphicFramePr>
        <p:xfrm>
          <a:off x="60000" y="1894898"/>
          <a:ext cx="11777629" cy="3863890"/>
        </p:xfrm>
        <a:graphic>
          <a:graphicData uri="http://schemas.openxmlformats.org/drawingml/2006/table">
            <a:tbl>
              <a:tblPr firstRow="1" firstCol="1">
                <a:tableStyleId>{6E25E649-3F16-4E02-A733-19D2CDBF48F0}</a:tableStyleId>
              </a:tblPr>
              <a:tblGrid>
                <a:gridCol w="580810">
                  <a:extLst>
                    <a:ext uri="{9D8B030D-6E8A-4147-A177-3AD203B41FA5}">
                      <a16:colId xmlns:a16="http://schemas.microsoft.com/office/drawing/2014/main" val="742712222"/>
                    </a:ext>
                  </a:extLst>
                </a:gridCol>
                <a:gridCol w="1233054">
                  <a:extLst>
                    <a:ext uri="{9D8B030D-6E8A-4147-A177-3AD203B41FA5}">
                      <a16:colId xmlns:a16="http://schemas.microsoft.com/office/drawing/2014/main" val="3653141874"/>
                    </a:ext>
                  </a:extLst>
                </a:gridCol>
                <a:gridCol w="3142787">
                  <a:extLst>
                    <a:ext uri="{9D8B030D-6E8A-4147-A177-3AD203B41FA5}">
                      <a16:colId xmlns:a16="http://schemas.microsoft.com/office/drawing/2014/main" val="1916844235"/>
                    </a:ext>
                  </a:extLst>
                </a:gridCol>
                <a:gridCol w="3410489">
                  <a:extLst>
                    <a:ext uri="{9D8B030D-6E8A-4147-A177-3AD203B41FA5}">
                      <a16:colId xmlns:a16="http://schemas.microsoft.com/office/drawing/2014/main" val="2784167803"/>
                    </a:ext>
                  </a:extLst>
                </a:gridCol>
                <a:gridCol w="3410489">
                  <a:extLst>
                    <a:ext uri="{9D8B030D-6E8A-4147-A177-3AD203B41FA5}">
                      <a16:colId xmlns:a16="http://schemas.microsoft.com/office/drawing/2014/main" val="3627866426"/>
                    </a:ext>
                  </a:extLst>
                </a:gridCol>
              </a:tblGrid>
              <a:tr h="504162">
                <a:tc gridSpan="2">
                  <a:txBody>
                    <a:bodyPr/>
                    <a:lstStyle/>
                    <a:p>
                      <a:endParaRPr lang="en-US" dirty="0">
                        <a:latin typeface="+mn-lt"/>
                      </a:endParaRPr>
                    </a:p>
                  </a:txBody>
                  <a:tcP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fr-FR" noProof="0" dirty="0">
                          <a:latin typeface="+mn-lt"/>
                        </a:rPr>
                        <a:t>Français</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noProof="0" dirty="0">
                          <a:latin typeface="+mn-lt"/>
                        </a:rPr>
                        <a:t>Italien</a:t>
                      </a: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fr-FR" noProof="0" dirty="0">
                          <a:latin typeface="+mn-lt"/>
                        </a:rPr>
                        <a:t>Espagnol (</a:t>
                      </a:r>
                      <a:r>
                        <a:rPr lang="fr-FR" noProof="0" dirty="0" err="1">
                          <a:latin typeface="+mn-lt"/>
                        </a:rPr>
                        <a:t>AmL</a:t>
                      </a:r>
                      <a:r>
                        <a:rPr lang="fr-FR" noProof="0" dirty="0">
                          <a:latin typeface="+mn-lt"/>
                        </a:rPr>
                        <a:t>)</a:t>
                      </a:r>
                    </a:p>
                  </a:txBody>
                  <a:tcP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631988"/>
                  </a:ext>
                </a:extLst>
              </a:tr>
              <a:tr h="594360">
                <a:tc rowSpan="2">
                  <a:txBody>
                    <a:bodyPr/>
                    <a:lstStyle/>
                    <a:p>
                      <a:pPr algn="ctr"/>
                      <a:r>
                        <a:rPr lang="fr-FR" noProof="0" dirty="0">
                          <a:latin typeface="+mn-lt"/>
                        </a:rPr>
                        <a:t>/z/</a:t>
                      </a: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algn="ctr"/>
                      <a:r>
                        <a:rPr lang="fr-FR" b="1" noProof="0" dirty="0">
                          <a:latin typeface="+mn-lt"/>
                        </a:rPr>
                        <a:t>Non-flexionnel</a:t>
                      </a: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b="0" u="sng" noProof="0" dirty="0">
                          <a:latin typeface="+mn-lt"/>
                        </a:rPr>
                        <a:t>Présent</a:t>
                      </a:r>
                      <a:r>
                        <a:rPr lang="fr-FR" b="1" noProof="0" dirty="0">
                          <a:latin typeface="+mn-lt"/>
                        </a:rPr>
                        <a:t> </a:t>
                      </a:r>
                      <a:r>
                        <a:rPr lang="fr-FR" noProof="0" dirty="0">
                          <a:latin typeface="+mn-lt"/>
                        </a:rPr>
                        <a:t>ex. </a:t>
                      </a:r>
                      <a:r>
                        <a:rPr lang="fr-FR" i="1" noProof="0" dirty="0">
                          <a:latin typeface="+mn-lt"/>
                        </a:rPr>
                        <a:t>valise</a:t>
                      </a:r>
                      <a:endParaRPr lang="fr-FR" i="0" noProof="0" dirty="0">
                        <a:latin typeface="+mn-lt"/>
                      </a:endParaRP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l"/>
                      <a:r>
                        <a:rPr lang="fr-FR" b="0" u="sng" noProof="0" dirty="0">
                          <a:latin typeface="+mn-lt"/>
                        </a:rPr>
                        <a:t>Absent</a:t>
                      </a:r>
                    </a:p>
                  </a:txBody>
                  <a:tcPr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b="0" u="sng" noProof="0" dirty="0">
                          <a:latin typeface="+mn-lt"/>
                        </a:rPr>
                        <a:t>Présent </a:t>
                      </a:r>
                      <a:r>
                        <a:rPr lang="fr-FR" b="0" u="sng" noProof="0" dirty="0" err="1">
                          <a:latin typeface="+mn-lt"/>
                        </a:rPr>
                        <a:t>allophoniquement</a:t>
                      </a:r>
                      <a:r>
                        <a:rPr lang="fr-FR" b="0" u="sng" noProof="0" dirty="0">
                          <a:latin typeface="+mn-lt"/>
                        </a:rPr>
                        <a:t> </a:t>
                      </a:r>
                      <a:br>
                        <a:rPr lang="fr-FR" b="0" u="sng" noProof="0" dirty="0">
                          <a:latin typeface="+mn-lt"/>
                        </a:rPr>
                      </a:br>
                      <a:r>
                        <a:rPr lang="fr-FR" b="0" u="sng" noProof="0" dirty="0">
                          <a:latin typeface="+mn-lt"/>
                        </a:rPr>
                        <a:t>(avant consonnes voisées)</a:t>
                      </a:r>
                      <a:endParaRPr lang="fr-FR" b="0" u="none" noProof="0" dirty="0">
                        <a:latin typeface="+mn-lt"/>
                      </a:endParaRPr>
                    </a:p>
                    <a:p>
                      <a:pPr algn="l"/>
                      <a:r>
                        <a:rPr lang="fr-FR" b="0" u="none" noProof="0" dirty="0">
                          <a:latin typeface="+mn-lt"/>
                        </a:rPr>
                        <a:t>ex. </a:t>
                      </a:r>
                      <a:r>
                        <a:rPr lang="fr-FR" b="0" i="1" u="none" noProof="0" dirty="0" err="1">
                          <a:latin typeface="+mn-lt"/>
                        </a:rPr>
                        <a:t>más</a:t>
                      </a:r>
                      <a:r>
                        <a:rPr lang="fr-FR" sz="1800" b="0" i="0" kern="1200" dirty="0">
                          <a:solidFill>
                            <a:schemeClr val="dk1"/>
                          </a:solidFill>
                          <a:effectLst/>
                          <a:latin typeface="+mn-lt"/>
                          <a:ea typeface="+mn-ea"/>
                          <a:cs typeface="+mn-cs"/>
                        </a:rPr>
                        <a:t>[s̬</a:t>
                      </a:r>
                      <a:r>
                        <a:rPr lang="fr-FR" sz="1800" b="0" i="0" kern="1200" dirty="0">
                          <a:solidFill>
                            <a:schemeClr val="dk1"/>
                          </a:solidFill>
                          <a:effectLst/>
                          <a:latin typeface="Times New Roman" panose="02020603050405020304" pitchFamily="18" charset="0"/>
                          <a:ea typeface="+mn-ea"/>
                          <a:cs typeface="Times New Roman" panose="02020603050405020304" pitchFamily="18" charset="0"/>
                        </a:rPr>
                        <a:t>~</a:t>
                      </a:r>
                      <a:r>
                        <a:rPr lang="fr-FR" sz="1800" b="0" i="0" kern="1200" dirty="0">
                          <a:solidFill>
                            <a:schemeClr val="dk1"/>
                          </a:solidFill>
                          <a:effectLst/>
                          <a:latin typeface="+mn-lt"/>
                          <a:ea typeface="+mn-ea"/>
                          <a:cs typeface="+mn-cs"/>
                        </a:rPr>
                        <a:t>z]</a:t>
                      </a:r>
                      <a:r>
                        <a:rPr lang="fr-FR" b="0" noProof="0" dirty="0">
                          <a:latin typeface="+mn-lt"/>
                        </a:rPr>
                        <a:t>#[w]</a:t>
                      </a:r>
                      <a:r>
                        <a:rPr lang="fr-FR" b="0" i="1" u="none" noProof="0" dirty="0">
                          <a:latin typeface="+mn-lt"/>
                        </a:rPr>
                        <a:t>huevos</a:t>
                      </a:r>
                      <a:endParaRPr lang="fr-FR" b="0" i="1" u="sng" noProof="0" dirty="0">
                        <a:latin typeface="+mn-lt"/>
                      </a:endParaRP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779678071"/>
                  </a:ext>
                </a:extLst>
              </a:tr>
              <a:tr h="777240">
                <a:tc vMerge="1">
                  <a:txBody>
                    <a:bodyPr/>
                    <a:lstStyle/>
                    <a:p>
                      <a:endParaRPr lang="en-US"/>
                    </a:p>
                  </a:txBody>
                  <a:tcPr/>
                </a:tc>
                <a:tc>
                  <a:txBody>
                    <a:bodyPr/>
                    <a:lstStyle/>
                    <a:p>
                      <a:pPr algn="ctr"/>
                      <a:r>
                        <a:rPr lang="fr-FR" b="1" i="0" noProof="0" dirty="0">
                          <a:latin typeface="+mn-lt"/>
                        </a:rPr>
                        <a:t>Flexionnel</a:t>
                      </a:r>
                      <a:endParaRPr lang="fr-FR" b="1" noProof="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u="sng" noProof="0" dirty="0">
                          <a:latin typeface="+mn-lt"/>
                        </a:rPr>
                        <a:t>Présent</a:t>
                      </a:r>
                      <a:r>
                        <a:rPr lang="fr-FR" b="1" i="0" u="sng" noProof="0" dirty="0">
                          <a:latin typeface="+mn-lt"/>
                        </a:rPr>
                        <a:t> </a:t>
                      </a:r>
                      <a:r>
                        <a:rPr lang="fr-FR" b="0" i="0" u="sng" noProof="0" dirty="0">
                          <a:latin typeface="+mn-lt"/>
                        </a:rPr>
                        <a:t>mais</a:t>
                      </a:r>
                      <a:r>
                        <a:rPr lang="fr-FR" i="0" noProof="0" dirty="0">
                          <a:latin typeface="+mn-lt"/>
                        </a:rPr>
                        <a:t> fait surface seulement en cas de sandhi avant voyelles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noProof="0" dirty="0">
                          <a:latin typeface="+mn-lt"/>
                        </a:rPr>
                        <a:t>ex. </a:t>
                      </a:r>
                      <a:r>
                        <a:rPr lang="fr-FR" i="1" noProof="0" dirty="0" err="1">
                          <a:latin typeface="+mn-lt"/>
                        </a:rPr>
                        <a:t>prends‿en</a:t>
                      </a:r>
                      <a:r>
                        <a:rPr lang="fr-FR" i="1" noProof="0" dirty="0">
                          <a:latin typeface="+mn-lt"/>
                        </a:rPr>
                        <a:t>, </a:t>
                      </a:r>
                      <a:r>
                        <a:rPr lang="fr-FR" i="1" noProof="0" dirty="0" err="1">
                          <a:latin typeface="+mn-lt"/>
                        </a:rPr>
                        <a:t>les‿enfants</a:t>
                      </a:r>
                      <a:endParaRPr lang="fr-FR" i="0" noProof="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fr-FR" b="0" u="sng" noProof="0" dirty="0">
                          <a:latin typeface="+mn-lt"/>
                        </a:rPr>
                        <a:t>Absent</a:t>
                      </a:r>
                    </a:p>
                  </a:txBody>
                  <a:tcPr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r>
                        <a:rPr lang="fr-FR" b="0" u="sng" noProof="0" dirty="0">
                          <a:latin typeface="+mn-lt"/>
                        </a:rPr>
                        <a:t>Présent </a:t>
                      </a:r>
                      <a:r>
                        <a:rPr lang="fr-FR" b="0" u="sng" noProof="0" dirty="0" err="1">
                          <a:latin typeface="+mn-lt"/>
                        </a:rPr>
                        <a:t>allophoniquement</a:t>
                      </a:r>
                      <a:r>
                        <a:rPr lang="fr-FR" b="0" u="sng" noProof="0" dirty="0">
                          <a:latin typeface="+mn-lt"/>
                        </a:rPr>
                        <a:t> </a:t>
                      </a:r>
                      <a:br>
                        <a:rPr lang="fr-FR" b="0" u="sng" noProof="0" dirty="0">
                          <a:latin typeface="+mn-lt"/>
                        </a:rPr>
                      </a:br>
                      <a:r>
                        <a:rPr lang="fr-FR" b="0" u="sng" noProof="0" dirty="0">
                          <a:latin typeface="+mn-lt"/>
                        </a:rPr>
                        <a:t>(avant consonnes voisées)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u="none" noProof="0" dirty="0">
                          <a:latin typeface="+mn-lt"/>
                        </a:rPr>
                        <a:t>ex. </a:t>
                      </a:r>
                      <a:r>
                        <a:rPr lang="fr-FR" b="0" i="1" noProof="0" dirty="0"/>
                        <a:t>las</a:t>
                      </a:r>
                      <a:r>
                        <a:rPr lang="fr-FR" b="0" i="0" noProof="0" dirty="0"/>
                        <a:t>[s̬</a:t>
                      </a:r>
                      <a:r>
                        <a:rPr lang="fr-FR" b="0" i="0" noProof="0" dirty="0">
                          <a:latin typeface="Times New Roman" panose="02020603050405020304" pitchFamily="18" charset="0"/>
                          <a:cs typeface="Times New Roman" panose="02020603050405020304" pitchFamily="18" charset="0"/>
                        </a:rPr>
                        <a:t>~</a:t>
                      </a:r>
                      <a:r>
                        <a:rPr lang="fr-FR" b="0" i="0" noProof="0" dirty="0"/>
                        <a:t>z]</a:t>
                      </a:r>
                      <a:r>
                        <a:rPr lang="fr-FR" b="0" i="1" noProof="0" dirty="0"/>
                        <a:t>#</a:t>
                      </a:r>
                      <a:r>
                        <a:rPr lang="fr-FR" b="0" i="0" noProof="0" dirty="0"/>
                        <a:t>[</a:t>
                      </a:r>
                      <a:r>
                        <a:rPr lang="el-GR" sz="1800" b="0" i="0" kern="1200" dirty="0">
                          <a:solidFill>
                            <a:schemeClr val="dk1"/>
                          </a:solidFill>
                          <a:effectLst/>
                          <a:latin typeface="+mn-lt"/>
                          <a:ea typeface="+mn-ea"/>
                          <a:cs typeface="+mn-cs"/>
                        </a:rPr>
                        <a:t>β</a:t>
                      </a:r>
                      <a:r>
                        <a:rPr lang="fr-FR" b="0" i="0" noProof="0" dirty="0"/>
                        <a:t>]</a:t>
                      </a:r>
                      <a:r>
                        <a:rPr lang="fr-FR" b="0" i="1" noProof="0" dirty="0" err="1"/>
                        <a:t>vacas</a:t>
                      </a:r>
                      <a:endParaRPr lang="fr-FR" b="0" i="1" noProof="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839359156"/>
                  </a:ext>
                </a:extLst>
              </a:tr>
              <a:tr h="555453">
                <a:tc rowSpan="2">
                  <a:txBody>
                    <a:bodyPr/>
                    <a:lstStyle/>
                    <a:p>
                      <a:pPr algn="ctr"/>
                      <a:r>
                        <a:rPr lang="fr-FR" noProof="0" dirty="0">
                          <a:latin typeface="+mn-lt"/>
                        </a:rPr>
                        <a:t>/s/</a:t>
                      </a: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solidFill>
                  </a:tcPr>
                </a:tc>
                <a:tc>
                  <a:txBody>
                    <a:bodyPr/>
                    <a:lstStyle/>
                    <a:p>
                      <a:pPr algn="ctr"/>
                      <a:r>
                        <a:rPr lang="fr-FR" b="1" noProof="0" dirty="0">
                          <a:latin typeface="+mn-lt"/>
                        </a:rPr>
                        <a:t>Non-flexionnel</a:t>
                      </a:r>
                      <a:endParaRPr lang="en-US" b="1" dirty="0">
                        <a:latin typeface="+mn-lt"/>
                      </a:endParaRP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b="0" u="sng" noProof="0" dirty="0">
                          <a:latin typeface="+mn-lt"/>
                        </a:rPr>
                        <a:t>Présent</a:t>
                      </a:r>
                      <a:r>
                        <a:rPr lang="fr-FR" b="1" noProof="0" dirty="0">
                          <a:latin typeface="+mn-lt"/>
                        </a:rPr>
                        <a:t> </a:t>
                      </a:r>
                      <a:r>
                        <a:rPr lang="fr-FR" b="0" noProof="0" dirty="0">
                          <a:latin typeface="+mn-lt"/>
                        </a:rPr>
                        <a:t>ex. </a:t>
                      </a:r>
                      <a:r>
                        <a:rPr lang="fr-FR" b="0" i="1" noProof="0" dirty="0">
                          <a:latin typeface="+mn-lt"/>
                        </a:rPr>
                        <a:t>paresse</a:t>
                      </a:r>
                      <a:endParaRPr lang="en-US" dirty="0">
                        <a:latin typeface="+mn-lt"/>
                      </a:endParaRPr>
                    </a:p>
                  </a:txBody>
                  <a:tcPr anchor="ctr">
                    <a:lnL w="127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US" b="0" u="sng" dirty="0">
                          <a:latin typeface="+mn-lt"/>
                        </a:rPr>
                        <a:t>Rare</a:t>
                      </a:r>
                      <a:r>
                        <a:rPr lang="en-US" b="0" u="none" dirty="0">
                          <a:latin typeface="+mn-lt"/>
                        </a:rPr>
                        <a:t> ex. </a:t>
                      </a:r>
                      <a:r>
                        <a:rPr lang="en-US" b="0" i="1" u="none" dirty="0">
                          <a:latin typeface="+mn-lt"/>
                        </a:rPr>
                        <a:t>lapis, autobus</a:t>
                      </a:r>
                      <a:endParaRPr lang="en-US" b="0" i="1" u="sng" dirty="0">
                        <a:latin typeface="+mn-lt"/>
                      </a:endParaRPr>
                    </a:p>
                  </a:txBody>
                  <a:tcPr anchor="ct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fr-FR" b="0" u="sng" noProof="0" dirty="0">
                          <a:latin typeface="+mn-lt"/>
                        </a:rPr>
                        <a:t>Présent </a:t>
                      </a:r>
                      <a:r>
                        <a:rPr lang="fr-FR" b="0" noProof="0" dirty="0">
                          <a:latin typeface="+mn-lt"/>
                        </a:rPr>
                        <a:t>ex. </a:t>
                      </a:r>
                      <a:r>
                        <a:rPr lang="fr-FR" b="0" i="1" noProof="0" dirty="0">
                          <a:latin typeface="+mn-lt"/>
                        </a:rPr>
                        <a:t>dos, </a:t>
                      </a:r>
                      <a:r>
                        <a:rPr lang="fr-FR" b="0" i="1" noProof="0" dirty="0" err="1">
                          <a:latin typeface="+mn-lt"/>
                        </a:rPr>
                        <a:t>fugaz</a:t>
                      </a:r>
                      <a:endParaRPr lang="fr-FR" b="0" i="1" noProof="0" dirty="0">
                        <a:latin typeface="+mn-lt"/>
                      </a:endParaRPr>
                    </a:p>
                  </a:txBody>
                  <a:tcPr anchor="ctr">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490711162"/>
                  </a:ext>
                </a:extLst>
              </a:tr>
              <a:tr h="616528">
                <a:tc vMerge="1">
                  <a:txBody>
                    <a:bodyPr/>
                    <a:lstStyle/>
                    <a:p>
                      <a:endParaRPr lang="en-US"/>
                    </a:p>
                  </a:txBody>
                  <a:tcPr/>
                </a:tc>
                <a:tc>
                  <a:txBody>
                    <a:bodyPr/>
                    <a:lstStyle/>
                    <a:p>
                      <a:pPr algn="ctr"/>
                      <a:r>
                        <a:rPr lang="fr-FR" b="1" noProof="0" dirty="0">
                          <a:latin typeface="+mn-lt"/>
                        </a:rPr>
                        <a:t>Flexionnel</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fr-FR" b="0" u="sng" noProof="0" dirty="0">
                          <a:latin typeface="+mn-lt"/>
                        </a:rPr>
                        <a:t>Rare</a:t>
                      </a:r>
                      <a:r>
                        <a:rPr lang="fr-FR" b="0" u="none" noProof="0" dirty="0">
                          <a:latin typeface="+mn-lt"/>
                        </a:rPr>
                        <a:t> ex. </a:t>
                      </a:r>
                      <a:r>
                        <a:rPr lang="fr-FR" b="0" i="1" u="none" noProof="0" dirty="0">
                          <a:latin typeface="+mn-lt"/>
                        </a:rPr>
                        <a:t>paraisse</a:t>
                      </a:r>
                      <a:r>
                        <a:rPr lang="fr-FR" b="1" i="1" u="none" noProof="0" dirty="0">
                          <a:latin typeface="+mn-lt"/>
                        </a:rPr>
                        <a:t> </a:t>
                      </a:r>
                      <a:r>
                        <a:rPr lang="fr-FR" b="0" i="0" u="none" noProof="0" dirty="0">
                          <a:latin typeface="+mn-lt"/>
                        </a:rPr>
                        <a:t>?</a:t>
                      </a:r>
                      <a:endParaRPr lang="fr-FR" b="0" i="0" noProof="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r>
                        <a:rPr lang="fr-FR" b="0" u="sng" noProof="0" dirty="0">
                          <a:latin typeface="+mn-lt"/>
                        </a:rPr>
                        <a:t>Absent</a:t>
                      </a:r>
                    </a:p>
                  </a:txBody>
                  <a:tcPr anchor="ct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a:r>
                        <a:rPr lang="fr-FR" b="0" i="0" u="sng" noProof="0" dirty="0">
                          <a:latin typeface="+mn-lt"/>
                        </a:rPr>
                        <a:t>Présent</a:t>
                      </a:r>
                      <a:r>
                        <a:rPr lang="fr-FR" b="0" i="0" u="none" noProof="0" dirty="0">
                          <a:latin typeface="+mn-lt"/>
                        </a:rPr>
                        <a:t> ex. </a:t>
                      </a:r>
                      <a:r>
                        <a:rPr lang="fr-FR" b="0" i="1" u="none" noProof="0" dirty="0">
                          <a:latin typeface="+mn-lt"/>
                        </a:rPr>
                        <a:t>casas, </a:t>
                      </a:r>
                      <a:r>
                        <a:rPr lang="fr-FR" b="0" i="1" u="none" noProof="0" dirty="0" err="1">
                          <a:latin typeface="+mn-lt"/>
                        </a:rPr>
                        <a:t>quieres</a:t>
                      </a:r>
                      <a:endParaRPr lang="fr-FR" b="0" i="0" u="none" noProof="0" dirty="0">
                        <a:latin typeface="+mn-lt"/>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601012787"/>
                  </a:ext>
                </a:extLst>
              </a:tr>
            </a:tbl>
          </a:graphicData>
        </a:graphic>
      </p:graphicFrame>
    </p:spTree>
    <p:extLst>
      <p:ext uri="{BB962C8B-B14F-4D97-AF65-F5344CB8AC3E}">
        <p14:creationId xmlns:p14="http://schemas.microsoft.com/office/powerpoint/2010/main" val="41154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12321E-A5E6-403E-8CF9-AAB63DEBA8E9}"/>
              </a:ext>
            </a:extLst>
          </p:cNvPr>
          <p:cNvSpPr>
            <a:spLocks noGrp="1"/>
          </p:cNvSpPr>
          <p:nvPr>
            <p:ph type="title"/>
          </p:nvPr>
        </p:nvSpPr>
        <p:spPr/>
        <p:txBody>
          <a:bodyPr/>
          <a:lstStyle/>
          <a:p>
            <a:r>
              <a:rPr lang="en-US" dirty="0" err="1"/>
              <a:t>L’expression</a:t>
            </a:r>
            <a:r>
              <a:rPr lang="en-US" dirty="0"/>
              <a:t> du </a:t>
            </a:r>
            <a:r>
              <a:rPr lang="en-US" dirty="0" err="1"/>
              <a:t>pluriel</a:t>
            </a:r>
            <a:r>
              <a:rPr lang="en-US" dirty="0"/>
              <a:t> </a:t>
            </a:r>
            <a:br>
              <a:rPr lang="en-US" dirty="0"/>
            </a:br>
            <a:r>
              <a:rPr lang="en-US" dirty="0"/>
              <a:t>dans les L1 des </a:t>
            </a:r>
            <a:r>
              <a:rPr lang="en-US" dirty="0" err="1"/>
              <a:t>apprenants</a:t>
            </a:r>
            <a:endParaRPr lang="en-US" dirty="0"/>
          </a:p>
        </p:txBody>
      </p:sp>
      <p:sp>
        <p:nvSpPr>
          <p:cNvPr id="3" name="Espace réservé du contenu 2">
            <a:extLst>
              <a:ext uri="{FF2B5EF4-FFF2-40B4-BE49-F238E27FC236}">
                <a16:creationId xmlns:a16="http://schemas.microsoft.com/office/drawing/2014/main" id="{9A29D62E-7926-4338-A86C-3F6B61D0904D}"/>
              </a:ext>
            </a:extLst>
          </p:cNvPr>
          <p:cNvSpPr>
            <a:spLocks noGrp="1"/>
          </p:cNvSpPr>
          <p:nvPr>
            <p:ph idx="1"/>
          </p:nvPr>
        </p:nvSpPr>
        <p:spPr>
          <a:xfrm>
            <a:off x="838200" y="1825624"/>
            <a:ext cx="10515600" cy="5032375"/>
          </a:xfrm>
        </p:spPr>
        <p:txBody>
          <a:bodyPr>
            <a:normAutofit fontScale="85000" lnSpcReduction="20000"/>
          </a:bodyPr>
          <a:lstStyle/>
          <a:p>
            <a:r>
              <a:rPr lang="fr-FR" dirty="0">
                <a:sym typeface="Wingdings" panose="05000000000000000000" pitchFamily="2" charset="2"/>
              </a:rPr>
              <a:t>Français </a:t>
            </a:r>
          </a:p>
          <a:p>
            <a:pPr marL="457200" lvl="1" indent="0">
              <a:buNone/>
            </a:pPr>
            <a:r>
              <a:rPr lang="fr-FR" dirty="0">
                <a:sym typeface="Wingdings" panose="05000000000000000000" pitchFamily="2" charset="2"/>
              </a:rPr>
              <a:t>La marque du pluriel à la fin du mot n’est pas toujours présente à l’oral. En cas de sandhi, elle fait (parfois) surface et est réalisée par /z/.</a:t>
            </a:r>
          </a:p>
          <a:p>
            <a:pPr marL="457200" lvl="1" indent="0">
              <a:buNone/>
            </a:pPr>
            <a:endParaRPr lang="fr-FR" dirty="0">
              <a:sym typeface="Wingdings" panose="05000000000000000000" pitchFamily="2" charset="2"/>
            </a:endParaRPr>
          </a:p>
          <a:p>
            <a:pPr marL="914400" lvl="2" indent="0">
              <a:buNone/>
            </a:pPr>
            <a:r>
              <a:rPr lang="fr-FR" dirty="0">
                <a:sym typeface="Wingdings" panose="05000000000000000000" pitchFamily="2" charset="2"/>
              </a:rPr>
              <a:t>	l’enfant heureux		 le</a:t>
            </a:r>
            <a:r>
              <a:rPr lang="fr-FR" dirty="0">
                <a:solidFill>
                  <a:schemeClr val="accent2"/>
                </a:solidFill>
                <a:sym typeface="Wingdings" panose="05000000000000000000" pitchFamily="2" charset="2"/>
              </a:rPr>
              <a:t>s[z</a:t>
            </a:r>
            <a:r>
              <a:rPr lang="fr-FR" b="0" i="0" dirty="0">
                <a:solidFill>
                  <a:schemeClr val="accent2"/>
                </a:solidFill>
                <a:effectLst/>
                <a:latin typeface="Charis SIL"/>
              </a:rPr>
              <a:t>‿</a:t>
            </a:r>
            <a:r>
              <a:rPr lang="fr-FR" dirty="0">
                <a:solidFill>
                  <a:schemeClr val="accent2"/>
                </a:solidFill>
                <a:sym typeface="Wingdings" panose="05000000000000000000" pitchFamily="2" charset="2"/>
              </a:rPr>
              <a:t>]</a:t>
            </a:r>
            <a:r>
              <a:rPr lang="fr-FR" dirty="0">
                <a:sym typeface="Wingdings" panose="05000000000000000000" pitchFamily="2" charset="2"/>
              </a:rPr>
              <a:t>enfant</a:t>
            </a:r>
            <a:r>
              <a:rPr lang="fr-FR" dirty="0">
                <a:solidFill>
                  <a:schemeClr val="accent2"/>
                </a:solidFill>
                <a:sym typeface="Wingdings" panose="05000000000000000000" pitchFamily="2" charset="2"/>
              </a:rPr>
              <a:t>s</a:t>
            </a:r>
            <a:r>
              <a:rPr lang="fr-FR" dirty="0">
                <a:solidFill>
                  <a:schemeClr val="accent2">
                    <a:lumMod val="40000"/>
                    <a:lumOff val="60000"/>
                  </a:schemeClr>
                </a:solidFill>
                <a:sym typeface="Wingdings" panose="05000000000000000000" pitchFamily="2" charset="2"/>
              </a:rPr>
              <a:t>[z</a:t>
            </a:r>
            <a:r>
              <a:rPr lang="fr-FR" b="0" i="0" dirty="0">
                <a:solidFill>
                  <a:schemeClr val="accent2">
                    <a:lumMod val="40000"/>
                    <a:lumOff val="60000"/>
                  </a:schemeClr>
                </a:solidFill>
                <a:effectLst/>
                <a:latin typeface="Charis SIL"/>
              </a:rPr>
              <a:t>‿</a:t>
            </a:r>
            <a:r>
              <a:rPr lang="fr-FR" dirty="0">
                <a:solidFill>
                  <a:schemeClr val="accent2">
                    <a:lumMod val="40000"/>
                    <a:lumOff val="60000"/>
                  </a:schemeClr>
                </a:solidFill>
                <a:sym typeface="Wingdings" panose="05000000000000000000" pitchFamily="2" charset="2"/>
              </a:rPr>
              <a:t>]</a:t>
            </a:r>
            <a:r>
              <a:rPr lang="fr-FR" dirty="0">
                <a:sym typeface="Wingdings" panose="05000000000000000000" pitchFamily="2" charset="2"/>
              </a:rPr>
              <a:t>heureux</a:t>
            </a:r>
          </a:p>
          <a:p>
            <a:pPr marL="914400" lvl="2" indent="0">
              <a:buNone/>
            </a:pPr>
            <a:r>
              <a:rPr lang="fr-FR" dirty="0"/>
              <a:t>	une histoire effrayante	</a:t>
            </a:r>
            <a:r>
              <a:rPr lang="fr-FR" dirty="0">
                <a:sym typeface="Wingdings" panose="05000000000000000000" pitchFamily="2" charset="2"/>
              </a:rPr>
              <a:t> de</a:t>
            </a:r>
            <a:r>
              <a:rPr lang="fr-FR" dirty="0">
                <a:solidFill>
                  <a:schemeClr val="accent2"/>
                </a:solidFill>
                <a:sym typeface="Wingdings" panose="05000000000000000000" pitchFamily="2" charset="2"/>
              </a:rPr>
              <a:t>s [z</a:t>
            </a:r>
            <a:r>
              <a:rPr lang="fr-FR" b="0" i="0" dirty="0">
                <a:solidFill>
                  <a:schemeClr val="accent2"/>
                </a:solidFill>
                <a:effectLst/>
                <a:latin typeface="Charis SIL"/>
              </a:rPr>
              <a:t>‿</a:t>
            </a:r>
            <a:r>
              <a:rPr lang="fr-FR" dirty="0">
                <a:solidFill>
                  <a:schemeClr val="accent2"/>
                </a:solidFill>
                <a:sym typeface="Wingdings" panose="05000000000000000000" pitchFamily="2" charset="2"/>
              </a:rPr>
              <a:t>]</a:t>
            </a:r>
            <a:r>
              <a:rPr lang="fr-FR" dirty="0">
                <a:sym typeface="Wingdings" panose="05000000000000000000" pitchFamily="2" charset="2"/>
              </a:rPr>
              <a:t>histoire</a:t>
            </a:r>
            <a:r>
              <a:rPr lang="fr-FR" dirty="0">
                <a:solidFill>
                  <a:schemeClr val="accent2"/>
                </a:solidFill>
                <a:sym typeface="Wingdings" panose="05000000000000000000" pitchFamily="2" charset="2"/>
              </a:rPr>
              <a:t>s</a:t>
            </a:r>
            <a:r>
              <a:rPr lang="fr-FR" dirty="0">
                <a:solidFill>
                  <a:schemeClr val="accent2">
                    <a:lumMod val="40000"/>
                    <a:lumOff val="60000"/>
                  </a:schemeClr>
                </a:solidFill>
                <a:sym typeface="Wingdings" panose="05000000000000000000" pitchFamily="2" charset="2"/>
              </a:rPr>
              <a:t> [z</a:t>
            </a:r>
            <a:r>
              <a:rPr lang="fr-FR" b="0" i="0" dirty="0">
                <a:solidFill>
                  <a:schemeClr val="accent2">
                    <a:lumMod val="40000"/>
                    <a:lumOff val="60000"/>
                  </a:schemeClr>
                </a:solidFill>
                <a:effectLst/>
                <a:latin typeface="Charis SIL"/>
              </a:rPr>
              <a:t>‿</a:t>
            </a:r>
            <a:r>
              <a:rPr lang="fr-FR" dirty="0">
                <a:solidFill>
                  <a:schemeClr val="accent2">
                    <a:lumMod val="40000"/>
                    <a:lumOff val="60000"/>
                  </a:schemeClr>
                </a:solidFill>
                <a:sym typeface="Wingdings" panose="05000000000000000000" pitchFamily="2" charset="2"/>
              </a:rPr>
              <a:t>]</a:t>
            </a:r>
            <a:r>
              <a:rPr lang="fr-FR" dirty="0">
                <a:sym typeface="Wingdings" panose="05000000000000000000" pitchFamily="2" charset="2"/>
              </a:rPr>
              <a:t>effrayantes</a:t>
            </a:r>
            <a:endParaRPr lang="fr-FR" dirty="0"/>
          </a:p>
          <a:p>
            <a:r>
              <a:rPr lang="fr-FR" dirty="0"/>
              <a:t>Italien</a:t>
            </a:r>
          </a:p>
          <a:p>
            <a:pPr marL="457200" lvl="1" indent="0">
              <a:buNone/>
            </a:pPr>
            <a:r>
              <a:rPr lang="fr-FR" dirty="0">
                <a:sym typeface="Wingdings" panose="05000000000000000000" pitchFamily="2" charset="2"/>
              </a:rPr>
              <a:t>La marque du pluriel à la fin du mot existe toujours à l’oral. Elle n’est pas réalisée par /s-z/, mais par des suffixes synthétiques de genre et nombre:</a:t>
            </a:r>
          </a:p>
          <a:p>
            <a:pPr marL="457200" lvl="1" indent="0">
              <a:buNone/>
            </a:pPr>
            <a:endParaRPr lang="fr-FR" dirty="0">
              <a:sym typeface="Wingdings" panose="05000000000000000000" pitchFamily="2" charset="2"/>
            </a:endParaRPr>
          </a:p>
          <a:p>
            <a:pPr marL="914400" lvl="2" indent="0">
              <a:buNone/>
            </a:pPr>
            <a:r>
              <a:rPr lang="fr-FR" dirty="0">
                <a:sym typeface="Wingdings" panose="05000000000000000000" pitchFamily="2" charset="2"/>
              </a:rPr>
              <a:t>		la cas</a:t>
            </a:r>
            <a:r>
              <a:rPr lang="fr-FR" dirty="0">
                <a:solidFill>
                  <a:schemeClr val="accent5"/>
                </a:solidFill>
                <a:sym typeface="Wingdings" panose="05000000000000000000" pitchFamily="2" charset="2"/>
              </a:rPr>
              <a:t>a</a:t>
            </a:r>
            <a:r>
              <a:rPr lang="fr-FR" dirty="0">
                <a:sym typeface="Wingdings" panose="05000000000000000000" pitchFamily="2" charset="2"/>
              </a:rPr>
              <a:t>		 le cas</a:t>
            </a:r>
            <a:r>
              <a:rPr lang="fr-FR" dirty="0">
                <a:solidFill>
                  <a:schemeClr val="accent2"/>
                </a:solidFill>
                <a:sym typeface="Wingdings" panose="05000000000000000000" pitchFamily="2" charset="2"/>
              </a:rPr>
              <a:t>e</a:t>
            </a:r>
          </a:p>
          <a:p>
            <a:pPr marL="914400" lvl="2" indent="0">
              <a:buNone/>
            </a:pPr>
            <a:r>
              <a:rPr lang="fr-FR" dirty="0">
                <a:sym typeface="Wingdings" panose="05000000000000000000" pitchFamily="2" charset="2"/>
              </a:rPr>
              <a:t>		il top</a:t>
            </a:r>
            <a:r>
              <a:rPr lang="fr-FR" dirty="0">
                <a:solidFill>
                  <a:schemeClr val="accent5"/>
                </a:solidFill>
                <a:sym typeface="Wingdings" panose="05000000000000000000" pitchFamily="2" charset="2"/>
              </a:rPr>
              <a:t>o</a:t>
            </a:r>
            <a:r>
              <a:rPr lang="fr-FR" dirty="0">
                <a:sym typeface="Wingdings" panose="05000000000000000000" pitchFamily="2" charset="2"/>
              </a:rPr>
              <a:t>		 i </a:t>
            </a:r>
            <a:r>
              <a:rPr lang="fr-FR" dirty="0" err="1">
                <a:sym typeface="Wingdings" panose="05000000000000000000" pitchFamily="2" charset="2"/>
              </a:rPr>
              <a:t>top</a:t>
            </a:r>
            <a:r>
              <a:rPr lang="fr-FR" dirty="0" err="1">
                <a:solidFill>
                  <a:schemeClr val="accent2"/>
                </a:solidFill>
                <a:sym typeface="Wingdings" panose="05000000000000000000" pitchFamily="2" charset="2"/>
              </a:rPr>
              <a:t>i</a:t>
            </a:r>
            <a:endParaRPr lang="fr-FR" dirty="0"/>
          </a:p>
          <a:p>
            <a:r>
              <a:rPr lang="fr-FR" dirty="0"/>
              <a:t>Espagnol</a:t>
            </a:r>
          </a:p>
          <a:p>
            <a:pPr lvl="1"/>
            <a:r>
              <a:rPr lang="fr-FR" dirty="0"/>
              <a:t>Le pluriel est marqué à la fin du mot à l’oral par /(e)s/.</a:t>
            </a:r>
          </a:p>
          <a:p>
            <a:pPr lvl="1"/>
            <a:endParaRPr lang="fr-FR" dirty="0"/>
          </a:p>
          <a:p>
            <a:pPr marL="914400" lvl="2" indent="0">
              <a:buNone/>
            </a:pPr>
            <a:r>
              <a:rPr lang="fr-FR" dirty="0"/>
              <a:t>		la </a:t>
            </a:r>
            <a:r>
              <a:rPr lang="fr-FR" dirty="0" err="1"/>
              <a:t>zarigüeya</a:t>
            </a:r>
            <a:r>
              <a:rPr lang="fr-FR" dirty="0"/>
              <a:t>	</a:t>
            </a:r>
            <a:r>
              <a:rPr lang="fr-FR" dirty="0">
                <a:sym typeface="Wingdings" panose="05000000000000000000" pitchFamily="2" charset="2"/>
              </a:rPr>
              <a:t> las </a:t>
            </a:r>
            <a:r>
              <a:rPr lang="fr-FR" dirty="0" err="1">
                <a:sym typeface="Wingdings" panose="05000000000000000000" pitchFamily="2" charset="2"/>
              </a:rPr>
              <a:t>zarigüeya</a:t>
            </a:r>
            <a:r>
              <a:rPr lang="fr-FR" dirty="0" err="1">
                <a:solidFill>
                  <a:schemeClr val="accent2"/>
                </a:solidFill>
                <a:sym typeface="Wingdings" panose="05000000000000000000" pitchFamily="2" charset="2"/>
              </a:rPr>
              <a:t>s</a:t>
            </a:r>
            <a:endParaRPr lang="fr-FR" dirty="0">
              <a:solidFill>
                <a:schemeClr val="accent2"/>
              </a:solidFill>
              <a:sym typeface="Wingdings" panose="05000000000000000000" pitchFamily="2" charset="2"/>
            </a:endParaRPr>
          </a:p>
          <a:p>
            <a:pPr marL="914400" lvl="2" indent="0">
              <a:buNone/>
            </a:pPr>
            <a:r>
              <a:rPr lang="fr-FR" dirty="0"/>
              <a:t>		el </a:t>
            </a:r>
            <a:r>
              <a:rPr lang="fr-FR" dirty="0" err="1"/>
              <a:t>huracán</a:t>
            </a:r>
            <a:r>
              <a:rPr lang="fr-FR" dirty="0"/>
              <a:t>	</a:t>
            </a:r>
            <a:r>
              <a:rPr lang="fr-FR" dirty="0">
                <a:sym typeface="Wingdings" panose="05000000000000000000" pitchFamily="2" charset="2"/>
              </a:rPr>
              <a:t> los </a:t>
            </a:r>
            <a:r>
              <a:rPr lang="fr-FR" dirty="0" err="1">
                <a:sym typeface="Wingdings" panose="05000000000000000000" pitchFamily="2" charset="2"/>
              </a:rPr>
              <a:t>huracan</a:t>
            </a:r>
            <a:r>
              <a:rPr lang="fr-FR" dirty="0" err="1">
                <a:solidFill>
                  <a:schemeClr val="accent2"/>
                </a:solidFill>
                <a:sym typeface="Wingdings" panose="05000000000000000000" pitchFamily="2" charset="2"/>
              </a:rPr>
              <a:t>es</a:t>
            </a:r>
            <a:endParaRPr lang="fr-FR" dirty="0">
              <a:solidFill>
                <a:schemeClr val="accent2"/>
              </a:solidFill>
            </a:endParaRPr>
          </a:p>
        </p:txBody>
      </p:sp>
      <p:sp>
        <p:nvSpPr>
          <p:cNvPr id="7" name="TextBox 6">
            <a:extLst>
              <a:ext uri="{FF2B5EF4-FFF2-40B4-BE49-F238E27FC236}">
                <a16:creationId xmlns:a16="http://schemas.microsoft.com/office/drawing/2014/main" id="{72031D55-8119-4A8B-9A0E-93811D012746}"/>
              </a:ext>
            </a:extLst>
          </p:cNvPr>
          <p:cNvSpPr txBox="1"/>
          <p:nvPr/>
        </p:nvSpPr>
        <p:spPr>
          <a:xfrm>
            <a:off x="4078224" y="4341811"/>
            <a:ext cx="469809" cy="307777"/>
          </a:xfrm>
          <a:prstGeom prst="rect">
            <a:avLst/>
          </a:prstGeom>
          <a:noFill/>
        </p:spPr>
        <p:txBody>
          <a:bodyPr wrap="none" rtlCol="0">
            <a:spAutoFit/>
          </a:bodyPr>
          <a:lstStyle/>
          <a:p>
            <a:r>
              <a:rPr lang="es-CL" sz="1400" cap="small" dirty="0">
                <a:solidFill>
                  <a:schemeClr val="accent1"/>
                </a:solidFill>
              </a:rPr>
              <a:t>f.sg</a:t>
            </a:r>
            <a:endParaRPr lang="fr-FR" sz="1400" cap="small" dirty="0">
              <a:solidFill>
                <a:schemeClr val="accent1"/>
              </a:solidFill>
            </a:endParaRPr>
          </a:p>
        </p:txBody>
      </p:sp>
      <p:sp>
        <p:nvSpPr>
          <p:cNvPr id="8" name="TextBox 7">
            <a:extLst>
              <a:ext uri="{FF2B5EF4-FFF2-40B4-BE49-F238E27FC236}">
                <a16:creationId xmlns:a16="http://schemas.microsoft.com/office/drawing/2014/main" id="{0AAE176C-A110-4770-B570-A783F470E773}"/>
              </a:ext>
            </a:extLst>
          </p:cNvPr>
          <p:cNvSpPr txBox="1"/>
          <p:nvPr/>
        </p:nvSpPr>
        <p:spPr>
          <a:xfrm>
            <a:off x="4078224" y="4933123"/>
            <a:ext cx="526106" cy="307777"/>
          </a:xfrm>
          <a:prstGeom prst="rect">
            <a:avLst/>
          </a:prstGeom>
          <a:noFill/>
        </p:spPr>
        <p:txBody>
          <a:bodyPr wrap="none" rtlCol="0">
            <a:spAutoFit/>
          </a:bodyPr>
          <a:lstStyle/>
          <a:p>
            <a:r>
              <a:rPr lang="es-CL" sz="1400" cap="small" dirty="0">
                <a:solidFill>
                  <a:schemeClr val="accent1"/>
                </a:solidFill>
              </a:rPr>
              <a:t>m.sg</a:t>
            </a:r>
            <a:endParaRPr lang="fr-FR" sz="1400" cap="small" dirty="0">
              <a:solidFill>
                <a:schemeClr val="accent1"/>
              </a:solidFill>
            </a:endParaRPr>
          </a:p>
        </p:txBody>
      </p:sp>
      <p:sp>
        <p:nvSpPr>
          <p:cNvPr id="9" name="TextBox 8">
            <a:extLst>
              <a:ext uri="{FF2B5EF4-FFF2-40B4-BE49-F238E27FC236}">
                <a16:creationId xmlns:a16="http://schemas.microsoft.com/office/drawing/2014/main" id="{775FAB3C-7E19-4EA8-B670-A0449F269280}"/>
              </a:ext>
            </a:extLst>
          </p:cNvPr>
          <p:cNvSpPr txBox="1"/>
          <p:nvPr/>
        </p:nvSpPr>
        <p:spPr>
          <a:xfrm>
            <a:off x="6077712" y="4933123"/>
            <a:ext cx="508473" cy="307777"/>
          </a:xfrm>
          <a:prstGeom prst="rect">
            <a:avLst/>
          </a:prstGeom>
          <a:noFill/>
        </p:spPr>
        <p:txBody>
          <a:bodyPr wrap="none" rtlCol="0">
            <a:spAutoFit/>
          </a:bodyPr>
          <a:lstStyle/>
          <a:p>
            <a:r>
              <a:rPr lang="es-CL" sz="1400" cap="small" dirty="0">
                <a:solidFill>
                  <a:schemeClr val="accent2"/>
                </a:solidFill>
              </a:rPr>
              <a:t>m.pl</a:t>
            </a:r>
            <a:endParaRPr lang="fr-FR" sz="1400" cap="small" dirty="0">
              <a:solidFill>
                <a:schemeClr val="accent2"/>
              </a:solidFill>
            </a:endParaRPr>
          </a:p>
        </p:txBody>
      </p:sp>
      <p:sp>
        <p:nvSpPr>
          <p:cNvPr id="10" name="TextBox 9">
            <a:extLst>
              <a:ext uri="{FF2B5EF4-FFF2-40B4-BE49-F238E27FC236}">
                <a16:creationId xmlns:a16="http://schemas.microsoft.com/office/drawing/2014/main" id="{027839C1-2EDE-4F45-A258-3EF54206FAB1}"/>
              </a:ext>
            </a:extLst>
          </p:cNvPr>
          <p:cNvSpPr txBox="1"/>
          <p:nvPr/>
        </p:nvSpPr>
        <p:spPr>
          <a:xfrm>
            <a:off x="6096000" y="4341810"/>
            <a:ext cx="452175" cy="307777"/>
          </a:xfrm>
          <a:prstGeom prst="rect">
            <a:avLst/>
          </a:prstGeom>
          <a:noFill/>
        </p:spPr>
        <p:txBody>
          <a:bodyPr wrap="none" rtlCol="0">
            <a:spAutoFit/>
          </a:bodyPr>
          <a:lstStyle/>
          <a:p>
            <a:r>
              <a:rPr lang="es-CL" sz="1400" cap="small" dirty="0">
                <a:solidFill>
                  <a:schemeClr val="accent2"/>
                </a:solidFill>
              </a:rPr>
              <a:t>f.pl</a:t>
            </a:r>
            <a:endParaRPr lang="fr-FR" sz="1400" cap="small" dirty="0">
              <a:solidFill>
                <a:schemeClr val="accent2"/>
              </a:solidFill>
            </a:endParaRPr>
          </a:p>
        </p:txBody>
      </p:sp>
    </p:spTree>
    <p:extLst>
      <p:ext uri="{BB962C8B-B14F-4D97-AF65-F5344CB8AC3E}">
        <p14:creationId xmlns:p14="http://schemas.microsoft.com/office/powerpoint/2010/main" val="117782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7D1694-FBE2-453A-A158-239489DC95BF}"/>
              </a:ext>
            </a:extLst>
          </p:cNvPr>
          <p:cNvSpPr>
            <a:spLocks noGrp="1"/>
          </p:cNvSpPr>
          <p:nvPr>
            <p:ph type="title"/>
          </p:nvPr>
        </p:nvSpPr>
        <p:spPr/>
        <p:txBody>
          <a:bodyPr>
            <a:normAutofit/>
          </a:bodyPr>
          <a:lstStyle/>
          <a:p>
            <a:r>
              <a:rPr lang="fr-FR" b="1" dirty="0"/>
              <a:t>Étude 1 – morphophonologique</a:t>
            </a:r>
            <a:endParaRPr lang="en-US" dirty="0"/>
          </a:p>
        </p:txBody>
      </p:sp>
      <p:sp>
        <p:nvSpPr>
          <p:cNvPr id="5" name="Espace réservé du texte 4">
            <a:extLst>
              <a:ext uri="{FF2B5EF4-FFF2-40B4-BE49-F238E27FC236}">
                <a16:creationId xmlns:a16="http://schemas.microsoft.com/office/drawing/2014/main" id="{04D11DAE-5D9D-4B2F-B574-9A09D013A298}"/>
              </a:ext>
            </a:extLst>
          </p:cNvPr>
          <p:cNvSpPr>
            <a:spLocks noGrp="1"/>
          </p:cNvSpPr>
          <p:nvPr>
            <p:ph type="body" idx="1"/>
          </p:nvPr>
        </p:nvSpPr>
        <p:spPr/>
        <p:txBody>
          <a:bodyPr/>
          <a:lstStyle/>
          <a:p>
            <a:r>
              <a:rPr lang="fr-FR" sz="2400" dirty="0"/>
              <a:t>Présence/absence du –s final du pluriel</a:t>
            </a:r>
            <a:endParaRPr lang="en-US" dirty="0"/>
          </a:p>
        </p:txBody>
      </p:sp>
    </p:spTree>
    <p:extLst>
      <p:ext uri="{BB962C8B-B14F-4D97-AF65-F5344CB8AC3E}">
        <p14:creationId xmlns:p14="http://schemas.microsoft.com/office/powerpoint/2010/main" val="172867831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2229</TotalTime>
  <Words>1820</Words>
  <Application>Microsoft Office PowerPoint</Application>
  <PresentationFormat>Grand écran</PresentationFormat>
  <Paragraphs>307</Paragraphs>
  <Slides>29</Slides>
  <Notes>4</Notes>
  <HiddenSlides>5</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29</vt:i4>
      </vt:variant>
    </vt:vector>
  </HeadingPairs>
  <TitlesOfParts>
    <vt:vector size="40" baseType="lpstr">
      <vt:lpstr>Bitter</vt:lpstr>
      <vt:lpstr>Charis SIL</vt:lpstr>
      <vt:lpstr>Corbel (Headings)</vt:lpstr>
      <vt:lpstr>Arial</vt:lpstr>
      <vt:lpstr>Calibri</vt:lpstr>
      <vt:lpstr>Corbel</vt:lpstr>
      <vt:lpstr>Courier New</vt:lpstr>
      <vt:lpstr>Times New Roman</vt:lpstr>
      <vt:lpstr>Wingdings</vt:lpstr>
      <vt:lpstr>Thème Office</vt:lpstr>
      <vt:lpstr>Document</vt:lpstr>
      <vt:lpstr>Production and voice assimilation of the inflectional  –s suffix</vt:lpstr>
      <vt:lpstr>Présentation PowerPoint</vt:lpstr>
      <vt:lpstr>Contexte</vt:lpstr>
      <vt:lpstr>Pourquoi le –s final en anglais L2?</vt:lpstr>
      <vt:lpstr>Le /z, s/ final en anglais</vt:lpstr>
      <vt:lpstr>Le –s final dans les L1 des apprenants</vt:lpstr>
      <vt:lpstr>Le –s final dans les L1 des apprenants</vt:lpstr>
      <vt:lpstr>L’expression du pluriel  dans les L1 des apprenants</vt:lpstr>
      <vt:lpstr>Étude 1 – morphophonologique</vt:lpstr>
      <vt:lpstr>Question et hypothèses</vt:lpstr>
      <vt:lpstr>Locuteurs</vt:lpstr>
      <vt:lpstr>Occurrences</vt:lpstr>
      <vt:lpstr>Résultats</vt:lpstr>
      <vt:lpstr>Résultats : Conversation</vt:lpstr>
      <vt:lpstr>Résultats : Lecture à voix haute</vt:lpstr>
      <vt:lpstr>Résultats</vt:lpstr>
      <vt:lpstr>Résultats</vt:lpstr>
      <vt:lpstr>Résultats</vt:lpstr>
      <vt:lpstr>Conclusions et discussion</vt:lpstr>
      <vt:lpstr>Étude 2 – phonétique</vt:lpstr>
      <vt:lpstr>Question et hypothèses</vt:lpstr>
      <vt:lpstr>Méthodologie</vt:lpstr>
      <vt:lpstr>Présentation PowerPoint</vt:lpstr>
      <vt:lpstr>Résultats</vt:lpstr>
      <vt:lpstr>Résultats</vt:lpstr>
      <vt:lpstr>Résultats</vt:lpstr>
      <vt:lpstr>Résultats</vt:lpstr>
      <vt:lpstr>Résultats : Variables acquisitionnelles</vt:lpstr>
      <vt:lpstr>Conclusions et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and voice assimilation of inflectional -s</dc:title>
  <dc:creator>Leonardo Contreras</dc:creator>
  <cp:lastModifiedBy>Leonardo Contreras</cp:lastModifiedBy>
  <cp:revision>508</cp:revision>
  <dcterms:created xsi:type="dcterms:W3CDTF">2020-11-18T10:34:51Z</dcterms:created>
  <dcterms:modified xsi:type="dcterms:W3CDTF">2020-11-20T13:35:17Z</dcterms:modified>
</cp:coreProperties>
</file>