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27"/>
  </p:notesMasterIdLst>
  <p:handoutMasterIdLst>
    <p:handoutMasterId r:id="rId28"/>
  </p:handoutMasterIdLst>
  <p:sldIdLst>
    <p:sldId id="281" r:id="rId5"/>
    <p:sldId id="282" r:id="rId6"/>
    <p:sldId id="301" r:id="rId7"/>
    <p:sldId id="302" r:id="rId8"/>
    <p:sldId id="286" r:id="rId9"/>
    <p:sldId id="288" r:id="rId10"/>
    <p:sldId id="287" r:id="rId11"/>
    <p:sldId id="290" r:id="rId12"/>
    <p:sldId id="289" r:id="rId13"/>
    <p:sldId id="285" r:id="rId14"/>
    <p:sldId id="283" r:id="rId15"/>
    <p:sldId id="292" r:id="rId16"/>
    <p:sldId id="296" r:id="rId17"/>
    <p:sldId id="293" r:id="rId18"/>
    <p:sldId id="297" r:id="rId19"/>
    <p:sldId id="291" r:id="rId20"/>
    <p:sldId id="298" r:id="rId21"/>
    <p:sldId id="299" r:id="rId22"/>
    <p:sldId id="300" r:id="rId23"/>
    <p:sldId id="303" r:id="rId24"/>
    <p:sldId id="305" r:id="rId25"/>
    <p:sldId id="304" r:id="rId26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60" userDrawn="1">
          <p15:clr>
            <a:srgbClr val="A4A3A4"/>
          </p15:clr>
        </p15:guide>
        <p15:guide id="2" pos="739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810" autoAdjust="0"/>
  </p:normalViewPr>
  <p:slideViewPr>
    <p:cSldViewPr snapToGrid="0">
      <p:cViewPr varScale="1">
        <p:scale>
          <a:sx n="54" d="100"/>
          <a:sy n="54" d="100"/>
        </p:scale>
        <p:origin x="1080" y="52"/>
      </p:cViewPr>
      <p:guideLst>
        <p:guide pos="360"/>
        <p:guide pos="739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0"/>
    </p:cViewPr>
  </p:sorterViewPr>
  <p:notesViewPr>
    <p:cSldViewPr snapToGrid="0">
      <p:cViewPr varScale="1">
        <p:scale>
          <a:sx n="88" d="100"/>
          <a:sy n="88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9EB018AA-DEA7-448F-AE2F-C3D13A0F02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FB87A71-96EB-4108-95A3-855A4C3601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F003DB-7B2B-4CB0-9AE3-FF3A4D289880}" type="datetime1">
              <a:rPr lang="fr-FR" smtClean="0"/>
              <a:t>16/06/2022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445591A-E83D-4F8A-B064-12B29D3154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7AF2308-535F-471C-9423-3467454C92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661E857-36B8-43F1-9D87-FE508167BC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231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544E0-8A55-4B60-9503-EB1D794761A2}" type="datetime1">
              <a:rPr lang="fr-FR" smtClean="0"/>
              <a:pPr/>
              <a:t>16/06/2022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CFAAAB6-A2C6-4A85-A3A1-98EFBA61C96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767529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EAA36B1-75F6-458C-B388-8BC01E9857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20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AAAB6-A2C6-4A85-A3A1-98EFBA61C967}" type="slidenum">
              <a:rPr lang="fr-FR" noProof="0" smtClean="0"/>
              <a:t>19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28638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i="0" dirty="0">
              <a:solidFill>
                <a:srgbClr val="3F4448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AAAB6-A2C6-4A85-A3A1-98EFBA61C967}" type="slidenum">
              <a:rPr lang="fr-FR" noProof="0" smtClean="0"/>
              <a:t>2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09894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AAAB6-A2C6-4A85-A3A1-98EFBA61C967}" type="slidenum">
              <a:rPr lang="fr-FR" noProof="0" smtClean="0"/>
              <a:t>3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92534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AAAB6-A2C6-4A85-A3A1-98EFBA61C967}" type="slidenum">
              <a:rPr lang="fr-FR" noProof="0" smtClean="0"/>
              <a:t>4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75341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AAAB6-A2C6-4A85-A3A1-98EFBA61C967}" type="slidenum">
              <a:rPr lang="fr-FR" noProof="0" smtClean="0"/>
              <a:t>5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684525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AAAB6-A2C6-4A85-A3A1-98EFBA61C967}" type="slidenum">
              <a:rPr lang="fr-FR" noProof="0" smtClean="0"/>
              <a:t>6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44633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AAAB6-A2C6-4A85-A3A1-98EFBA61C967}" type="slidenum">
              <a:rPr lang="fr-FR" noProof="0" smtClean="0"/>
              <a:t>7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88487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AAAB6-A2C6-4A85-A3A1-98EFBA61C967}" type="slidenum">
              <a:rPr lang="fr-FR" noProof="0" smtClean="0"/>
              <a:t>12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65550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AAAB6-A2C6-4A85-A3A1-98EFBA61C967}" type="slidenum">
              <a:rPr lang="fr-FR" noProof="0" smtClean="0"/>
              <a:t>15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7942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C5C50C9-5CB7-4938-BEDF-DD2FC7529FA9}"/>
              </a:ext>
            </a:extLst>
          </p:cNvPr>
          <p:cNvSpPr/>
          <p:nvPr userDrawn="1"/>
        </p:nvSpPr>
        <p:spPr>
          <a:xfrm>
            <a:off x="1528762" y="1473243"/>
            <a:ext cx="9144000" cy="300744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68" y="1664208"/>
            <a:ext cx="8586216" cy="2176272"/>
          </a:xfrm>
        </p:spPr>
        <p:txBody>
          <a:bodyPr rtlCol="0" anchor="ctr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7168" y="4142232"/>
            <a:ext cx="7223760" cy="685800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66964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2CD68929-9BD1-4A1E-9C1E-5B980D986EC1}"/>
              </a:ext>
            </a:extLst>
          </p:cNvPr>
          <p:cNvSpPr/>
          <p:nvPr userDrawn="1"/>
        </p:nvSpPr>
        <p:spPr>
          <a:xfrm>
            <a:off x="409575" y="633619"/>
            <a:ext cx="492741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 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78408"/>
            <a:ext cx="4059936" cy="1106424"/>
          </a:xfrm>
        </p:spPr>
        <p:txBody>
          <a:bodyPr rtlCol="0" anchor="ctr">
            <a:normAutofit/>
          </a:bodyPr>
          <a:lstStyle>
            <a:lvl1pPr>
              <a:defRPr sz="28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41248" y="2359152"/>
            <a:ext cx="4059936" cy="3429000"/>
          </a:xfrm>
        </p:spPr>
        <p:txBody>
          <a:bodyPr rtlCol="0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5" name="Espace réservé d’image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1120" y="566928"/>
            <a:ext cx="2871216" cy="234086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0" name="Espace réservé d’image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43016" y="566928"/>
            <a:ext cx="2871216" cy="234086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ED68CE-A00C-4DD9-8065-B0E3D033BC20}"/>
              </a:ext>
            </a:extLst>
          </p:cNvPr>
          <p:cNvSpPr/>
          <p:nvPr userDrawn="1"/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 11">
            <a:extLst>
              <a:ext uri="{FF2B5EF4-FFF2-40B4-BE49-F238E27FC236}">
                <a16:creationId xmlns:a16="http://schemas.microsoft.com/office/drawing/2014/main" id="{BB3EDCB6-603C-4A22-80E6-232A6202452A}"/>
              </a:ext>
            </a:extLst>
          </p:cNvPr>
          <p:cNvSpPr/>
          <p:nvPr userDrawn="1"/>
        </p:nvSpPr>
        <p:spPr>
          <a:xfrm>
            <a:off x="877459" y="2121408"/>
            <a:ext cx="395865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Espace réservé d’image 14">
            <a:extLst>
              <a:ext uri="{FF2B5EF4-FFF2-40B4-BE49-F238E27FC236}">
                <a16:creationId xmlns:a16="http://schemas.microsoft.com/office/drawing/2014/main" id="{FBB9124E-D1EB-4540-B1E1-DF3CD388BB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43016" y="3108960"/>
            <a:ext cx="5989320" cy="3054096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8" name="Espace réservé de la date 17">
            <a:extLst>
              <a:ext uri="{FF2B5EF4-FFF2-40B4-BE49-F238E27FC236}">
                <a16:creationId xmlns:a16="http://schemas.microsoft.com/office/drawing/2014/main" id="{88171D0F-B23C-4DA9-9F5D-C5F480A4C5B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05256" y="6356350"/>
            <a:ext cx="2743200" cy="365125"/>
          </a:xfrm>
        </p:spPr>
        <p:txBody>
          <a:bodyPr rtlCol="0"/>
          <a:lstStyle/>
          <a:p>
            <a:pPr rtl="0"/>
            <a:r>
              <a:rPr lang="fr-FR" noProof="0"/>
              <a:t>04/09/20XX</a:t>
            </a:r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69186A5E-A88B-4AD5-8730-E1679229BB9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FDD4F609-6DE6-4637-A216-DB19D982FF1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540496" y="6356350"/>
            <a:ext cx="2743200" cy="365125"/>
          </a:xfrm>
        </p:spPr>
        <p:txBody>
          <a:bodyPr rtlCol="0"/>
          <a:lstStyle/>
          <a:p>
            <a:pPr rtl="0"/>
            <a:fld id="{A65A5C87-DF58-40C8-B092-1DE63DB4547E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2797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2CD68929-9BD1-4A1E-9C1E-5B980D986EC1}"/>
              </a:ext>
            </a:extLst>
          </p:cNvPr>
          <p:cNvSpPr/>
          <p:nvPr userDrawn="1"/>
        </p:nvSpPr>
        <p:spPr>
          <a:xfrm>
            <a:off x="7324344" y="630936"/>
            <a:ext cx="4517136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 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0" y="978408"/>
            <a:ext cx="3721608" cy="1106424"/>
          </a:xfrm>
        </p:spPr>
        <p:txBody>
          <a:bodyPr rtlCol="0" anchor="ctr">
            <a:normAutofit/>
          </a:bodyPr>
          <a:lstStyle>
            <a:lvl1pPr>
              <a:defRPr sz="28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5" name="Espace réservé d’image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7328" y="630936"/>
            <a:ext cx="3246120" cy="2688336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0" name="Espace réservé d’image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1480" y="630936"/>
            <a:ext cx="3246120" cy="2688336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ED68CE-A00C-4DD9-8065-B0E3D033BC20}"/>
              </a:ext>
            </a:extLst>
          </p:cNvPr>
          <p:cNvSpPr/>
          <p:nvPr userDrawn="1"/>
        </p:nvSpPr>
        <p:spPr>
          <a:xfrm>
            <a:off x="7260336" y="1179576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Espace réservé d’image 14">
            <a:extLst>
              <a:ext uri="{FF2B5EF4-FFF2-40B4-BE49-F238E27FC236}">
                <a16:creationId xmlns:a16="http://schemas.microsoft.com/office/drawing/2014/main" id="{FBB9124E-D1EB-4540-B1E1-DF3CD388BB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1480" y="3438144"/>
            <a:ext cx="3246120" cy="2688336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8" name="Espace réservé de la date 17">
            <a:extLst>
              <a:ext uri="{FF2B5EF4-FFF2-40B4-BE49-F238E27FC236}">
                <a16:creationId xmlns:a16="http://schemas.microsoft.com/office/drawing/2014/main" id="{88171D0F-B23C-4DA9-9F5D-C5F480A4C5B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05256" y="6356350"/>
            <a:ext cx="2743200" cy="365125"/>
          </a:xfrm>
        </p:spPr>
        <p:txBody>
          <a:bodyPr rtlCol="0"/>
          <a:lstStyle/>
          <a:p>
            <a:pPr rtl="0"/>
            <a:r>
              <a:rPr lang="fr-FR" noProof="0"/>
              <a:t>04/09/20XX</a:t>
            </a:r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69186A5E-A88B-4AD5-8730-E1679229BB9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FDD4F609-6DE6-4637-A216-DB19D982FF1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540496" y="6356350"/>
            <a:ext cx="2743200" cy="365125"/>
          </a:xfrm>
        </p:spPr>
        <p:txBody>
          <a:bodyPr rtlCol="0"/>
          <a:lstStyle/>
          <a:p>
            <a:pPr rtl="0"/>
            <a:fld id="{A65A5C87-DF58-40C8-B092-1DE63DB4547E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5280B1-DD77-4ADB-A6FC-71309BCB66E1}"/>
              </a:ext>
            </a:extLst>
          </p:cNvPr>
          <p:cNvSpPr/>
          <p:nvPr userDrawn="1"/>
        </p:nvSpPr>
        <p:spPr>
          <a:xfrm>
            <a:off x="7792216" y="2185416"/>
            <a:ext cx="3683187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Espace réservé d’image 14">
            <a:extLst>
              <a:ext uri="{FF2B5EF4-FFF2-40B4-BE49-F238E27FC236}">
                <a16:creationId xmlns:a16="http://schemas.microsoft.com/office/drawing/2014/main" id="{6B8374DB-2C54-426F-9768-7B838BE1F98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67328" y="3438144"/>
            <a:ext cx="3246120" cy="2688336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0D33A8D-B0BB-4920-AAC4-6EE9952AA5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72400" y="3099816"/>
            <a:ext cx="3721100" cy="4476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FC2F80E1-DA5D-4EBA-BDBC-FFD24776ED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72400" y="4215384"/>
            <a:ext cx="3721100" cy="4476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536A3E74-5D94-4FE5-A5F8-7DA032AD48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72400" y="5321808"/>
            <a:ext cx="3721100" cy="4476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3" name="Espace réservé d’image 14">
            <a:extLst>
              <a:ext uri="{FF2B5EF4-FFF2-40B4-BE49-F238E27FC236}">
                <a16:creationId xmlns:a16="http://schemas.microsoft.com/office/drawing/2014/main" id="{A36D2011-9E99-44AA-8612-4EEBAAA5D03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772400" y="2532888"/>
            <a:ext cx="457200" cy="457200"/>
          </a:xfrm>
        </p:spPr>
        <p:txBody>
          <a:bodyPr rtlCol="0" anchor="ctr"/>
          <a:lstStyle>
            <a:lvl1pPr algn="ctr">
              <a:buNone/>
              <a:defRPr sz="900"/>
            </a:lvl1pPr>
          </a:lstStyle>
          <a:p>
            <a:pPr rtl="0"/>
            <a:r>
              <a:rPr lang="fr-FR" noProof="0"/>
              <a:t>Icône</a:t>
            </a:r>
          </a:p>
        </p:txBody>
      </p:sp>
      <p:sp>
        <p:nvSpPr>
          <p:cNvPr id="24" name="Espace réservé d’image 14">
            <a:extLst>
              <a:ext uri="{FF2B5EF4-FFF2-40B4-BE49-F238E27FC236}">
                <a16:creationId xmlns:a16="http://schemas.microsoft.com/office/drawing/2014/main" id="{80B0958E-0709-4604-ADAF-A6137275F31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72400" y="3630168"/>
            <a:ext cx="457200" cy="457200"/>
          </a:xfrm>
        </p:spPr>
        <p:txBody>
          <a:bodyPr rtlCol="0" anchor="ctr"/>
          <a:lstStyle>
            <a:lvl1pPr algn="ctr">
              <a:buNone/>
              <a:defRPr sz="900"/>
            </a:lvl1pPr>
          </a:lstStyle>
          <a:p>
            <a:pPr rtl="0"/>
            <a:r>
              <a:rPr lang="fr-FR" noProof="0"/>
              <a:t>Icône</a:t>
            </a:r>
          </a:p>
        </p:txBody>
      </p:sp>
      <p:sp>
        <p:nvSpPr>
          <p:cNvPr id="25" name="Espace réservé d’image 14">
            <a:extLst>
              <a:ext uri="{FF2B5EF4-FFF2-40B4-BE49-F238E27FC236}">
                <a16:creationId xmlns:a16="http://schemas.microsoft.com/office/drawing/2014/main" id="{F4A09204-1398-472F-B713-0AD4918877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772400" y="4754880"/>
            <a:ext cx="457200" cy="457200"/>
          </a:xfrm>
        </p:spPr>
        <p:txBody>
          <a:bodyPr rtlCol="0" anchor="ctr"/>
          <a:lstStyle>
            <a:lvl1pPr algn="ctr">
              <a:buNone/>
              <a:defRPr sz="900"/>
            </a:lvl1pPr>
          </a:lstStyle>
          <a:p>
            <a:pPr rtl="0"/>
            <a:r>
              <a:rPr lang="fr-FR" noProof="0"/>
              <a:t>Icône</a:t>
            </a:r>
          </a:p>
        </p:txBody>
      </p:sp>
    </p:spTree>
    <p:extLst>
      <p:ext uri="{BB962C8B-B14F-4D97-AF65-F5344CB8AC3E}">
        <p14:creationId xmlns:p14="http://schemas.microsoft.com/office/powerpoint/2010/main" val="3439343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 userDrawn="1"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04/09/20XX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5A5C87-DF58-40C8-B092-1DE63DB4547E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00994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04/09/20XX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5A5C87-DF58-40C8-B092-1DE63DB4547E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60377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 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rtlCol="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65192" y="1709928"/>
            <a:ext cx="6729984" cy="4096512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68680" y="3429000"/>
            <a:ext cx="3099816" cy="20665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 rtlCol="0"/>
          <a:lstStyle/>
          <a:p>
            <a:pPr rtl="0"/>
            <a:r>
              <a:rPr lang="fr-FR" noProof="0"/>
              <a:t>04/09/20XX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5A5C87-DF58-40C8-B092-1DE63DB4547E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77224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 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rtlCol="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965192" y="1161288"/>
            <a:ext cx="6729984" cy="4645152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68680" y="3438144"/>
            <a:ext cx="3099816" cy="20574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 rtlCol="0"/>
          <a:lstStyle/>
          <a:p>
            <a:pPr rtl="0"/>
            <a:r>
              <a:rPr lang="fr-FR" noProof="0"/>
              <a:t>04/09/20XX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5A5C87-DF58-40C8-B092-1DE63DB4547E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3324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064" y="1078992"/>
            <a:ext cx="6272784" cy="1536192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84064" y="3355848"/>
            <a:ext cx="6272784" cy="2825496"/>
          </a:xfrm>
        </p:spPr>
        <p:txBody>
          <a:bodyPr rtlCol="0"/>
          <a:lstStyle>
            <a:lvl1pPr>
              <a:buNone/>
              <a:defRPr sz="18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 rtlCol="0"/>
          <a:lstStyle/>
          <a:p>
            <a:pPr rtl="0"/>
            <a:r>
              <a:rPr lang="fr-FR" noProof="0"/>
              <a:t>04/09/20XX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1648" y="6356350"/>
            <a:ext cx="4114800" cy="365125"/>
          </a:xfrm>
        </p:spPr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 rtlCol="0"/>
          <a:lstStyle/>
          <a:p>
            <a:pPr rtl="0"/>
            <a:fld id="{A65A5C87-DF58-40C8-B092-1DE63DB4547E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EEC07-DA87-4415-8D6B-72E1B2686535}"/>
              </a:ext>
            </a:extLst>
          </p:cNvPr>
          <p:cNvSpPr/>
          <p:nvPr userDrawn="1"/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C47E32-D289-4A1B-A3C7-A355CD5572E8}"/>
              </a:ext>
            </a:extLst>
          </p:cNvPr>
          <p:cNvSpPr/>
          <p:nvPr userDrawn="1"/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Espace réservé d’image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603504"/>
            <a:ext cx="4050792" cy="5577840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81258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36192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 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2648" y="3355848"/>
            <a:ext cx="6272784" cy="2825496"/>
          </a:xfrm>
        </p:spPr>
        <p:txBody>
          <a:bodyPr rtlCol="0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05272" y="6356350"/>
            <a:ext cx="1280160" cy="365125"/>
          </a:xfrm>
        </p:spPr>
        <p:txBody>
          <a:bodyPr rtlCol="0"/>
          <a:lstStyle/>
          <a:p>
            <a:pPr rtl="0"/>
            <a:fld id="{A65A5C87-DF58-40C8-B092-1DE63DB4547E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EEC07-DA87-4415-8D6B-72E1B2686535}"/>
              </a:ext>
            </a:extLst>
          </p:cNvPr>
          <p:cNvSpPr/>
          <p:nvPr userDrawn="1"/>
        </p:nvSpPr>
        <p:spPr>
          <a:xfrm rot="5400000">
            <a:off x="850392" y="36576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Espace réservé d’image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960" y="4352544"/>
            <a:ext cx="4507992" cy="2505456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0" name="Espace réservé d’image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0960" y="0"/>
            <a:ext cx="4507992" cy="412394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FA3CC7-31ED-4E5A-87A6-AA1D8F4251FC}"/>
              </a:ext>
            </a:extLst>
          </p:cNvPr>
          <p:cNvSpPr/>
          <p:nvPr userDrawn="1"/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7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541A812-4D3F-4D65-BA64-BA64E37F2C1D}"/>
              </a:ext>
            </a:extLst>
          </p:cNvPr>
          <p:cNvSpPr/>
          <p:nvPr userDrawn="1"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7013448" cy="2990088"/>
          </a:xfrm>
        </p:spPr>
        <p:txBody>
          <a:bodyPr rtlCol="0" anchor="ctr">
            <a:normAutofit/>
          </a:bodyPr>
          <a:lstStyle>
            <a:lvl1pPr>
              <a:defRPr sz="54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613648" y="1938528"/>
            <a:ext cx="2688336" cy="2990088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2" name="Rectangle 11">
            <a:extLst>
              <a:ext uri="{FF2B5EF4-FFF2-40B4-BE49-F238E27FC236}">
                <a16:creationId xmlns:a16="http://schemas.microsoft.com/office/drawing/2014/main" id="{5716BBE9-8A9C-450B-A235-677945C7ED44}"/>
              </a:ext>
            </a:extLst>
          </p:cNvPr>
          <p:cNvSpPr/>
          <p:nvPr userDrawn="1"/>
        </p:nvSpPr>
        <p:spPr>
          <a:xfrm>
            <a:off x="609084" y="2965074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9855E7BF-3629-4C02-98DF-CFC1C93CE036}"/>
              </a:ext>
            </a:extLst>
          </p:cNvPr>
          <p:cNvSpPr/>
          <p:nvPr userDrawn="1"/>
        </p:nvSpPr>
        <p:spPr>
          <a:xfrm rot="5400000">
            <a:off x="7360539" y="3424428"/>
            <a:ext cx="210312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5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 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15568" y="2478024"/>
            <a:ext cx="10168128" cy="3694176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 rtlCol="0"/>
          <a:lstStyle/>
          <a:p>
            <a:pPr rtl="0"/>
            <a:fld id="{A65A5C87-DF58-40C8-B092-1DE63DB4547E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39386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rtlCol="0" anchor="ctr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673635DF-99E4-4A0C-A272-D9FF87695DE7}"/>
              </a:ext>
            </a:extLst>
          </p:cNvPr>
          <p:cNvSpPr/>
          <p:nvPr userDrawn="1"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90C76F-6331-4485-AA5B-D61483481F68}"/>
              </a:ext>
            </a:extLst>
          </p:cNvPr>
          <p:cNvSpPr/>
          <p:nvPr userDrawn="1"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1248" y="5102352"/>
            <a:ext cx="10607040" cy="585216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ECB2BA4C-9ADA-41DB-B758-9E3CFECDF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 rtlCol="0"/>
          <a:lstStyle/>
          <a:p>
            <a:pPr rtl="0"/>
            <a:r>
              <a:rPr lang="fr-FR" noProof="0"/>
              <a:t>04/09/20XX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20957ADB-410A-48BE-AA95-3A708314B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5112591B-8032-4FDF-9B26-8F505642C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 rtlCol="0"/>
          <a:lstStyle/>
          <a:p>
            <a:pPr rtl="0"/>
            <a:fld id="{A65A5C87-DF58-40C8-B092-1DE63DB4547E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4452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F4163-FF9F-453F-99BB-82B8FDB0A1F9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Espace réservé d’image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2392" y="2798064"/>
            <a:ext cx="1463040" cy="1481328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fr-FR" noProof="0"/>
              <a:t>Photo</a:t>
            </a:r>
          </a:p>
        </p:txBody>
      </p:sp>
      <p:sp>
        <p:nvSpPr>
          <p:cNvPr id="10" name="Espace réservé d’image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6072" y="2798064"/>
            <a:ext cx="1463040" cy="1481328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fr-FR" noProof="0"/>
              <a:t>Photo</a:t>
            </a:r>
          </a:p>
        </p:txBody>
      </p:sp>
      <p:sp>
        <p:nvSpPr>
          <p:cNvPr id="16" name="Espace réservé d’image 14">
            <a:extLst>
              <a:ext uri="{FF2B5EF4-FFF2-40B4-BE49-F238E27FC236}">
                <a16:creationId xmlns:a16="http://schemas.microsoft.com/office/drawing/2014/main" id="{6B8374DB-2C54-426F-9768-7B838BE1F98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845552" y="2798064"/>
            <a:ext cx="1463040" cy="1481328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fr-FR" noProof="0"/>
              <a:t>Photo</a:t>
            </a:r>
          </a:p>
        </p:txBody>
      </p:sp>
      <p:sp>
        <p:nvSpPr>
          <p:cNvPr id="27" name="Rectangle 26">
            <a:extLst>
              <a:ext uri="{FF2B5EF4-FFF2-40B4-BE49-F238E27FC236}">
                <a16:creationId xmlns:a16="http://schemas.microsoft.com/office/drawing/2014/main" id="{76763C05-47FB-4725-A20D-066889246220}"/>
              </a:ext>
            </a:extLst>
          </p:cNvPr>
          <p:cNvSpPr/>
          <p:nvPr userDrawn="1"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itre 1">
            <a:extLst>
              <a:ext uri="{FF2B5EF4-FFF2-40B4-BE49-F238E27FC236}">
                <a16:creationId xmlns:a16="http://schemas.microsoft.com/office/drawing/2014/main" id="{9EDC39EC-C00D-4DE8-8828-E0E5AD57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2" name="Espace réservé d’image 14">
            <a:extLst>
              <a:ext uri="{FF2B5EF4-FFF2-40B4-BE49-F238E27FC236}">
                <a16:creationId xmlns:a16="http://schemas.microsoft.com/office/drawing/2014/main" id="{AC393A50-B0FA-44B0-850A-6E748DECA20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999232" y="2798064"/>
            <a:ext cx="1463040" cy="1481328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fr-FR" noProof="0"/>
              <a:t>Photo</a:t>
            </a:r>
          </a:p>
        </p:txBody>
      </p:sp>
      <p:sp>
        <p:nvSpPr>
          <p:cNvPr id="33" name="Espace réservé d’image 14">
            <a:extLst>
              <a:ext uri="{FF2B5EF4-FFF2-40B4-BE49-F238E27FC236}">
                <a16:creationId xmlns:a16="http://schemas.microsoft.com/office/drawing/2014/main" id="{C19D18E3-AE27-4902-A5E1-1E388C8CA88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268712" y="2798064"/>
            <a:ext cx="1463040" cy="1481328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fr-FR" noProof="0"/>
              <a:t>Photo</a:t>
            </a:r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C4A1E4D4-19E0-496B-BBAF-99A720781C00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905256" y="6356350"/>
            <a:ext cx="2743200" cy="365125"/>
          </a:xfrm>
        </p:spPr>
        <p:txBody>
          <a:bodyPr rtlCol="0"/>
          <a:lstStyle/>
          <a:p>
            <a:pPr rtl="0"/>
            <a:r>
              <a:rPr lang="fr-FR" noProof="0"/>
              <a:t>04/09/20XX</a:t>
            </a:r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D0281C10-EAAA-4F45-8CC9-87F9F9116C21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389175D6-43FD-42A2-8595-893FC3BFCDF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A65A5C87-DF58-40C8-B092-1DE63DB4547E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37" name="Espace réservé du texte 35">
            <a:extLst>
              <a:ext uri="{FF2B5EF4-FFF2-40B4-BE49-F238E27FC236}">
                <a16:creationId xmlns:a16="http://schemas.microsoft.com/office/drawing/2014/main" id="{28F74B10-F76D-4BBB-A284-01D5A0DF8BC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31536" y="4489704"/>
            <a:ext cx="1462088" cy="649288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fr-FR" noProof="0"/>
              <a:t>Nom</a:t>
            </a:r>
          </a:p>
          <a:p>
            <a:pPr lvl="1" rtl="0"/>
            <a:r>
              <a:rPr lang="fr-FR" noProof="0"/>
              <a:t>Titre</a:t>
            </a:r>
          </a:p>
        </p:txBody>
      </p:sp>
      <p:sp>
        <p:nvSpPr>
          <p:cNvPr id="38" name="Espace réservé du texte 35">
            <a:extLst>
              <a:ext uri="{FF2B5EF4-FFF2-40B4-BE49-F238E27FC236}">
                <a16:creationId xmlns:a16="http://schemas.microsoft.com/office/drawing/2014/main" id="{BD245DC2-6D7B-4AEE-B8EE-0D0E473AFFF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45552" y="4489704"/>
            <a:ext cx="1462088" cy="649288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fr-FR" noProof="0"/>
              <a:t>Nom</a:t>
            </a:r>
          </a:p>
          <a:p>
            <a:pPr lvl="1" rtl="0"/>
            <a:r>
              <a:rPr lang="fr-FR" noProof="0"/>
              <a:t>Titre</a:t>
            </a:r>
          </a:p>
        </p:txBody>
      </p:sp>
      <p:sp>
        <p:nvSpPr>
          <p:cNvPr id="39" name="Espace réservé du texte 35">
            <a:extLst>
              <a:ext uri="{FF2B5EF4-FFF2-40B4-BE49-F238E27FC236}">
                <a16:creationId xmlns:a16="http://schemas.microsoft.com/office/drawing/2014/main" id="{28069EAF-8C82-49CC-8A38-2ACAD26F7DE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268712" y="4489704"/>
            <a:ext cx="1462088" cy="649288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fr-FR" noProof="0"/>
              <a:t>Nom</a:t>
            </a:r>
          </a:p>
          <a:p>
            <a:pPr lvl="1" rtl="0"/>
            <a:r>
              <a:rPr lang="fr-FR" noProof="0"/>
              <a:t>Titre</a:t>
            </a:r>
          </a:p>
        </p:txBody>
      </p:sp>
      <p:sp>
        <p:nvSpPr>
          <p:cNvPr id="40" name="Espace réservé du texte 35">
            <a:extLst>
              <a:ext uri="{FF2B5EF4-FFF2-40B4-BE49-F238E27FC236}">
                <a16:creationId xmlns:a16="http://schemas.microsoft.com/office/drawing/2014/main" id="{DAA3B1CD-59B3-4B73-B91A-88CED1D8FDD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4360" y="4489704"/>
            <a:ext cx="1462088" cy="649288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fr-FR" noProof="0"/>
              <a:t>Nom</a:t>
            </a:r>
          </a:p>
          <a:p>
            <a:pPr lvl="1" rtl="0"/>
            <a:r>
              <a:rPr lang="fr-FR" noProof="0"/>
              <a:t>Titre</a:t>
            </a:r>
          </a:p>
        </p:txBody>
      </p:sp>
      <p:sp>
        <p:nvSpPr>
          <p:cNvPr id="41" name="Espace réservé du texte 35">
            <a:extLst>
              <a:ext uri="{FF2B5EF4-FFF2-40B4-BE49-F238E27FC236}">
                <a16:creationId xmlns:a16="http://schemas.microsoft.com/office/drawing/2014/main" id="{C1FED6B0-DEB7-46E3-8038-FE6788AC24A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008376" y="4489704"/>
            <a:ext cx="1462088" cy="649288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fr-FR" noProof="0"/>
              <a:t>Nom</a:t>
            </a:r>
          </a:p>
          <a:p>
            <a:pPr lvl="1" rtl="0"/>
            <a:r>
              <a:rPr lang="fr-FR" noProof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43151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 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 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15568" y="2372650"/>
            <a:ext cx="4937760" cy="823912"/>
          </a:xfrm>
        </p:spPr>
        <p:txBody>
          <a:bodyPr rtlCol="0"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15568" y="3203688"/>
            <a:ext cx="4937760" cy="2968512"/>
          </a:xfrm>
        </p:spPr>
        <p:txBody>
          <a:bodyPr rtlCol="0"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5936" y="2372650"/>
            <a:ext cx="4937760" cy="823912"/>
          </a:xfrm>
        </p:spPr>
        <p:txBody>
          <a:bodyPr rtlCol="0"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45936" y="3203687"/>
            <a:ext cx="4937760" cy="2968511"/>
          </a:xfrm>
        </p:spPr>
        <p:txBody>
          <a:bodyPr rtlCol="0"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 rtlCol="0"/>
          <a:lstStyle/>
          <a:p>
            <a:pPr rtl="0"/>
            <a:r>
              <a:rPr lang="fr-FR" noProof="0"/>
              <a:t>04/09/20XX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 rtlCol="0"/>
          <a:lstStyle/>
          <a:p>
            <a:pPr rtl="0"/>
            <a:fld id="{A65A5C87-DF58-40C8-B092-1DE63DB4547E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0693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 de comparais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 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 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6072" y="2372650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072" y="3203688"/>
            <a:ext cx="3291840" cy="2968512"/>
          </a:xfrm>
        </p:spPr>
        <p:txBody>
          <a:bodyPr rtlCol="0"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507992" y="2372650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07992" y="3203687"/>
            <a:ext cx="3291840" cy="2968511"/>
          </a:xfrm>
        </p:spPr>
        <p:txBody>
          <a:bodyPr rtlCol="0"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 rtlCol="0"/>
          <a:lstStyle/>
          <a:p>
            <a:pPr rtl="0"/>
            <a:r>
              <a:rPr lang="fr-FR" noProof="0"/>
              <a:t>04/09/20XX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 rtlCol="0"/>
          <a:lstStyle/>
          <a:p>
            <a:pPr rtl="0"/>
            <a:fld id="{A65A5C87-DF58-40C8-B092-1DE63DB4547E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CE04853A-B5A7-418B-B49F-E718136614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39912" y="2372650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6" name="Espace réservé du contenu 5">
            <a:extLst>
              <a:ext uri="{FF2B5EF4-FFF2-40B4-BE49-F238E27FC236}">
                <a16:creationId xmlns:a16="http://schemas.microsoft.com/office/drawing/2014/main" id="{D08E5547-BBB9-4D87-A012-6BC6B133086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439912" y="3203687"/>
            <a:ext cx="3291840" cy="2968511"/>
          </a:xfrm>
        </p:spPr>
        <p:txBody>
          <a:bodyPr rtlCol="0"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0226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04/09/20XX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65A5C87-DF58-40C8-B092-1DE63DB4547E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8513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0" r:id="rId2"/>
    <p:sldLayoutId id="2147483731" r:id="rId3"/>
    <p:sldLayoutId id="2147483723" r:id="rId4"/>
    <p:sldLayoutId id="2147483722" r:id="rId5"/>
    <p:sldLayoutId id="2147483732" r:id="rId6"/>
    <p:sldLayoutId id="2147483736" r:id="rId7"/>
    <p:sldLayoutId id="2147483725" r:id="rId8"/>
    <p:sldLayoutId id="2147483733" r:id="rId9"/>
    <p:sldLayoutId id="2147483734" r:id="rId10"/>
    <p:sldLayoutId id="2147483735" r:id="rId11"/>
    <p:sldLayoutId id="2147483726" r:id="rId12"/>
    <p:sldLayoutId id="2147483727" r:id="rId13"/>
    <p:sldLayoutId id="2147483728" r:id="rId14"/>
    <p:sldLayoutId id="214748372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6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slide" Target="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4.png"/><Relationship Id="rId5" Type="http://schemas.microsoft.com/office/2007/relationships/media" Target="../media/media3.mp3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0D9D20-B4BB-42AA-8DDD-68CC9F1D9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68" y="1664207"/>
            <a:ext cx="8586216" cy="2702519"/>
          </a:xfrm>
        </p:spPr>
        <p:txBody>
          <a:bodyPr rtlCol="0">
            <a:noAutofit/>
          </a:bodyPr>
          <a:lstStyle/>
          <a:p>
            <a:pPr rtl="0"/>
            <a:r>
              <a:rPr lang="fr-FR" sz="3200" dirty="0"/>
              <a:t>Impact de l’amorçage rythmique sur la production de la parole chez des personnes atteintes de la maladie de Parkinson</a:t>
            </a:r>
            <a:br>
              <a:rPr lang="fr-FR" sz="3200" dirty="0"/>
            </a:br>
            <a:br>
              <a:rPr lang="fr-FR" sz="3200" dirty="0"/>
            </a:b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Étude de cas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D9E8FDB-60EE-45AE-BB89-9A561A61C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2596" y="5193792"/>
            <a:ext cx="7194804" cy="968517"/>
          </a:xfrm>
        </p:spPr>
        <p:txBody>
          <a:bodyPr rtlCol="0">
            <a:normAutofit fontScale="55000" lnSpcReduction="20000"/>
          </a:bodyPr>
          <a:lstStyle/>
          <a:p>
            <a:pPr rtl="0"/>
            <a:r>
              <a:rPr lang="es-CL" dirty="0"/>
              <a:t>Leonardo Contreras Roa</a:t>
            </a:r>
            <a:br>
              <a:rPr lang="es-CL" dirty="0"/>
            </a:br>
            <a:r>
              <a:rPr lang="es-CL" dirty="0"/>
              <a:t>Paolo </a:t>
            </a:r>
            <a:r>
              <a:rPr lang="es-CL" dirty="0" err="1"/>
              <a:t>Mairano</a:t>
            </a:r>
            <a:br>
              <a:rPr lang="es-CL" dirty="0"/>
            </a:br>
            <a:r>
              <a:rPr lang="fr-FR" dirty="0"/>
              <a:t>Caroline Moreau</a:t>
            </a:r>
            <a:br>
              <a:rPr lang="es-CL" dirty="0"/>
            </a:br>
            <a:r>
              <a:rPr lang="es-CL" dirty="0" err="1"/>
              <a:t>Anahita</a:t>
            </a:r>
            <a:r>
              <a:rPr lang="es-CL" dirty="0"/>
              <a:t> </a:t>
            </a:r>
            <a:r>
              <a:rPr lang="es-CL" dirty="0" err="1"/>
              <a:t>Basirat</a:t>
            </a:r>
            <a:endParaRPr lang="es-CL" dirty="0"/>
          </a:p>
        </p:txBody>
      </p:sp>
      <p:pic>
        <p:nvPicPr>
          <p:cNvPr id="1026" name="Picture 2" descr="Accueil / Home - Revue Lexique - Université de Lille">
            <a:extLst>
              <a:ext uri="{FF2B5EF4-FFF2-40B4-BE49-F238E27FC236}">
                <a16:creationId xmlns:a16="http://schemas.microsoft.com/office/drawing/2014/main" id="{F7BBF751-F862-74B1-7322-716BF550C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" y="2758852"/>
            <a:ext cx="918069" cy="91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SSIER PRESSE SCA Lab">
            <a:extLst>
              <a:ext uri="{FF2B5EF4-FFF2-40B4-BE49-F238E27FC236}">
                <a16:creationId xmlns:a16="http://schemas.microsoft.com/office/drawing/2014/main" id="{7C7DA10D-DBBD-706D-6FAE-72DFE4F8F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7" y="2039223"/>
            <a:ext cx="1277195" cy="58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lle Neuroscience et Cognition">
            <a:extLst>
              <a:ext uri="{FF2B5EF4-FFF2-40B4-BE49-F238E27FC236}">
                <a16:creationId xmlns:a16="http://schemas.microsoft.com/office/drawing/2014/main" id="{BD722C14-69EF-1114-17C7-26CCB96BB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68" y="6040238"/>
            <a:ext cx="2031491" cy="72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bout | In Search of Britain">
            <a:extLst>
              <a:ext uri="{FF2B5EF4-FFF2-40B4-BE49-F238E27FC236}">
                <a16:creationId xmlns:a16="http://schemas.microsoft.com/office/drawing/2014/main" id="{9ADCAF33-6644-E276-63A1-6B884C863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6682"/>
            <a:ext cx="1013444" cy="10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entre hospitalier régional universitaire de Lille — Wikipédia">
            <a:extLst>
              <a:ext uri="{FF2B5EF4-FFF2-40B4-BE49-F238E27FC236}">
                <a16:creationId xmlns:a16="http://schemas.microsoft.com/office/drawing/2014/main" id="{53C0C910-0707-4CC5-9442-EA22E7F92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69" y="4007963"/>
            <a:ext cx="1013444" cy="101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oodle Université de Lille">
            <a:extLst>
              <a:ext uri="{FF2B5EF4-FFF2-40B4-BE49-F238E27FC236}">
                <a16:creationId xmlns:a16="http://schemas.microsoft.com/office/drawing/2014/main" id="{6088B495-9ECF-4301-9E19-929460FC1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0" y="271153"/>
            <a:ext cx="1714500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ichier:Centre national de la recherche scientifique.svg — Wikipédia">
            <a:extLst>
              <a:ext uri="{FF2B5EF4-FFF2-40B4-BE49-F238E27FC236}">
                <a16:creationId xmlns:a16="http://schemas.microsoft.com/office/drawing/2014/main" id="{567E274F-88E1-48D7-9C1B-6F53B90F4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68" y="953579"/>
            <a:ext cx="968517" cy="96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ESHS (@MESHS_Lille) / Twitter">
            <a:extLst>
              <a:ext uri="{FF2B5EF4-FFF2-40B4-BE49-F238E27FC236}">
                <a16:creationId xmlns:a16="http://schemas.microsoft.com/office/drawing/2014/main" id="{C6D244AF-FED5-410E-9E2A-51447E548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921" y="5188830"/>
            <a:ext cx="1657079" cy="165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u service de la science | ANR">
            <a:extLst>
              <a:ext uri="{FF2B5EF4-FFF2-40B4-BE49-F238E27FC236}">
                <a16:creationId xmlns:a16="http://schemas.microsoft.com/office/drawing/2014/main" id="{DF8B74FA-03AC-4A8A-B806-58B4C4770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7431" y="4366726"/>
            <a:ext cx="11557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DABC1F8-7813-43D0-95F0-32773DB4D9B2}"/>
              </a:ext>
            </a:extLst>
          </p:cNvPr>
          <p:cNvSpPr txBox="1"/>
          <p:nvPr/>
        </p:nvSpPr>
        <p:spPr>
          <a:xfrm>
            <a:off x="5497146" y="271153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JEP </a:t>
            </a:r>
            <a:r>
              <a:rPr lang="es-CL" dirty="0"/>
              <a:t>2002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3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B224CE-14E1-6479-6862-10497E7F0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Méthodologie</a:t>
            </a:r>
            <a:r>
              <a:rPr lang="es-CL" dirty="0"/>
              <a:t> : </a:t>
            </a:r>
            <a:r>
              <a:rPr lang="es-CL" dirty="0" err="1"/>
              <a:t>design</a:t>
            </a:r>
            <a:r>
              <a:rPr lang="es-CL" dirty="0"/>
              <a:t> </a:t>
            </a:r>
            <a:r>
              <a:rPr lang="es-CL" dirty="0" err="1"/>
              <a:t>expérimental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F76145-5982-5863-E5C1-D80395B45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fr-FR" sz="1800" b="0" i="0" u="none" strike="noStrike" baseline="0" dirty="0">
                <a:latin typeface="+mj-lt"/>
              </a:rPr>
              <a:t>Trois blocs de  18 essais (15 items cibles et 3 items distracteurs). </a:t>
            </a:r>
          </a:p>
          <a:p>
            <a:r>
              <a:rPr lang="fr-FR" sz="1800" b="0" i="0" u="none" strike="noStrike" baseline="0" dirty="0">
                <a:latin typeface="+mj-lt"/>
              </a:rPr>
              <a:t>Lors du bloc ≪ régulier ≫, l’amorce régulière était présentée et ensuite une phrase a lire s’affichait sur l’</a:t>
            </a:r>
            <a:r>
              <a:rPr lang="fr-FR" sz="1800" dirty="0">
                <a:latin typeface="+mj-lt"/>
              </a:rPr>
              <a:t>é</a:t>
            </a:r>
            <a:r>
              <a:rPr lang="fr-FR" sz="1800" b="0" i="0" u="none" strike="noStrike" baseline="0" dirty="0">
                <a:latin typeface="+mj-lt"/>
              </a:rPr>
              <a:t>cran.</a:t>
            </a:r>
          </a:p>
          <a:p>
            <a:r>
              <a:rPr lang="fr-FR" sz="1800" b="0" i="0" u="none" strike="noStrike" baseline="0" dirty="0">
                <a:latin typeface="+mj-lt"/>
              </a:rPr>
              <a:t>Lors du bloc ≪ irrégulier ≫, une amorce irrégulière était présentée avant la présentation d’une phrase.</a:t>
            </a:r>
          </a:p>
          <a:p>
            <a:r>
              <a:rPr lang="fr-FR" sz="1800" b="0" i="0" u="none" strike="noStrike" baseline="0" dirty="0">
                <a:latin typeface="+mj-lt"/>
              </a:rPr>
              <a:t>Lors du bloc ≪ silence ≫, aucune amorce auditive n’était présentée.</a:t>
            </a:r>
            <a:endParaRPr lang="fr-FR" dirty="0">
              <a:latin typeface="+mj-lt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D164C1-9A79-401E-0075-FD04DF55E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fr-FR" noProof="0" smtClean="0"/>
              <a:t>10</a:t>
            </a:fld>
            <a:endParaRPr lang="fr-FR" noProof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074E4342-1B65-4682-E157-28131BD9E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355692"/>
              </p:ext>
            </p:extLst>
          </p:nvPr>
        </p:nvGraphicFramePr>
        <p:xfrm>
          <a:off x="355600" y="5030988"/>
          <a:ext cx="11290300" cy="1010920"/>
        </p:xfrm>
        <a:graphic>
          <a:graphicData uri="http://schemas.openxmlformats.org/drawingml/2006/table">
            <a:tbl>
              <a:tblPr firstRow="1" lastCol="1" bandRow="1">
                <a:tableStyleId>{F5AB1C69-6EDB-4FF4-983F-18BD219EF322}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659970968"/>
                    </a:ext>
                  </a:extLst>
                </a:gridCol>
                <a:gridCol w="2679700">
                  <a:extLst>
                    <a:ext uri="{9D8B030D-6E8A-4147-A177-3AD203B41FA5}">
                      <a16:colId xmlns:a16="http://schemas.microsoft.com/office/drawing/2014/main" val="1200339038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366290958"/>
                    </a:ext>
                  </a:extLst>
                </a:gridCol>
                <a:gridCol w="3937000">
                  <a:extLst>
                    <a:ext uri="{9D8B030D-6E8A-4147-A177-3AD203B41FA5}">
                      <a16:colId xmlns:a16="http://schemas.microsoft.com/office/drawing/2014/main" val="1013253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err="1"/>
                        <a:t>Amorce</a:t>
                      </a:r>
                      <a:r>
                        <a:rPr lang="es-CL" dirty="0"/>
                        <a:t> </a:t>
                      </a:r>
                      <a:r>
                        <a:rPr lang="es-CL" dirty="0" err="1"/>
                        <a:t>régulière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Amorces</a:t>
                      </a:r>
                      <a:r>
                        <a:rPr lang="es-CL" dirty="0"/>
                        <a:t> </a:t>
                      </a:r>
                      <a:r>
                        <a:rPr lang="es-CL" dirty="0" err="1"/>
                        <a:t>irrégulières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Silence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Total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694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noProof="0" dirty="0"/>
                        <a:t>15 phrases cible</a:t>
                      </a:r>
                    </a:p>
                    <a:p>
                      <a:r>
                        <a:rPr lang="fr-FR" noProof="0" dirty="0"/>
                        <a:t>3 items distracteurs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/>
                        <a:t>15 phrases cible</a:t>
                      </a:r>
                    </a:p>
                    <a:p>
                      <a:r>
                        <a:rPr lang="fr-FR" noProof="0" dirty="0"/>
                        <a:t>3 items distracteurs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/>
                        <a:t>15 phrases cible</a:t>
                      </a:r>
                    </a:p>
                    <a:p>
                      <a:r>
                        <a:rPr lang="fr-FR" noProof="0" dirty="0"/>
                        <a:t>3 items distracteurs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noProof="0" dirty="0"/>
                        <a:t>45 </a:t>
                      </a:r>
                      <a:r>
                        <a:rPr lang="es-CL" noProof="0" dirty="0" err="1"/>
                        <a:t>phrases</a:t>
                      </a:r>
                      <a:r>
                        <a:rPr lang="es-CL" noProof="0" dirty="0"/>
                        <a:t>	* 2 </a:t>
                      </a:r>
                      <a:r>
                        <a:rPr lang="es-CL" noProof="0" dirty="0" err="1"/>
                        <a:t>locuteurs</a:t>
                      </a:r>
                      <a:endParaRPr lang="es-CL" noProof="0" dirty="0"/>
                    </a:p>
                    <a:p>
                      <a:r>
                        <a:rPr lang="es-CL" noProof="0" dirty="0"/>
                        <a:t>+9 </a:t>
                      </a:r>
                      <a:r>
                        <a:rPr lang="es-CL" noProof="0" dirty="0" err="1"/>
                        <a:t>distracteurs</a:t>
                      </a:r>
                      <a:r>
                        <a:rPr lang="es-CL" noProof="0" dirty="0"/>
                        <a:t>	* 2 </a:t>
                      </a:r>
                      <a:r>
                        <a:rPr lang="es-CL" noProof="0" dirty="0" err="1"/>
                        <a:t>locuteurs</a:t>
                      </a:r>
                      <a:endParaRPr lang="fr-FR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363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840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DF5CA-67CC-E9BF-7866-26D5CE5C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Méthodologie</a:t>
            </a:r>
            <a:r>
              <a:rPr lang="es-CL" dirty="0"/>
              <a:t> : </a:t>
            </a:r>
            <a:r>
              <a:rPr lang="es-CL" dirty="0" err="1"/>
              <a:t>extraction</a:t>
            </a:r>
            <a:r>
              <a:rPr lang="es-CL" dirty="0"/>
              <a:t> de </a:t>
            </a:r>
            <a:r>
              <a:rPr lang="es-CL" dirty="0" err="1"/>
              <a:t>données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23A67F-681E-F878-513A-467B8768D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59" y="2196791"/>
            <a:ext cx="11500383" cy="4750420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AutoNum type="arabicParenR"/>
            </a:pPr>
            <a:r>
              <a:rPr lang="fr-FR" sz="4400" dirty="0"/>
              <a:t>Métriques du rythme utilisées </a:t>
            </a:r>
            <a:r>
              <a:rPr lang="fr-FR" sz="3200" dirty="0"/>
              <a:t>(suivant </a:t>
            </a:r>
            <a:r>
              <a:rPr lang="fr-FR" sz="3200" dirty="0" err="1"/>
              <a:t>Lowit</a:t>
            </a:r>
            <a:r>
              <a:rPr lang="fr-FR" sz="3200" dirty="0"/>
              <a:t> et al., 2018)</a:t>
            </a:r>
            <a:endParaRPr lang="fr-FR" sz="4400" dirty="0"/>
          </a:p>
          <a:p>
            <a:pPr marL="0" indent="0">
              <a:buNone/>
            </a:pPr>
            <a:r>
              <a:rPr lang="fr-FR" sz="2900" b="1" dirty="0"/>
              <a:t>— %V</a:t>
            </a:r>
            <a:r>
              <a:rPr lang="fr-FR" sz="2900" dirty="0"/>
              <a:t> : 	pourcentage de la durée de l’énoncé composé d’intervalles vocaliques.</a:t>
            </a:r>
          </a:p>
          <a:p>
            <a:pPr marL="0" indent="0">
              <a:buNone/>
            </a:pPr>
            <a:r>
              <a:rPr lang="fr-FR" sz="2900" b="1" dirty="0"/>
              <a:t>— </a:t>
            </a:r>
            <a:r>
              <a:rPr lang="fr-FR" sz="2900" b="1" dirty="0" err="1"/>
              <a:t>VarcoV</a:t>
            </a:r>
            <a:r>
              <a:rPr lang="fr-FR" sz="2900" b="1" dirty="0"/>
              <a:t> </a:t>
            </a:r>
            <a:r>
              <a:rPr lang="fr-FR" sz="2900" dirty="0"/>
              <a:t>: écart-type des intervalles vocaliques divisé par la durée vocalique moyenne (×100).</a:t>
            </a:r>
          </a:p>
          <a:p>
            <a:pPr marL="0" indent="0">
              <a:buNone/>
            </a:pPr>
            <a:r>
              <a:rPr lang="fr-FR" sz="2900" b="1" dirty="0"/>
              <a:t>— </a:t>
            </a:r>
            <a:r>
              <a:rPr lang="fr-FR" sz="2900" b="1" dirty="0" err="1"/>
              <a:t>VarcoC</a:t>
            </a:r>
            <a:r>
              <a:rPr lang="fr-FR" sz="2900" b="1" dirty="0"/>
              <a:t> </a:t>
            </a:r>
            <a:r>
              <a:rPr lang="fr-FR" sz="2900" dirty="0"/>
              <a:t>: écart-type des intervalles consonantiques divisé par la durée consonantique moyenne (×100).</a:t>
            </a:r>
          </a:p>
          <a:p>
            <a:pPr marL="0" indent="0">
              <a:buNone/>
            </a:pPr>
            <a:r>
              <a:rPr lang="fr-FR" sz="2900" b="1" dirty="0"/>
              <a:t>— </a:t>
            </a:r>
            <a:r>
              <a:rPr lang="fr-FR" sz="2900" b="1" dirty="0" err="1"/>
              <a:t>nPVI</a:t>
            </a:r>
            <a:r>
              <a:rPr lang="fr-FR" sz="2900" b="1" dirty="0"/>
              <a:t>-V</a:t>
            </a:r>
            <a:r>
              <a:rPr lang="fr-FR" sz="2900" dirty="0"/>
              <a:t> : indice normalisé de variabilité par paires pour les intervalles vocaliques. Moyenne des différences entre les intervalles vocaliques successifs divisée par leur somme. (×100).</a:t>
            </a:r>
          </a:p>
          <a:p>
            <a:pPr marL="0" indent="0">
              <a:buNone/>
            </a:pPr>
            <a:r>
              <a:rPr lang="fr-FR" sz="2900" b="1" dirty="0"/>
              <a:t>— </a:t>
            </a:r>
            <a:r>
              <a:rPr lang="fr-FR" sz="2900" b="1" dirty="0" err="1"/>
              <a:t>rPVI</a:t>
            </a:r>
            <a:r>
              <a:rPr lang="fr-FR" sz="2900" b="1" dirty="0"/>
              <a:t>-C </a:t>
            </a:r>
            <a:r>
              <a:rPr lang="fr-FR" sz="2900" dirty="0"/>
              <a:t>: indice de variabilité par paires pour les intervalles consonantiques. Moyenne des différences entre les intervalles consonantiques successifs.</a:t>
            </a:r>
          </a:p>
          <a:p>
            <a:pPr marL="0" indent="0">
              <a:buNone/>
            </a:pPr>
            <a:endParaRPr lang="fr-FR" sz="2900" dirty="0"/>
          </a:p>
          <a:p>
            <a:pPr marL="514350" indent="-514350">
              <a:buAutoNum type="arabicParenR" startAt="2"/>
            </a:pPr>
            <a:r>
              <a:rPr lang="fr-FR" sz="4400" dirty="0"/>
              <a:t>Détection automatique des proéminences </a:t>
            </a:r>
            <a:r>
              <a:rPr lang="fr-FR" sz="3200" dirty="0"/>
              <a:t>(</a:t>
            </a:r>
            <a:r>
              <a:rPr lang="fr-FR" sz="3200" dirty="0" err="1"/>
              <a:t>ProsoProm</a:t>
            </a:r>
            <a:r>
              <a:rPr lang="fr-FR" sz="3200" dirty="0"/>
              <a:t>, Goldman &amp; Simon, 2020)</a:t>
            </a:r>
          </a:p>
          <a:p>
            <a:pPr marL="514350" indent="-514350">
              <a:buAutoNum type="arabicParenR" startAt="2"/>
            </a:pPr>
            <a:endParaRPr lang="fr-FR" sz="4400" dirty="0"/>
          </a:p>
          <a:p>
            <a:pPr marL="514350" indent="-514350">
              <a:buAutoNum type="arabicParenR" startAt="2"/>
            </a:pPr>
            <a:r>
              <a:rPr lang="fr-FR" sz="4400" dirty="0"/>
              <a:t>Délai d’initialisation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5FB0BD-209B-6697-C402-A85A55A45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fr-FR" noProof="0" smtClean="0"/>
              <a:t>11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57745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2A9E94-CE8E-1AC3-1A0B-4467E35A7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1) </a:t>
            </a:r>
            <a:r>
              <a:rPr lang="es-CL" dirty="0" err="1"/>
              <a:t>Résultats</a:t>
            </a:r>
            <a:r>
              <a:rPr lang="es-CL" dirty="0"/>
              <a:t> : </a:t>
            </a:r>
            <a:r>
              <a:rPr lang="es-CL" dirty="0" err="1"/>
              <a:t>métriques</a:t>
            </a:r>
            <a:r>
              <a:rPr lang="es-CL" dirty="0"/>
              <a:t> du </a:t>
            </a:r>
            <a:r>
              <a:rPr lang="es-CL" dirty="0" err="1"/>
              <a:t>rythme</a:t>
            </a:r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568D95AE-E9C1-83AD-5FAE-4EBDB4842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9162" y="2060082"/>
            <a:ext cx="8850307" cy="4173528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035568-B9D6-2F64-DB6E-60BA2CF2F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fr-FR" noProof="0" smtClean="0"/>
              <a:t>12</a:t>
            </a:fld>
            <a:endParaRPr lang="fr-FR" noProof="0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6D1F959-B76C-9F79-11E6-E28C833D596E}"/>
              </a:ext>
            </a:extLst>
          </p:cNvPr>
          <p:cNvCxnSpPr/>
          <p:nvPr/>
        </p:nvCxnSpPr>
        <p:spPr>
          <a:xfrm>
            <a:off x="1728439" y="2232146"/>
            <a:ext cx="0" cy="350148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5FB4D62A-0D9D-4001-A89D-BD091E97979F}"/>
              </a:ext>
            </a:extLst>
          </p:cNvPr>
          <p:cNvCxnSpPr>
            <a:cxnSpLocks/>
          </p:cNvCxnSpPr>
          <p:nvPr/>
        </p:nvCxnSpPr>
        <p:spPr>
          <a:xfrm flipH="1">
            <a:off x="2332018" y="6233610"/>
            <a:ext cx="7207405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634D4D9C-AF75-0F47-30F8-011A9B614DC3}"/>
              </a:ext>
            </a:extLst>
          </p:cNvPr>
          <p:cNvSpPr txBox="1"/>
          <p:nvPr/>
        </p:nvSpPr>
        <p:spPr>
          <a:xfrm rot="10800000">
            <a:off x="1066052" y="3133493"/>
            <a:ext cx="461665" cy="12789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s-CL" dirty="0" err="1"/>
              <a:t>Consonnes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6C5FF84-6D6D-5A70-5DD7-D781AE343826}"/>
              </a:ext>
            </a:extLst>
          </p:cNvPr>
          <p:cNvSpPr txBox="1"/>
          <p:nvPr/>
        </p:nvSpPr>
        <p:spPr>
          <a:xfrm>
            <a:off x="5146202" y="6432102"/>
            <a:ext cx="1053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/>
              <a:t>Voyelles</a:t>
            </a:r>
            <a:endParaRPr lang="fr-FR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FEF9BDA-7275-415D-9D6F-8CEE62E19892}"/>
              </a:ext>
            </a:extLst>
          </p:cNvPr>
          <p:cNvGrpSpPr/>
          <p:nvPr/>
        </p:nvGrpSpPr>
        <p:grpSpPr>
          <a:xfrm>
            <a:off x="3610100" y="3574474"/>
            <a:ext cx="784929" cy="1425038"/>
            <a:chOff x="3610100" y="3574474"/>
            <a:chExt cx="784929" cy="1425038"/>
          </a:xfrm>
        </p:grpSpPr>
        <p:cxnSp>
          <p:nvCxnSpPr>
            <p:cNvPr id="5" name="Connecteur droit avec flèche 4">
              <a:extLst>
                <a:ext uri="{FF2B5EF4-FFF2-40B4-BE49-F238E27FC236}">
                  <a16:creationId xmlns:a16="http://schemas.microsoft.com/office/drawing/2014/main" id="{BE4F4AF2-8CCA-465F-889C-C6EDAA8A3108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 flipH="1" flipV="1">
              <a:off x="3610100" y="3574474"/>
              <a:ext cx="564656" cy="895790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1670057B-77C9-4091-BBEB-6FB0093F5B1B}"/>
                </a:ext>
              </a:extLst>
            </p:cNvPr>
            <p:cNvSpPr/>
            <p:nvPr/>
          </p:nvSpPr>
          <p:spPr>
            <a:xfrm>
              <a:off x="3954483" y="4470264"/>
              <a:ext cx="440546" cy="529248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896BF24B-A728-4264-A3BC-39B1D4A7945F}"/>
              </a:ext>
            </a:extLst>
          </p:cNvPr>
          <p:cNvGrpSpPr/>
          <p:nvPr/>
        </p:nvGrpSpPr>
        <p:grpSpPr>
          <a:xfrm>
            <a:off x="7056069" y="3525057"/>
            <a:ext cx="1592631" cy="1860950"/>
            <a:chOff x="3610099" y="3574474"/>
            <a:chExt cx="1592631" cy="1860950"/>
          </a:xfrm>
        </p:grpSpPr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2FDF64E7-9BD5-4CA3-97E1-226975D57BC9}"/>
                </a:ext>
              </a:extLst>
            </p:cNvPr>
            <p:cNvCxnSpPr>
              <a:cxnSpLocks/>
              <a:stCxn id="22" idx="0"/>
            </p:cNvCxnSpPr>
            <p:nvPr/>
          </p:nvCxnSpPr>
          <p:spPr>
            <a:xfrm flipH="1" flipV="1">
              <a:off x="3610099" y="3574474"/>
              <a:ext cx="1078644" cy="1331702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F627A2A2-2005-4C42-996F-5F59FC6E0BB3}"/>
                </a:ext>
              </a:extLst>
            </p:cNvPr>
            <p:cNvSpPr/>
            <p:nvPr/>
          </p:nvSpPr>
          <p:spPr>
            <a:xfrm>
              <a:off x="4174756" y="4906176"/>
              <a:ext cx="1027974" cy="529248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E8CAD78A-DB0E-44CE-96A5-8F5D1BAA9DA4}"/>
              </a:ext>
            </a:extLst>
          </p:cNvPr>
          <p:cNvGrpSpPr/>
          <p:nvPr/>
        </p:nvGrpSpPr>
        <p:grpSpPr>
          <a:xfrm rot="10800000">
            <a:off x="3656719" y="3254895"/>
            <a:ext cx="1078644" cy="1336356"/>
            <a:chOff x="3316385" y="3663156"/>
            <a:chExt cx="1078644" cy="1336356"/>
          </a:xfrm>
        </p:grpSpPr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FF437AB6-28B9-4078-A571-D7E061380124}"/>
                </a:ext>
              </a:extLst>
            </p:cNvPr>
            <p:cNvCxnSpPr>
              <a:cxnSpLocks/>
              <a:stCxn id="27" idx="0"/>
            </p:cNvCxnSpPr>
            <p:nvPr/>
          </p:nvCxnSpPr>
          <p:spPr>
            <a:xfrm rot="10800000">
              <a:off x="3532609" y="3663156"/>
              <a:ext cx="323098" cy="807108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E65FCD66-69F6-4766-BFB8-8E151D63B474}"/>
                </a:ext>
              </a:extLst>
            </p:cNvPr>
            <p:cNvSpPr/>
            <p:nvPr/>
          </p:nvSpPr>
          <p:spPr>
            <a:xfrm>
              <a:off x="3316385" y="4470264"/>
              <a:ext cx="1078644" cy="529248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E9D9D47C-8C65-4D67-A519-CF96C04EC433}"/>
              </a:ext>
            </a:extLst>
          </p:cNvPr>
          <p:cNvGrpSpPr/>
          <p:nvPr/>
        </p:nvGrpSpPr>
        <p:grpSpPr>
          <a:xfrm rot="10800000">
            <a:off x="7844588" y="3038423"/>
            <a:ext cx="695908" cy="1264070"/>
            <a:chOff x="3491699" y="3735442"/>
            <a:chExt cx="695908" cy="1264070"/>
          </a:xfrm>
        </p:grpSpPr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158AC3BE-A4F7-468C-A81C-D634482A56A0}"/>
                </a:ext>
              </a:extLst>
            </p:cNvPr>
            <p:cNvCxnSpPr>
              <a:cxnSpLocks/>
              <a:stCxn id="32" idx="0"/>
            </p:cNvCxnSpPr>
            <p:nvPr/>
          </p:nvCxnSpPr>
          <p:spPr>
            <a:xfrm rot="10800000">
              <a:off x="3839653" y="3735442"/>
              <a:ext cx="0" cy="734822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EE87FD9C-613C-4461-8479-EB4ED1E13A8D}"/>
                </a:ext>
              </a:extLst>
            </p:cNvPr>
            <p:cNvSpPr/>
            <p:nvPr/>
          </p:nvSpPr>
          <p:spPr>
            <a:xfrm>
              <a:off x="3491699" y="4470264"/>
              <a:ext cx="695908" cy="529248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ZoneTexte 35">
            <a:extLst>
              <a:ext uri="{FF2B5EF4-FFF2-40B4-BE49-F238E27FC236}">
                <a16:creationId xmlns:a16="http://schemas.microsoft.com/office/drawing/2014/main" id="{EB5B4B7F-9B8F-4C56-A3E3-7B3B3020F7FB}"/>
              </a:ext>
            </a:extLst>
          </p:cNvPr>
          <p:cNvSpPr txBox="1"/>
          <p:nvPr/>
        </p:nvSpPr>
        <p:spPr>
          <a:xfrm>
            <a:off x="11283696" y="6198255"/>
            <a:ext cx="67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>
                <a:hlinkClick r:id="rId4" action="ppaction://hlinksldjump"/>
              </a:rPr>
              <a:t>🔄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12467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F5EBB8-609D-E3CA-2BF8-F01854B0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2) </a:t>
            </a:r>
            <a:r>
              <a:rPr lang="es-CL" dirty="0" err="1"/>
              <a:t>Résultats</a:t>
            </a:r>
            <a:r>
              <a:rPr lang="es-CL" dirty="0"/>
              <a:t> : </a:t>
            </a:r>
            <a:r>
              <a:rPr lang="es-CL" dirty="0" err="1"/>
              <a:t>Proéminence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BFC269-B924-FDDA-4974-B86CC2296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9B6A43-E6B6-2E1A-6F75-4F3090818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fr-FR" noProof="0" smtClean="0"/>
              <a:t>13</a:t>
            </a:fld>
            <a:endParaRPr lang="fr-FR" noProof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55C3B21-58D3-588B-F714-F6635263C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65" y="1728216"/>
            <a:ext cx="11589835" cy="47475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8E3E12-2782-92A8-D410-2BA33681BF97}"/>
              </a:ext>
            </a:extLst>
          </p:cNvPr>
          <p:cNvSpPr/>
          <p:nvPr/>
        </p:nvSpPr>
        <p:spPr>
          <a:xfrm>
            <a:off x="2375210" y="5999356"/>
            <a:ext cx="1092819" cy="465260"/>
          </a:xfrm>
          <a:prstGeom prst="rect">
            <a:avLst/>
          </a:prstGeom>
          <a:solidFill>
            <a:schemeClr val="accent4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1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EF39A6-B64A-7EB8-F9AB-694F9218659F}"/>
              </a:ext>
            </a:extLst>
          </p:cNvPr>
          <p:cNvSpPr/>
          <p:nvPr/>
        </p:nvSpPr>
        <p:spPr>
          <a:xfrm>
            <a:off x="4694664" y="6010507"/>
            <a:ext cx="1145304" cy="465260"/>
          </a:xfrm>
          <a:prstGeom prst="rect">
            <a:avLst/>
          </a:prstGeom>
          <a:solidFill>
            <a:schemeClr val="accent4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2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E32FE2-7082-03F1-F387-A73512EDBA90}"/>
              </a:ext>
            </a:extLst>
          </p:cNvPr>
          <p:cNvSpPr/>
          <p:nvPr/>
        </p:nvSpPr>
        <p:spPr>
          <a:xfrm>
            <a:off x="7837227" y="6010507"/>
            <a:ext cx="788614" cy="465260"/>
          </a:xfrm>
          <a:prstGeom prst="rect">
            <a:avLst/>
          </a:prstGeom>
          <a:solidFill>
            <a:schemeClr val="accent4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3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51CC41-7CAA-D861-4573-304BEACBFD74}"/>
              </a:ext>
            </a:extLst>
          </p:cNvPr>
          <p:cNvSpPr/>
          <p:nvPr/>
        </p:nvSpPr>
        <p:spPr>
          <a:xfrm>
            <a:off x="10098620" y="6010507"/>
            <a:ext cx="1794676" cy="465260"/>
          </a:xfrm>
          <a:prstGeom prst="rect">
            <a:avLst/>
          </a:prstGeom>
          <a:solidFill>
            <a:schemeClr val="accent4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4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840BFEB9-2A4B-4A5E-993A-855F705A88E3}"/>
              </a:ext>
            </a:extLst>
          </p:cNvPr>
          <p:cNvSpPr/>
          <p:nvPr/>
        </p:nvSpPr>
        <p:spPr>
          <a:xfrm rot="5400000">
            <a:off x="2298814" y="4006964"/>
            <a:ext cx="393730" cy="3174748"/>
          </a:xfrm>
          <a:prstGeom prst="rightBrace">
            <a:avLst>
              <a:gd name="adj1" fmla="val 8333"/>
              <a:gd name="adj2" fmla="val 37399"/>
            </a:avLst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colade fermante 10">
            <a:extLst>
              <a:ext uri="{FF2B5EF4-FFF2-40B4-BE49-F238E27FC236}">
                <a16:creationId xmlns:a16="http://schemas.microsoft.com/office/drawing/2014/main" id="{D926E93C-FE3B-41CB-B24D-830BE8C5DB7C}"/>
              </a:ext>
            </a:extLst>
          </p:cNvPr>
          <p:cNvSpPr/>
          <p:nvPr/>
        </p:nvSpPr>
        <p:spPr>
          <a:xfrm rot="5400000">
            <a:off x="5055049" y="3816790"/>
            <a:ext cx="393730" cy="3567771"/>
          </a:xfrm>
          <a:prstGeom prst="rightBrace">
            <a:avLst>
              <a:gd name="adj1" fmla="val 8333"/>
              <a:gd name="adj2" fmla="val 49502"/>
            </a:avLst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colade fermante 11">
            <a:extLst>
              <a:ext uri="{FF2B5EF4-FFF2-40B4-BE49-F238E27FC236}">
                <a16:creationId xmlns:a16="http://schemas.microsoft.com/office/drawing/2014/main" id="{856390A5-67CA-40E1-8BFB-0475CB8B2AC1}"/>
              </a:ext>
            </a:extLst>
          </p:cNvPr>
          <p:cNvSpPr/>
          <p:nvPr/>
        </p:nvSpPr>
        <p:spPr>
          <a:xfrm rot="5400000">
            <a:off x="7364969" y="3858772"/>
            <a:ext cx="393730" cy="3443732"/>
          </a:xfrm>
          <a:prstGeom prst="rightBrace">
            <a:avLst>
              <a:gd name="adj1" fmla="val 8333"/>
              <a:gd name="adj2" fmla="val 31800"/>
            </a:avLst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colade fermante 12">
            <a:extLst>
              <a:ext uri="{FF2B5EF4-FFF2-40B4-BE49-F238E27FC236}">
                <a16:creationId xmlns:a16="http://schemas.microsoft.com/office/drawing/2014/main" id="{6BE5CA3E-52FE-4FDE-B8E5-B287F17AB7D5}"/>
              </a:ext>
            </a:extLst>
          </p:cNvPr>
          <p:cNvSpPr/>
          <p:nvPr/>
        </p:nvSpPr>
        <p:spPr>
          <a:xfrm rot="5400000">
            <a:off x="10178319" y="3815801"/>
            <a:ext cx="393730" cy="3567772"/>
          </a:xfrm>
          <a:prstGeom prst="rightBrace">
            <a:avLst>
              <a:gd name="adj1" fmla="val 8333"/>
              <a:gd name="adj2" fmla="val 33936"/>
            </a:avLst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0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27F15A-C569-3133-2E78-EBEB8940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2) </a:t>
            </a:r>
            <a:r>
              <a:rPr lang="es-CL" dirty="0" err="1"/>
              <a:t>Résultats</a:t>
            </a:r>
            <a:r>
              <a:rPr lang="es-CL" dirty="0"/>
              <a:t> : </a:t>
            </a:r>
            <a:r>
              <a:rPr lang="es-CL" dirty="0" err="1"/>
              <a:t>Proéminence</a:t>
            </a:r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97886CE6-8EF0-C3E7-301F-F2F9144C5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576" y="2417904"/>
            <a:ext cx="7127992" cy="4451616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C0CF6E-5C77-21C8-BF48-2908DF96F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fr-FR" noProof="0" smtClean="0"/>
              <a:t>14</a:t>
            </a:fld>
            <a:endParaRPr lang="fr-FR" noProof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F6C4CA5-4770-44DB-A476-522496101A54}"/>
              </a:ext>
            </a:extLst>
          </p:cNvPr>
          <p:cNvSpPr txBox="1"/>
          <p:nvPr/>
        </p:nvSpPr>
        <p:spPr>
          <a:xfrm>
            <a:off x="7685473" y="2864756"/>
            <a:ext cx="40580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Si une </a:t>
            </a:r>
            <a:r>
              <a:rPr lang="es-CL" dirty="0" err="1"/>
              <a:t>proéminence</a:t>
            </a:r>
            <a:r>
              <a:rPr lang="es-CL" dirty="0"/>
              <a:t> </a:t>
            </a:r>
            <a:r>
              <a:rPr lang="es-CL" dirty="0" err="1"/>
              <a:t>est</a:t>
            </a:r>
            <a:r>
              <a:rPr lang="es-CL" dirty="0"/>
              <a:t> </a:t>
            </a:r>
            <a:r>
              <a:rPr lang="es-CL" dirty="0" err="1"/>
              <a:t>détectée</a:t>
            </a:r>
            <a:r>
              <a:rPr lang="es-CL" dirty="0"/>
              <a:t>, </a:t>
            </a:r>
            <a:r>
              <a:rPr lang="es-CL" dirty="0" err="1"/>
              <a:t>ProsoProm</a:t>
            </a:r>
            <a:r>
              <a:rPr lang="es-CL" dirty="0"/>
              <a:t> </a:t>
            </a:r>
            <a:r>
              <a:rPr lang="es-CL" dirty="0" err="1"/>
              <a:t>détermine</a:t>
            </a:r>
            <a:r>
              <a:rPr lang="es-CL" dirty="0"/>
              <a:t> si elle </a:t>
            </a:r>
            <a:r>
              <a:rPr lang="es-CL" dirty="0" err="1"/>
              <a:t>l’était</a:t>
            </a:r>
            <a:r>
              <a:rPr lang="es-CL" dirty="0"/>
              <a:t> du </a:t>
            </a:r>
            <a:r>
              <a:rPr lang="es-CL" dirty="0" err="1"/>
              <a:t>fait</a:t>
            </a:r>
            <a:r>
              <a:rPr lang="es-CL" dirty="0"/>
              <a:t> de :</a:t>
            </a:r>
          </a:p>
          <a:p>
            <a:pPr marL="285750" indent="-285750">
              <a:buFontTx/>
              <a:buChar char="-"/>
            </a:pPr>
            <a:r>
              <a:rPr lang="es-CL" dirty="0"/>
              <a:t>La </a:t>
            </a:r>
            <a:r>
              <a:rPr lang="es-CL" dirty="0" err="1"/>
              <a:t>variation</a:t>
            </a:r>
            <a:r>
              <a:rPr lang="es-CL" dirty="0"/>
              <a:t> de F0 </a:t>
            </a:r>
            <a:r>
              <a:rPr lang="es-CL" dirty="0" err="1"/>
              <a:t>relative</a:t>
            </a:r>
            <a:endParaRPr lang="es-CL" dirty="0"/>
          </a:p>
          <a:p>
            <a:pPr marL="285750" indent="-285750">
              <a:buFontTx/>
              <a:buChar char="-"/>
            </a:pPr>
            <a:r>
              <a:rPr lang="es-CL" dirty="0"/>
              <a:t>La </a:t>
            </a:r>
            <a:r>
              <a:rPr lang="es-CL" dirty="0" err="1"/>
              <a:t>durée</a:t>
            </a:r>
            <a:r>
              <a:rPr lang="es-CL" dirty="0"/>
              <a:t> </a:t>
            </a:r>
            <a:r>
              <a:rPr lang="es-CL" dirty="0" err="1"/>
              <a:t>relative</a:t>
            </a:r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FC7A6C1-0AF4-44AF-BAE8-C427ACD12749}"/>
              </a:ext>
            </a:extLst>
          </p:cNvPr>
          <p:cNvSpPr txBox="1"/>
          <p:nvPr/>
        </p:nvSpPr>
        <p:spPr>
          <a:xfrm>
            <a:off x="1115568" y="2146585"/>
            <a:ext cx="11179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/>
              <a:t>ProsoProm</a:t>
            </a:r>
            <a:r>
              <a:rPr lang="es-CL" dirty="0"/>
              <a:t>: </a:t>
            </a:r>
            <a:r>
              <a:rPr lang="es-CL" dirty="0" err="1"/>
              <a:t>détection</a:t>
            </a:r>
            <a:r>
              <a:rPr lang="es-CL" dirty="0"/>
              <a:t> de </a:t>
            </a:r>
            <a:r>
              <a:rPr lang="es-CL" dirty="0" err="1"/>
              <a:t>proéminences</a:t>
            </a:r>
            <a:r>
              <a:rPr lang="es-CL" dirty="0"/>
              <a:t> </a:t>
            </a:r>
            <a:r>
              <a:rPr lang="es-CL" dirty="0" err="1"/>
              <a:t>aux</a:t>
            </a:r>
            <a:r>
              <a:rPr lang="es-CL" dirty="0"/>
              <a:t> </a:t>
            </a:r>
            <a:r>
              <a:rPr lang="es-CL" dirty="0" err="1"/>
              <a:t>emplacements</a:t>
            </a:r>
            <a:r>
              <a:rPr lang="es-CL" dirty="0"/>
              <a:t> 1, 2, 3 et 4, par </a:t>
            </a:r>
            <a:r>
              <a:rPr lang="es-CL" dirty="0" err="1"/>
              <a:t>locuteur</a:t>
            </a:r>
            <a:r>
              <a:rPr lang="es-CL" dirty="0"/>
              <a:t> et par </a:t>
            </a:r>
            <a:r>
              <a:rPr lang="es-CL" dirty="0" err="1"/>
              <a:t>type</a:t>
            </a:r>
            <a:r>
              <a:rPr lang="es-CL" dirty="0"/>
              <a:t> </a:t>
            </a:r>
            <a:r>
              <a:rPr lang="es-CL" dirty="0" err="1"/>
              <a:t>d’amorce</a:t>
            </a:r>
            <a:r>
              <a:rPr lang="es-CL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3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33373A-7447-1237-1ED7-BB7ADA81B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2) </a:t>
            </a:r>
            <a:r>
              <a:rPr lang="es-CL" dirty="0" err="1"/>
              <a:t>Résultats</a:t>
            </a:r>
            <a:r>
              <a:rPr lang="es-CL" dirty="0"/>
              <a:t> : </a:t>
            </a:r>
            <a:r>
              <a:rPr lang="es-CL" dirty="0" err="1"/>
              <a:t>Proéminence</a:t>
            </a:r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709BE308-69FA-7ABA-C685-890FB988E8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72758" y="2638520"/>
            <a:ext cx="6846483" cy="4201705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48BAE9-357C-97E7-1BB3-93CB56744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fr-FR" noProof="0" smtClean="0"/>
              <a:t>15</a:t>
            </a:fld>
            <a:endParaRPr lang="fr-FR" noProof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B9AF91A-6AE5-443F-A6EF-8AAACF7D6A24}"/>
              </a:ext>
            </a:extLst>
          </p:cNvPr>
          <p:cNvSpPr txBox="1"/>
          <p:nvPr/>
        </p:nvSpPr>
        <p:spPr>
          <a:xfrm>
            <a:off x="1115568" y="2150438"/>
            <a:ext cx="10344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u="sng" dirty="0" err="1"/>
              <a:t>Valeurs</a:t>
            </a:r>
            <a:r>
              <a:rPr lang="es-CL" u="sng" dirty="0"/>
              <a:t> </a:t>
            </a:r>
            <a:r>
              <a:rPr lang="es-CL" u="sng" dirty="0" err="1"/>
              <a:t>absolues</a:t>
            </a:r>
            <a:r>
              <a:rPr lang="es-CL" dirty="0"/>
              <a:t> (</a:t>
            </a:r>
            <a:r>
              <a:rPr lang="es-CL" dirty="0" err="1"/>
              <a:t>montées</a:t>
            </a:r>
            <a:r>
              <a:rPr lang="es-CL" dirty="0"/>
              <a:t> et </a:t>
            </a:r>
            <a:r>
              <a:rPr lang="es-CL" dirty="0" err="1"/>
              <a:t>descentes</a:t>
            </a:r>
            <a:r>
              <a:rPr lang="es-CL" dirty="0"/>
              <a:t> </a:t>
            </a:r>
            <a:r>
              <a:rPr lang="es-CL" dirty="0" err="1"/>
              <a:t>confondues</a:t>
            </a:r>
            <a:r>
              <a:rPr lang="es-CL" dirty="0"/>
              <a:t>) de la </a:t>
            </a:r>
            <a:r>
              <a:rPr lang="es-CL" dirty="0" err="1"/>
              <a:t>distance</a:t>
            </a:r>
            <a:r>
              <a:rPr lang="es-CL" dirty="0"/>
              <a:t> </a:t>
            </a:r>
            <a:r>
              <a:rPr lang="es-CL" dirty="0" err="1"/>
              <a:t>tonale</a:t>
            </a:r>
            <a:r>
              <a:rPr lang="es-CL" dirty="0"/>
              <a:t> </a:t>
            </a:r>
            <a:r>
              <a:rPr lang="es-CL" dirty="0" err="1"/>
              <a:t>parcourue</a:t>
            </a:r>
            <a:r>
              <a:rPr lang="es-CL" dirty="0"/>
              <a:t> </a:t>
            </a:r>
            <a:r>
              <a:rPr lang="es-CL" dirty="0" err="1"/>
              <a:t>dans</a:t>
            </a:r>
            <a:r>
              <a:rPr lang="es-CL" dirty="0"/>
              <a:t> les </a:t>
            </a:r>
            <a:r>
              <a:rPr lang="es-CL" dirty="0" err="1"/>
              <a:t>syllabes</a:t>
            </a:r>
            <a:r>
              <a:rPr lang="es-CL" dirty="0"/>
              <a:t> </a:t>
            </a:r>
            <a:r>
              <a:rPr lang="es-CL" dirty="0" err="1"/>
              <a:t>cible</a:t>
            </a:r>
            <a:r>
              <a:rPr lang="es-CL" dirty="0"/>
              <a:t> </a:t>
            </a:r>
            <a:r>
              <a:rPr lang="es-CL" dirty="0" err="1"/>
              <a:t>détectées</a:t>
            </a:r>
            <a:r>
              <a:rPr lang="es-CL" dirty="0"/>
              <a:t> </a:t>
            </a:r>
            <a:r>
              <a:rPr lang="es-CL" dirty="0" err="1"/>
              <a:t>comme</a:t>
            </a:r>
            <a:r>
              <a:rPr lang="es-CL" dirty="0"/>
              <a:t> </a:t>
            </a:r>
            <a:r>
              <a:rPr lang="es-CL" dirty="0" err="1"/>
              <a:t>étant</a:t>
            </a:r>
            <a:r>
              <a:rPr lang="es-CL" dirty="0"/>
              <a:t> </a:t>
            </a:r>
            <a:r>
              <a:rPr lang="es-CL" dirty="0" err="1"/>
              <a:t>proéminentes</a:t>
            </a:r>
            <a:r>
              <a:rPr lang="es-CL" dirty="0"/>
              <a:t> du </a:t>
            </a:r>
            <a:r>
              <a:rPr lang="es-CL" dirty="0" err="1"/>
              <a:t>fait</a:t>
            </a:r>
            <a:r>
              <a:rPr lang="es-CL" dirty="0"/>
              <a:t> de </a:t>
            </a:r>
            <a:r>
              <a:rPr lang="es-CL" dirty="0" err="1"/>
              <a:t>leur</a:t>
            </a:r>
            <a:r>
              <a:rPr lang="es-CL" dirty="0"/>
              <a:t> </a:t>
            </a:r>
            <a:r>
              <a:rPr lang="es-CL" dirty="0" err="1"/>
              <a:t>variation</a:t>
            </a:r>
            <a:r>
              <a:rPr lang="es-CL" dirty="0"/>
              <a:t> </a:t>
            </a:r>
            <a:r>
              <a:rPr lang="es-CL" dirty="0" err="1"/>
              <a:t>relative</a:t>
            </a:r>
            <a:r>
              <a:rPr lang="es-CL" dirty="0"/>
              <a:t> de F0.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48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02C559-00F9-07B9-6614-9875D9B4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3) </a:t>
            </a:r>
            <a:r>
              <a:rPr lang="es-CL" dirty="0" err="1"/>
              <a:t>Résultats</a:t>
            </a:r>
            <a:r>
              <a:rPr lang="es-CL" dirty="0"/>
              <a:t> : </a:t>
            </a:r>
            <a:r>
              <a:rPr lang="es-CL" dirty="0" err="1"/>
              <a:t>Délai</a:t>
            </a:r>
            <a:r>
              <a:rPr lang="es-CL" dirty="0"/>
              <a:t> </a:t>
            </a:r>
            <a:r>
              <a:rPr lang="es-CL" dirty="0" err="1"/>
              <a:t>d’initialisation</a:t>
            </a:r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95525482-4C36-88E4-7C27-DFBD86B76E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056" y="3063081"/>
            <a:ext cx="7943850" cy="2524125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1F28A1-966F-4FA4-1330-C990E2186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fr-FR" noProof="0" smtClean="0"/>
              <a:t>16</a:t>
            </a:fld>
            <a:endParaRPr lang="fr-FR" noProof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2E31319-D98A-4EB8-B1EB-E942AE4583C5}"/>
              </a:ext>
            </a:extLst>
          </p:cNvPr>
          <p:cNvSpPr txBox="1"/>
          <p:nvPr/>
        </p:nvSpPr>
        <p:spPr>
          <a:xfrm>
            <a:off x="1115568" y="2210982"/>
            <a:ext cx="7092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/>
              <a:t>Délai</a:t>
            </a:r>
            <a:r>
              <a:rPr lang="es-CL" dirty="0"/>
              <a:t> entre la </a:t>
            </a:r>
            <a:r>
              <a:rPr lang="es-CL" dirty="0" err="1"/>
              <a:t>présentation</a:t>
            </a:r>
            <a:r>
              <a:rPr lang="es-CL" dirty="0"/>
              <a:t> du </a:t>
            </a:r>
            <a:r>
              <a:rPr lang="es-CL" dirty="0" err="1"/>
              <a:t>texte</a:t>
            </a:r>
            <a:r>
              <a:rPr lang="es-CL" dirty="0"/>
              <a:t> </a:t>
            </a:r>
            <a:r>
              <a:rPr lang="es-CL" dirty="0" err="1"/>
              <a:t>écrit</a:t>
            </a:r>
            <a:r>
              <a:rPr lang="es-CL" dirty="0"/>
              <a:t> et le debut de </a:t>
            </a:r>
            <a:r>
              <a:rPr lang="es-CL" dirty="0" err="1"/>
              <a:t>l’élocution</a:t>
            </a:r>
            <a:r>
              <a:rPr lang="es-CL" dirty="0"/>
              <a:t>.</a:t>
            </a:r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D825752-55BF-49B4-8D60-7C6A456612DD}"/>
              </a:ext>
            </a:extLst>
          </p:cNvPr>
          <p:cNvSpPr txBox="1"/>
          <p:nvPr/>
        </p:nvSpPr>
        <p:spPr>
          <a:xfrm>
            <a:off x="11283696" y="6198255"/>
            <a:ext cx="67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>
                <a:hlinkClick r:id="rId3" action="ppaction://hlinksldjump"/>
              </a:rPr>
              <a:t>🔄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996123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0419FC-C455-4EF1-8423-32D768162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Recapitulatif</a:t>
            </a:r>
            <a:r>
              <a:rPr lang="es-CL" dirty="0"/>
              <a:t> des </a:t>
            </a:r>
            <a:r>
              <a:rPr lang="es-CL" dirty="0" err="1"/>
              <a:t>résultats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0C674B-095C-4FBE-B319-827DF91BC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2478024"/>
            <a:ext cx="9835896" cy="4379976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Variation des indices </a:t>
            </a:r>
            <a:r>
              <a:rPr lang="fr-FR" u="sng" dirty="0"/>
              <a:t>consonantiques</a:t>
            </a:r>
            <a:r>
              <a:rPr lang="fr-FR" dirty="0"/>
              <a:t> du rythme :</a:t>
            </a:r>
          </a:p>
          <a:p>
            <a:pPr lvl="1"/>
            <a:r>
              <a:rPr lang="fr-FR" dirty="0"/>
              <a:t>Valeurs </a:t>
            </a:r>
            <a:r>
              <a:rPr lang="fr-FR" b="1" dirty="0"/>
              <a:t>plus élevées </a:t>
            </a:r>
            <a:r>
              <a:rPr lang="fr-FR" dirty="0"/>
              <a:t>en cas d’amorce </a:t>
            </a:r>
            <a:r>
              <a:rPr lang="fr-FR" b="1" dirty="0"/>
              <a:t>irrégulière</a:t>
            </a:r>
            <a:r>
              <a:rPr lang="fr-FR" dirty="0"/>
              <a:t> pour le locuteur </a:t>
            </a:r>
            <a:r>
              <a:rPr lang="fr-FR" b="1" dirty="0"/>
              <a:t>contrôle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Valeurs </a:t>
            </a:r>
            <a:r>
              <a:rPr lang="fr-FR" b="1" dirty="0"/>
              <a:t>moins élevées </a:t>
            </a:r>
            <a:r>
              <a:rPr lang="fr-FR" dirty="0"/>
              <a:t>en cas d’amorce </a:t>
            </a:r>
            <a:r>
              <a:rPr lang="fr-FR" b="1" dirty="0"/>
              <a:t>régulière </a:t>
            </a:r>
            <a:r>
              <a:rPr lang="fr-FR" dirty="0"/>
              <a:t>pour le locuteur </a:t>
            </a:r>
            <a:r>
              <a:rPr lang="fr-FR" b="1" dirty="0"/>
              <a:t>atteint de MP</a:t>
            </a:r>
            <a:r>
              <a:rPr lang="fr-FR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La détection des proéminences ne montre pas de tendances nettes mais donne un aperçu de la hiérarchie des domaines prosodiques des énoncés produits. 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Délai d’initialisation </a:t>
            </a:r>
            <a:r>
              <a:rPr lang="fr-FR" b="1" dirty="0"/>
              <a:t>plus court </a:t>
            </a:r>
            <a:r>
              <a:rPr lang="fr-FR" dirty="0"/>
              <a:t>en cas d’amorce régulière.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EA4834-2AF6-47D5-8EF0-385138306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fr-FR" noProof="0" smtClean="0"/>
              <a:t>17</a:t>
            </a:fld>
            <a:endParaRPr lang="fr-FR" noProof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A40E877-F427-4360-A6EA-8F6FD548D03D}"/>
              </a:ext>
            </a:extLst>
          </p:cNvPr>
          <p:cNvSpPr txBox="1"/>
          <p:nvPr/>
        </p:nvSpPr>
        <p:spPr>
          <a:xfrm>
            <a:off x="0" y="2478024"/>
            <a:ext cx="1115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err="1"/>
              <a:t>Métriques</a:t>
            </a:r>
            <a:r>
              <a:rPr lang="es-CL" sz="1400" dirty="0"/>
              <a:t> du </a:t>
            </a:r>
            <a:r>
              <a:rPr lang="es-CL" sz="1400" dirty="0" err="1"/>
              <a:t>rythme</a:t>
            </a:r>
            <a:endParaRPr lang="en-US" sz="14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DAB0C95-FF5A-4435-9CE3-916F3EC7D635}"/>
              </a:ext>
            </a:extLst>
          </p:cNvPr>
          <p:cNvSpPr txBox="1"/>
          <p:nvPr/>
        </p:nvSpPr>
        <p:spPr>
          <a:xfrm>
            <a:off x="0" y="4668012"/>
            <a:ext cx="111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err="1"/>
              <a:t>ProsoProm</a:t>
            </a:r>
            <a:endParaRPr lang="en-US" sz="1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0F8CA1A-A80E-4A2C-8812-FAF298712869}"/>
              </a:ext>
            </a:extLst>
          </p:cNvPr>
          <p:cNvSpPr txBox="1"/>
          <p:nvPr/>
        </p:nvSpPr>
        <p:spPr>
          <a:xfrm>
            <a:off x="0" y="5930280"/>
            <a:ext cx="134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err="1"/>
              <a:t>Délai</a:t>
            </a:r>
            <a:r>
              <a:rPr lang="es-CL" sz="1400" dirty="0"/>
              <a:t> </a:t>
            </a:r>
            <a:r>
              <a:rPr lang="es-CL" sz="1400" dirty="0" err="1"/>
              <a:t>d’initialisation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2698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5F2F86-C188-429F-9FA3-EE6121B73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Limites et </a:t>
            </a:r>
            <a:r>
              <a:rPr lang="es-CL" dirty="0" err="1"/>
              <a:t>perspectives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1C1C6D-434F-466C-B92F-4F776C5FF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00" y="2478023"/>
            <a:ext cx="9632696" cy="4379977"/>
          </a:xfrm>
        </p:spPr>
        <p:txBody>
          <a:bodyPr>
            <a:normAutofit lnSpcReduction="10000"/>
          </a:bodyPr>
          <a:lstStyle/>
          <a:p>
            <a:r>
              <a:rPr lang="es-CL" dirty="0" err="1"/>
              <a:t>Étude</a:t>
            </a:r>
            <a:r>
              <a:rPr lang="es-CL" dirty="0"/>
              <a:t> de cas </a:t>
            </a:r>
            <a:r>
              <a:rPr lang="es-CL" dirty="0" err="1"/>
              <a:t>pour</a:t>
            </a:r>
            <a:r>
              <a:rPr lang="es-CL" dirty="0"/>
              <a:t> </a:t>
            </a:r>
            <a:r>
              <a:rPr lang="es-CL" dirty="0" err="1"/>
              <a:t>pilotage</a:t>
            </a:r>
            <a:r>
              <a:rPr lang="es-CL" dirty="0"/>
              <a:t> la </a:t>
            </a:r>
            <a:r>
              <a:rPr lang="es-CL" dirty="0" err="1"/>
              <a:t>méthodologie</a:t>
            </a:r>
            <a:r>
              <a:rPr lang="es-CL" dirty="0"/>
              <a:t>.</a:t>
            </a:r>
          </a:p>
          <a:p>
            <a:pPr lvl="1"/>
            <a:r>
              <a:rPr lang="es-CL" dirty="0" err="1"/>
              <a:t>Tendances</a:t>
            </a:r>
            <a:r>
              <a:rPr lang="es-CL" dirty="0"/>
              <a:t> à </a:t>
            </a:r>
            <a:r>
              <a:rPr lang="es-CL" dirty="0" err="1"/>
              <a:t>confirmer</a:t>
            </a:r>
            <a:r>
              <a:rPr lang="es-CL" dirty="0"/>
              <a:t> </a:t>
            </a:r>
            <a:r>
              <a:rPr lang="es-CL" dirty="0" err="1"/>
              <a:t>avec</a:t>
            </a:r>
            <a:r>
              <a:rPr lang="es-CL" dirty="0"/>
              <a:t> plus de </a:t>
            </a:r>
            <a:r>
              <a:rPr lang="es-CL" dirty="0" err="1"/>
              <a:t>locuteurs</a:t>
            </a:r>
            <a:r>
              <a:rPr lang="es-CL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err="1"/>
              <a:t>Analyse</a:t>
            </a:r>
            <a:r>
              <a:rPr lang="es-CL" dirty="0"/>
              <a:t> </a:t>
            </a:r>
            <a:r>
              <a:rPr lang="es-CL" dirty="0" err="1"/>
              <a:t>d’autres</a:t>
            </a:r>
            <a:r>
              <a:rPr lang="es-CL" dirty="0"/>
              <a:t> </a:t>
            </a:r>
            <a:r>
              <a:rPr lang="es-CL" dirty="0" err="1"/>
              <a:t>métriques</a:t>
            </a:r>
            <a:r>
              <a:rPr lang="es-CL" dirty="0"/>
              <a:t> du </a:t>
            </a:r>
            <a:r>
              <a:rPr lang="es-CL" dirty="0" err="1"/>
              <a:t>rythme</a:t>
            </a:r>
            <a:r>
              <a:rPr lang="es-CL" dirty="0"/>
              <a:t> :</a:t>
            </a:r>
          </a:p>
          <a:p>
            <a:pPr lvl="1"/>
            <a:r>
              <a:rPr lang="es-CL" dirty="0" err="1"/>
              <a:t>nPVI</a:t>
            </a:r>
            <a:r>
              <a:rPr lang="es-CL" dirty="0"/>
              <a:t>-</a:t>
            </a:r>
            <a:r>
              <a:rPr lang="es-CL" u="sng" dirty="0"/>
              <a:t>VC</a:t>
            </a:r>
            <a:r>
              <a:rPr lang="es-CL" dirty="0"/>
              <a:t> </a:t>
            </a:r>
            <a:r>
              <a:rPr lang="es-CL" dirty="0">
                <a:sym typeface="Wingdings" panose="05000000000000000000" pitchFamily="2" charset="2"/>
              </a:rPr>
              <a:t> </a:t>
            </a:r>
            <a:r>
              <a:rPr lang="es-CL" dirty="0" err="1">
                <a:sym typeface="Wingdings" panose="05000000000000000000" pitchFamily="2" charset="2"/>
              </a:rPr>
              <a:t>Indice</a:t>
            </a:r>
            <a:r>
              <a:rPr lang="es-CL" dirty="0">
                <a:sym typeface="Wingdings" panose="05000000000000000000" pitchFamily="2" charset="2"/>
              </a:rPr>
              <a:t> de </a:t>
            </a:r>
            <a:r>
              <a:rPr lang="es-CL" dirty="0" err="1">
                <a:sym typeface="Wingdings" panose="05000000000000000000" pitchFamily="2" charset="2"/>
              </a:rPr>
              <a:t>variabilité</a:t>
            </a:r>
            <a:r>
              <a:rPr lang="es-CL" dirty="0">
                <a:sym typeface="Wingdings" panose="05000000000000000000" pitchFamily="2" charset="2"/>
              </a:rPr>
              <a:t> de paires </a:t>
            </a:r>
            <a:r>
              <a:rPr lang="es-CL" dirty="0" err="1">
                <a:sym typeface="Wingdings" panose="05000000000000000000" pitchFamily="2" charset="2"/>
              </a:rPr>
              <a:t>vocaliques</a:t>
            </a:r>
            <a:r>
              <a:rPr lang="es-CL" dirty="0">
                <a:sym typeface="Wingdings" panose="05000000000000000000" pitchFamily="2" charset="2"/>
              </a:rPr>
              <a:t> + </a:t>
            </a:r>
            <a:r>
              <a:rPr lang="es-CL" dirty="0" err="1">
                <a:sym typeface="Wingdings" panose="05000000000000000000" pitchFamily="2" charset="2"/>
              </a:rPr>
              <a:t>consonantiques</a:t>
            </a:r>
            <a:r>
              <a:rPr lang="es-CL" dirty="0">
                <a:sym typeface="Wingdings" panose="05000000000000000000" pitchFamily="2" charset="2"/>
              </a:rPr>
              <a:t>.</a:t>
            </a:r>
            <a:endParaRPr lang="es-CL" dirty="0"/>
          </a:p>
          <a:p>
            <a:pPr marL="514350" indent="-514350">
              <a:buFont typeface="+mj-lt"/>
              <a:buAutoNum type="arabicPeriod"/>
            </a:pPr>
            <a:r>
              <a:rPr lang="es-CL" dirty="0" err="1"/>
              <a:t>Comparaison</a:t>
            </a:r>
            <a:r>
              <a:rPr lang="es-CL" dirty="0"/>
              <a:t> de la performance de </a:t>
            </a:r>
            <a:r>
              <a:rPr lang="es-CL" dirty="0" err="1"/>
              <a:t>ProsoProm</a:t>
            </a:r>
            <a:r>
              <a:rPr lang="es-CL" dirty="0"/>
              <a:t> </a:t>
            </a:r>
            <a:r>
              <a:rPr lang="es-CL" dirty="0" err="1"/>
              <a:t>avec</a:t>
            </a:r>
            <a:r>
              <a:rPr lang="es-CL" dirty="0"/>
              <a:t> </a:t>
            </a:r>
            <a:r>
              <a:rPr lang="es-CL" dirty="0" err="1"/>
              <a:t>l’évaluation</a:t>
            </a:r>
            <a:r>
              <a:rPr lang="es-CL" dirty="0"/>
              <a:t> de </a:t>
            </a:r>
            <a:r>
              <a:rPr lang="es-CL" dirty="0" err="1"/>
              <a:t>juges</a:t>
            </a:r>
            <a:r>
              <a:rPr lang="es-CL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err="1"/>
              <a:t>Confirmer</a:t>
            </a:r>
            <a:r>
              <a:rPr lang="es-CL" dirty="0"/>
              <a:t> les </a:t>
            </a:r>
            <a:r>
              <a:rPr lang="es-CL" dirty="0" err="1"/>
              <a:t>tendances</a:t>
            </a:r>
            <a:r>
              <a:rPr lang="es-CL" dirty="0"/>
              <a:t> </a:t>
            </a:r>
            <a:r>
              <a:rPr lang="es-CL" dirty="0" err="1"/>
              <a:t>observées</a:t>
            </a:r>
            <a:r>
              <a:rPr lang="es-CL" dirty="0"/>
              <a:t> </a:t>
            </a:r>
            <a:r>
              <a:rPr lang="es-CL" dirty="0" err="1"/>
              <a:t>concernant</a:t>
            </a:r>
            <a:r>
              <a:rPr lang="es-CL" dirty="0"/>
              <a:t> le </a:t>
            </a:r>
            <a:r>
              <a:rPr lang="es-CL" dirty="0" err="1"/>
              <a:t>délai</a:t>
            </a:r>
            <a:r>
              <a:rPr lang="es-CL" dirty="0"/>
              <a:t> </a:t>
            </a:r>
            <a:r>
              <a:rPr lang="es-CL" dirty="0" err="1"/>
              <a:t>d’initialisation</a:t>
            </a:r>
            <a:r>
              <a:rPr lang="es-CL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s-CL" dirty="0"/>
          </a:p>
          <a:p>
            <a:pPr marL="514350" indent="-514350">
              <a:buFont typeface="+mj-lt"/>
              <a:buAutoNum type="arabicPeriod"/>
            </a:pPr>
            <a:endParaRPr lang="es-CL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C2734B-DED2-44E0-B097-68C1E58A1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fr-FR" noProof="0" smtClean="0"/>
              <a:t>18</a:t>
            </a:fld>
            <a:endParaRPr lang="fr-FR" noProof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92A77B-D6A1-4924-B186-AAFB86346CBB}"/>
              </a:ext>
            </a:extLst>
          </p:cNvPr>
          <p:cNvSpPr txBox="1"/>
          <p:nvPr/>
        </p:nvSpPr>
        <p:spPr>
          <a:xfrm>
            <a:off x="0" y="3610344"/>
            <a:ext cx="1115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err="1"/>
              <a:t>Métriques</a:t>
            </a:r>
            <a:r>
              <a:rPr lang="es-CL" sz="1400" dirty="0"/>
              <a:t> du </a:t>
            </a:r>
            <a:r>
              <a:rPr lang="es-CL" sz="1400" dirty="0" err="1"/>
              <a:t>rythme</a:t>
            </a:r>
            <a:endParaRPr lang="en-US" sz="14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4DB2661-560C-431A-922C-C092FA29FE22}"/>
              </a:ext>
            </a:extLst>
          </p:cNvPr>
          <p:cNvSpPr txBox="1"/>
          <p:nvPr/>
        </p:nvSpPr>
        <p:spPr>
          <a:xfrm>
            <a:off x="0" y="4944783"/>
            <a:ext cx="111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err="1"/>
              <a:t>ProsoProm</a:t>
            </a:r>
            <a:endParaRPr lang="en-US" sz="1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347B22-128C-42E8-8D13-D94F4530D7DD}"/>
              </a:ext>
            </a:extLst>
          </p:cNvPr>
          <p:cNvSpPr txBox="1"/>
          <p:nvPr/>
        </p:nvSpPr>
        <p:spPr>
          <a:xfrm>
            <a:off x="0" y="6015692"/>
            <a:ext cx="134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err="1"/>
              <a:t>Délai</a:t>
            </a:r>
            <a:r>
              <a:rPr lang="es-CL" sz="1400" dirty="0"/>
              <a:t> </a:t>
            </a:r>
            <a:r>
              <a:rPr lang="es-CL" sz="1400" dirty="0" err="1"/>
              <a:t>d’initialisation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9003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AEB7EB-F63E-42E5-A652-D73F026D7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4980432" cy="1179576"/>
          </a:xfrm>
        </p:spPr>
        <p:txBody>
          <a:bodyPr>
            <a:normAutofit fontScale="90000"/>
          </a:bodyPr>
          <a:lstStyle/>
          <a:p>
            <a:r>
              <a:rPr lang="es-CL" dirty="0"/>
              <a:t>À </a:t>
            </a:r>
            <a:r>
              <a:rPr lang="es-CL" dirty="0" err="1"/>
              <a:t>présent</a:t>
            </a:r>
            <a:r>
              <a:rPr lang="es-CL" dirty="0"/>
              <a:t> : </a:t>
            </a:r>
            <a:r>
              <a:rPr lang="es-CL" dirty="0" err="1"/>
              <a:t>résultats</a:t>
            </a:r>
            <a:r>
              <a:rPr lang="es-CL" dirty="0"/>
              <a:t> </a:t>
            </a:r>
            <a:r>
              <a:rPr lang="es-CL" dirty="0" err="1"/>
              <a:t>préliminaires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5B50C5-0AFB-4574-BE68-671E1F924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fr-FR" noProof="0" smtClean="0"/>
              <a:t>19</a:t>
            </a:fld>
            <a:endParaRPr lang="fr-FR" noProof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97845B1-7927-42BD-9331-B1E076F59A9D}"/>
              </a:ext>
            </a:extLst>
          </p:cNvPr>
          <p:cNvSpPr txBox="1"/>
          <p:nvPr/>
        </p:nvSpPr>
        <p:spPr>
          <a:xfrm>
            <a:off x="321606" y="3690110"/>
            <a:ext cx="1646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13 </a:t>
            </a:r>
            <a:r>
              <a:rPr lang="es-CL" b="1" dirty="0" err="1"/>
              <a:t>locuteurs</a:t>
            </a:r>
            <a:r>
              <a:rPr lang="es-CL" dirty="0"/>
              <a:t>:</a:t>
            </a:r>
          </a:p>
          <a:p>
            <a:r>
              <a:rPr lang="es-CL" dirty="0"/>
              <a:t>- 6 MP</a:t>
            </a:r>
          </a:p>
          <a:p>
            <a:r>
              <a:rPr lang="es-CL" dirty="0"/>
              <a:t>- 7 CTRL</a:t>
            </a:r>
            <a:endParaRPr lang="en-US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431B600B-3F56-4365-8788-3521EDD2A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195" y="2852498"/>
            <a:ext cx="8573696" cy="381053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60320A6-C488-4313-9E85-B51A5DA60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9195" y="2910943"/>
            <a:ext cx="8573696" cy="3810532"/>
          </a:xfrm>
          <a:prstGeom prst="rect">
            <a:avLst/>
          </a:prstGeom>
        </p:spPr>
      </p:pic>
      <p:pic>
        <p:nvPicPr>
          <p:cNvPr id="12" name="Espace réservé du contenu 5">
            <a:extLst>
              <a:ext uri="{FF2B5EF4-FFF2-40B4-BE49-F238E27FC236}">
                <a16:creationId xmlns:a16="http://schemas.microsoft.com/office/drawing/2014/main" id="{48C6769E-546F-401F-8672-946726A2C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096000" y="22147"/>
            <a:ext cx="6004743" cy="1907982"/>
          </a:xfr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47CC452-7817-431C-A7F9-EAA23B79620B}"/>
              </a:ext>
            </a:extLst>
          </p:cNvPr>
          <p:cNvSpPr txBox="1"/>
          <p:nvPr/>
        </p:nvSpPr>
        <p:spPr>
          <a:xfrm>
            <a:off x="1115568" y="2235870"/>
            <a:ext cx="4805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/>
              <a:t>Délai</a:t>
            </a:r>
            <a:r>
              <a:rPr lang="es-CL" dirty="0"/>
              <a:t> </a:t>
            </a:r>
            <a:r>
              <a:rPr lang="es-CL" dirty="0" err="1"/>
              <a:t>d’initialisation</a:t>
            </a:r>
            <a:r>
              <a:rPr lang="es-CL" dirty="0"/>
              <a:t> par </a:t>
            </a:r>
            <a:r>
              <a:rPr lang="es-CL" dirty="0" err="1"/>
              <a:t>condition</a:t>
            </a:r>
            <a:r>
              <a:rPr lang="es-CL" dirty="0"/>
              <a:t> </a:t>
            </a:r>
            <a:r>
              <a:rPr lang="es-CL" dirty="0" err="1"/>
              <a:t>d’amorce</a:t>
            </a:r>
            <a:r>
              <a:rPr lang="es-CL" dirty="0"/>
              <a:t>.</a:t>
            </a:r>
            <a:endParaRPr lang="en-US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FAA6CA6-BA85-4DB5-AB48-B6F8ABA3C1BD}"/>
              </a:ext>
            </a:extLst>
          </p:cNvPr>
          <p:cNvSpPr txBox="1"/>
          <p:nvPr/>
        </p:nvSpPr>
        <p:spPr>
          <a:xfrm>
            <a:off x="11283696" y="6198255"/>
            <a:ext cx="67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>
                <a:hlinkClick r:id="rId6" action="ppaction://hlinksldjump"/>
              </a:rPr>
              <a:t>🔄</a:t>
            </a:r>
            <a:endParaRPr lang="fr-FR" sz="28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6491288-D37F-4711-8C95-032EEDC4A1A0}"/>
              </a:ext>
            </a:extLst>
          </p:cNvPr>
          <p:cNvSpPr txBox="1"/>
          <p:nvPr/>
        </p:nvSpPr>
        <p:spPr>
          <a:xfrm>
            <a:off x="0" y="5236683"/>
            <a:ext cx="30491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err="1"/>
              <a:t>L’effet</a:t>
            </a:r>
            <a:r>
              <a:rPr lang="es-CL" dirty="0"/>
              <a:t> de </a:t>
            </a:r>
            <a:r>
              <a:rPr lang="es-CL" dirty="0" err="1"/>
              <a:t>groupe</a:t>
            </a:r>
            <a:r>
              <a:rPr lang="es-CL" dirty="0"/>
              <a:t> </a:t>
            </a:r>
            <a:r>
              <a:rPr lang="es-CL" b="1" dirty="0" err="1"/>
              <a:t>n’est</a:t>
            </a:r>
            <a:r>
              <a:rPr lang="es-CL" b="1" dirty="0"/>
              <a:t> </a:t>
            </a:r>
            <a:r>
              <a:rPr lang="es-CL" b="1" dirty="0" err="1"/>
              <a:t>pas</a:t>
            </a:r>
            <a:r>
              <a:rPr lang="es-CL" dirty="0"/>
              <a:t> </a:t>
            </a:r>
            <a:r>
              <a:rPr lang="es-CL" dirty="0" err="1"/>
              <a:t>significatif</a:t>
            </a: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err="1"/>
              <a:t>L’effet</a:t>
            </a:r>
            <a:r>
              <a:rPr lang="es-CL" dirty="0"/>
              <a:t> de </a:t>
            </a:r>
            <a:r>
              <a:rPr lang="es-CL" dirty="0" err="1"/>
              <a:t>condition</a:t>
            </a:r>
            <a:r>
              <a:rPr lang="es-CL" dirty="0"/>
              <a:t> </a:t>
            </a:r>
            <a:r>
              <a:rPr lang="es-CL" dirty="0" err="1"/>
              <a:t>d’amorce</a:t>
            </a:r>
            <a:r>
              <a:rPr lang="es-CL" dirty="0"/>
              <a:t> </a:t>
            </a:r>
            <a:r>
              <a:rPr lang="es-CL" b="1" dirty="0" err="1"/>
              <a:t>l’est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10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1B2C95E9-8CD8-8336-3850-FFD03AEDA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Contexte</a:t>
            </a:r>
            <a:endParaRPr lang="fr-FR" dirty="0"/>
          </a:p>
        </p:txBody>
      </p:sp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08DD2D60-F93F-0997-9CA2-601A1758F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107" y="2478024"/>
            <a:ext cx="11508059" cy="36941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Maladie de Parkinson (MP) 		</a:t>
            </a:r>
            <a:r>
              <a:rPr lang="fr-FR" dirty="0">
                <a:sym typeface="Wingdings" panose="05000000000000000000" pitchFamily="2" charset="2"/>
              </a:rPr>
              <a:t>	Dysarthrie </a:t>
            </a:r>
          </a:p>
          <a:p>
            <a:pPr marL="0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Interventions basées sur le rythme	 	✅Comportements moteurs</a:t>
            </a:r>
            <a:br>
              <a:rPr lang="fr-FR" dirty="0">
                <a:sym typeface="Wingdings" panose="05000000000000000000" pitchFamily="2" charset="2"/>
              </a:rPr>
            </a:br>
            <a:r>
              <a:rPr lang="fr-FR" sz="1800" dirty="0">
                <a:sym typeface="Wingdings" panose="05000000000000000000" pitchFamily="2" charset="2"/>
              </a:rPr>
              <a:t>(</a:t>
            </a:r>
            <a:r>
              <a:rPr lang="fr-FR" sz="1800" dirty="0" err="1">
                <a:sym typeface="Wingdings" panose="05000000000000000000" pitchFamily="2" charset="2"/>
              </a:rPr>
              <a:t>Koshimori</a:t>
            </a:r>
            <a:r>
              <a:rPr lang="fr-FR" sz="1800" dirty="0">
                <a:sym typeface="Wingdings" panose="05000000000000000000" pitchFamily="2" charset="2"/>
              </a:rPr>
              <a:t> &amp; </a:t>
            </a:r>
            <a:r>
              <a:rPr lang="fr-FR" sz="1800" dirty="0" err="1">
                <a:sym typeface="Wingdings" panose="05000000000000000000" pitchFamily="2" charset="2"/>
              </a:rPr>
              <a:t>Thaut</a:t>
            </a:r>
            <a:r>
              <a:rPr lang="fr-FR" sz="1800" dirty="0">
                <a:sym typeface="Wingdings" panose="05000000000000000000" pitchFamily="2" charset="2"/>
              </a:rPr>
              <a:t>, 2018)</a:t>
            </a:r>
          </a:p>
          <a:p>
            <a:pPr marL="0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Amorçage rythmique 				✅Production de la parole</a:t>
            </a:r>
            <a:br>
              <a:rPr lang="fr-FR" dirty="0">
                <a:sym typeface="Wingdings" panose="05000000000000000000" pitchFamily="2" charset="2"/>
              </a:rPr>
            </a:br>
            <a:endParaRPr lang="fr-FR" dirty="0">
              <a:sym typeface="Wingdings" panose="05000000000000000000" pitchFamily="2" charset="2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38CB19-D771-579B-082D-226B21CD4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fr-FR" noProof="0" smtClean="0"/>
              <a:t>2</a:t>
            </a:fld>
            <a:endParaRPr lang="fr-FR" noProof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DEFFAA7-86DB-7487-B232-4227837E0241}"/>
              </a:ext>
            </a:extLst>
          </p:cNvPr>
          <p:cNvSpPr txBox="1"/>
          <p:nvPr/>
        </p:nvSpPr>
        <p:spPr>
          <a:xfrm>
            <a:off x="6891454" y="2892400"/>
            <a:ext cx="477643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700" dirty="0" err="1">
                <a:sym typeface="Wingdings" panose="05000000000000000000" pitchFamily="2" charset="2"/>
              </a:rPr>
              <a:t>Trouble</a:t>
            </a:r>
            <a:r>
              <a:rPr lang="es-CL" sz="1700" dirty="0">
                <a:sym typeface="Wingdings" panose="05000000000000000000" pitchFamily="2" charset="2"/>
              </a:rPr>
              <a:t> de la </a:t>
            </a:r>
            <a:r>
              <a:rPr lang="es-CL" sz="1700" dirty="0" err="1">
                <a:sym typeface="Wingdings" panose="05000000000000000000" pitchFamily="2" charset="2"/>
              </a:rPr>
              <a:t>parole</a:t>
            </a:r>
            <a:r>
              <a:rPr lang="es-CL" sz="1700" dirty="0">
                <a:sym typeface="Wingdings" panose="05000000000000000000" pitchFamily="2" charset="2"/>
              </a:rPr>
              <a:t> qui </a:t>
            </a:r>
            <a:r>
              <a:rPr lang="es-CL" sz="1700" dirty="0" err="1">
                <a:sym typeface="Wingdings" panose="05000000000000000000" pitchFamily="2" charset="2"/>
              </a:rPr>
              <a:t>peut</a:t>
            </a:r>
            <a:r>
              <a:rPr lang="es-CL" sz="1700" dirty="0">
                <a:sym typeface="Wingdings" panose="05000000000000000000" pitchFamily="2" charset="2"/>
              </a:rPr>
              <a:t> </a:t>
            </a:r>
            <a:r>
              <a:rPr lang="es-CL" sz="1700" dirty="0" err="1">
                <a:sym typeface="Wingdings" panose="05000000000000000000" pitchFamily="2" charset="2"/>
              </a:rPr>
              <a:t>provoquer</a:t>
            </a:r>
            <a:r>
              <a:rPr lang="es-CL" sz="1700" dirty="0">
                <a:sym typeface="Wingdings" panose="05000000000000000000" pitchFamily="2" charset="2"/>
              </a:rPr>
              <a:t> des </a:t>
            </a:r>
            <a:r>
              <a:rPr lang="es-CL" sz="1700" dirty="0" err="1">
                <a:sym typeface="Wingdings" panose="05000000000000000000" pitchFamily="2" charset="2"/>
              </a:rPr>
              <a:t>altérations</a:t>
            </a:r>
            <a:r>
              <a:rPr lang="es-CL" sz="1700" dirty="0">
                <a:sym typeface="Wingdings" panose="05000000000000000000" pitchFamily="2" charset="2"/>
              </a:rPr>
              <a:t> </a:t>
            </a:r>
            <a:r>
              <a:rPr lang="es-CL" sz="1700" dirty="0" err="1">
                <a:sym typeface="Wingdings" panose="05000000000000000000" pitchFamily="2" charset="2"/>
              </a:rPr>
              <a:t>dans</a:t>
            </a:r>
            <a:r>
              <a:rPr lang="es-CL" sz="1700" dirty="0">
                <a:sym typeface="Wingdings" panose="05000000000000000000" pitchFamily="2" charset="2"/>
              </a:rPr>
              <a:t> </a:t>
            </a:r>
            <a:r>
              <a:rPr lang="es-CL" sz="1700" dirty="0" err="1">
                <a:sym typeface="Wingdings" panose="05000000000000000000" pitchFamily="2" charset="2"/>
              </a:rPr>
              <a:t>l’organisation</a:t>
            </a:r>
            <a:r>
              <a:rPr lang="es-CL" sz="1700" dirty="0">
                <a:sym typeface="Wingdings" panose="05000000000000000000" pitchFamily="2" charset="2"/>
              </a:rPr>
              <a:t> </a:t>
            </a:r>
            <a:r>
              <a:rPr lang="es-CL" sz="1700" dirty="0" err="1">
                <a:sym typeface="Wingdings" panose="05000000000000000000" pitchFamily="2" charset="2"/>
              </a:rPr>
              <a:t>temporelle</a:t>
            </a:r>
            <a:r>
              <a:rPr lang="es-CL" sz="1700" dirty="0">
                <a:sym typeface="Wingdings" panose="05000000000000000000" pitchFamily="2" charset="2"/>
              </a:rPr>
              <a:t> de la </a:t>
            </a:r>
            <a:r>
              <a:rPr lang="es-CL" sz="1700" dirty="0" err="1">
                <a:sym typeface="Wingdings" panose="05000000000000000000" pitchFamily="2" charset="2"/>
              </a:rPr>
              <a:t>parole</a:t>
            </a:r>
            <a:endParaRPr lang="fr-FR" sz="17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A1131FA-FFCC-05C0-6144-6E0DCFE51F80}"/>
              </a:ext>
            </a:extLst>
          </p:cNvPr>
          <p:cNvSpPr txBox="1"/>
          <p:nvPr/>
        </p:nvSpPr>
        <p:spPr>
          <a:xfrm>
            <a:off x="524107" y="5525869"/>
            <a:ext cx="428073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i="1" dirty="0" err="1">
                <a:sym typeface="Wingdings" panose="05000000000000000000" pitchFamily="2" charset="2"/>
              </a:rPr>
              <a:t>Rhythmic</a:t>
            </a:r>
            <a:r>
              <a:rPr lang="fr-FR" sz="1700" i="1" dirty="0">
                <a:sym typeface="Wingdings" panose="05000000000000000000" pitchFamily="2" charset="2"/>
              </a:rPr>
              <a:t> priming</a:t>
            </a:r>
            <a:r>
              <a:rPr lang="fr-FR" sz="1700" dirty="0">
                <a:sym typeface="Wingdings" panose="05000000000000000000" pitchFamily="2" charset="2"/>
              </a:rPr>
              <a:t>:</a:t>
            </a:r>
            <a:br>
              <a:rPr lang="fr-FR" sz="1700" dirty="0">
                <a:sym typeface="Wingdings" panose="05000000000000000000" pitchFamily="2" charset="2"/>
              </a:rPr>
            </a:br>
            <a:r>
              <a:rPr lang="fr-FR" sz="1700" dirty="0">
                <a:sym typeface="Wingdings" panose="05000000000000000000" pitchFamily="2" charset="2"/>
              </a:rPr>
              <a:t>Ecoute de stimuli rythmiques avant la perception / production de la parole.</a:t>
            </a:r>
            <a:endParaRPr lang="fr-FR" sz="17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70BA26C-8761-13AE-0935-9CDF6648006C}"/>
              </a:ext>
            </a:extLst>
          </p:cNvPr>
          <p:cNvSpPr txBox="1"/>
          <p:nvPr/>
        </p:nvSpPr>
        <p:spPr>
          <a:xfrm>
            <a:off x="7110760" y="5534790"/>
            <a:ext cx="455713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>
                <a:sym typeface="Wingdings" panose="05000000000000000000" pitchFamily="2" charset="2"/>
              </a:rPr>
              <a:t>(</a:t>
            </a:r>
            <a:r>
              <a:rPr lang="fr-FR" sz="1700" dirty="0" err="1">
                <a:sym typeface="Wingdings" panose="05000000000000000000" pitchFamily="2" charset="2"/>
              </a:rPr>
              <a:t>Cason</a:t>
            </a:r>
            <a:r>
              <a:rPr lang="fr-FR" sz="1700" dirty="0">
                <a:sym typeface="Wingdings" panose="05000000000000000000" pitchFamily="2" charset="2"/>
              </a:rPr>
              <a:t> </a:t>
            </a:r>
            <a:r>
              <a:rPr lang="fr-FR" sz="1700" i="1" dirty="0">
                <a:sym typeface="Wingdings" panose="05000000000000000000" pitchFamily="2" charset="2"/>
              </a:rPr>
              <a:t>et. al</a:t>
            </a:r>
            <a:r>
              <a:rPr lang="fr-FR" sz="1700" dirty="0">
                <a:sym typeface="Wingdings" panose="05000000000000000000" pitchFamily="2" charset="2"/>
              </a:rPr>
              <a:t>, 2012 ; Zhang &amp; Zhang, 2019)</a:t>
            </a:r>
            <a:endParaRPr lang="fr-FR" sz="1700" dirty="0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4E2C6418-DF7B-0DEF-E9EE-D553A8ABE0F2}"/>
              </a:ext>
            </a:extLst>
          </p:cNvPr>
          <p:cNvSpPr/>
          <p:nvPr/>
        </p:nvSpPr>
        <p:spPr>
          <a:xfrm>
            <a:off x="524107" y="5118409"/>
            <a:ext cx="3501483" cy="459431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71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9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7D0D31A-83DF-41EE-9486-1DAF80055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Merci</a:t>
            </a:r>
            <a:r>
              <a:rPr lang="es-CL" dirty="0"/>
              <a:t> </a:t>
            </a:r>
            <a:r>
              <a:rPr lang="es-CL" dirty="0" err="1"/>
              <a:t>beaucoup</a:t>
            </a:r>
            <a:r>
              <a:rPr lang="es-CL" dirty="0"/>
              <a:t> !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1962E2-21E7-411A-8B37-83AE3B408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fr-FR" noProof="0" smtClean="0"/>
              <a:t>20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34360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5EA640BF-D657-493C-9D6B-CEA4CD77B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Références</a:t>
            </a:r>
            <a:endParaRPr lang="en-US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2355AB3-8D43-4A64-AE86-6AB42DA2F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478024"/>
            <a:ext cx="10775696" cy="369417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AUBANEL V., BAYARD C., STRAUSS A. &amp; SCHWARTZ J.-L. (2020). The </a:t>
            </a:r>
            <a:r>
              <a:rPr lang="en-US" dirty="0" err="1"/>
              <a:t>Fharvard</a:t>
            </a:r>
            <a:r>
              <a:rPr lang="en-US" dirty="0"/>
              <a:t> corpus: A phonemically-balanced French sentence resource for audiology and intelligibility research. Speech </a:t>
            </a:r>
            <a:r>
              <a:rPr lang="en-US" dirty="0" err="1"/>
              <a:t>Commun</a:t>
            </a:r>
            <a:r>
              <a:rPr lang="en-US" dirty="0"/>
              <a:t>., 124, 68–74.</a:t>
            </a:r>
          </a:p>
          <a:p>
            <a:pPr marL="0" indent="0">
              <a:buNone/>
            </a:pPr>
            <a:r>
              <a:rPr lang="en-US" dirty="0"/>
              <a:t>AICHERT I., LEHNER K., FALK S., SPÄTH M., ZIEGLER W. (2019). Do Patients With Neurogenic Speech Sound Impairments Benefit From Auditory Priming With a Regular Metrical Pattern?. J Speech Lang Hear Res, 3104-3118.</a:t>
            </a:r>
          </a:p>
          <a:p>
            <a:pPr marL="0" indent="0">
              <a:buNone/>
            </a:pPr>
            <a:r>
              <a:rPr lang="en-US" dirty="0"/>
              <a:t>CASON N., HIDALGO C., ISOARD F., ROMAN S. &amp; SCHÖN D. (2015). Rhythmic priming enhances speech production abilities : Evidence from prelingually deaf children. Neuropsychology, 29(1), 102–107.</a:t>
            </a:r>
          </a:p>
          <a:p>
            <a:pPr marL="0" indent="0">
              <a:buNone/>
            </a:pPr>
            <a:r>
              <a:rPr lang="en-US" dirty="0"/>
              <a:t>GOLDMAN J.-P. &amp; SIMON-HUSTINX A. C. (2020). </a:t>
            </a:r>
            <a:r>
              <a:rPr lang="en-US" dirty="0" err="1"/>
              <a:t>Prosobox</a:t>
            </a:r>
            <a:r>
              <a:rPr lang="en-US" dirty="0"/>
              <a:t>, a </a:t>
            </a:r>
            <a:r>
              <a:rPr lang="en-US" dirty="0" err="1"/>
              <a:t>Praat</a:t>
            </a:r>
            <a:r>
              <a:rPr lang="en-US" dirty="0"/>
              <a:t> plugin for </a:t>
            </a:r>
            <a:r>
              <a:rPr lang="en-US" dirty="0" err="1"/>
              <a:t>analysing</a:t>
            </a:r>
            <a:r>
              <a:rPr lang="en-US" dirty="0"/>
              <a:t> prosody. Proceedings of the 10th International Conference on Speech Prosody, p. 1009–1013.</a:t>
            </a:r>
          </a:p>
          <a:p>
            <a:pPr marL="0" indent="0">
              <a:buNone/>
            </a:pPr>
            <a:r>
              <a:rPr lang="en-US" dirty="0"/>
              <a:t>KOSHIMORI Y. &amp; THAUT M. H. (2018). Future perspectives on neural mechanisms underlying rhythm and music based neurorehabilitation in Parkinson’s disease. Ageing Res. Rev., 47, 133–139.</a:t>
            </a:r>
          </a:p>
          <a:p>
            <a:pPr marL="0" indent="0">
              <a:buNone/>
            </a:pPr>
            <a:r>
              <a:rPr lang="en-US" dirty="0"/>
              <a:t>LOWIT A., MARCHETTI A., CORSON S. &amp; KUSCHMANN A. (2018). Rhythmic performance in hypokinetic dysarthria : Relationship between reading, spontaneous speech and diadochokinetic tasks. J. </a:t>
            </a:r>
            <a:r>
              <a:rPr lang="en-US" dirty="0" err="1"/>
              <a:t>Commun</a:t>
            </a:r>
            <a:r>
              <a:rPr lang="en-US" dirty="0"/>
              <a:t>. </a:t>
            </a:r>
            <a:r>
              <a:rPr lang="en-US" dirty="0" err="1"/>
              <a:t>Disord</a:t>
            </a:r>
            <a:r>
              <a:rPr lang="en-US" dirty="0"/>
              <a:t>., 72, 26–39.</a:t>
            </a:r>
          </a:p>
          <a:p>
            <a:pPr marL="0" indent="0">
              <a:buNone/>
            </a:pPr>
            <a:r>
              <a:rPr lang="en-US" dirty="0"/>
              <a:t>ZHANG N. &amp; ZHANG Q. (2019). Rhythmic pattern facilitates speech production : An ERP study. Sci. Rep., 9(1), 12974.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0F031A-71A3-4B2B-A598-91B6792AF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fr-FR" noProof="0" smtClean="0"/>
              <a:t>21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00198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BF2491-AC9C-442E-8AFE-5DBE72FC1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fr-FR" noProof="0" smtClean="0"/>
              <a:t>22</a:t>
            </a:fld>
            <a:endParaRPr lang="fr-FR" noProof="0"/>
          </a:p>
        </p:txBody>
      </p:sp>
      <p:pic>
        <p:nvPicPr>
          <p:cNvPr id="2050" name="Picture 2" descr="http://phonetictools.altervista.org/correlatore/multimedia/chart.png">
            <a:extLst>
              <a:ext uri="{FF2B5EF4-FFF2-40B4-BE49-F238E27FC236}">
                <a16:creationId xmlns:a16="http://schemas.microsoft.com/office/drawing/2014/main" id="{79C2087E-BAF5-41BC-90F3-069E8FF5E805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754563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5D3F43E9-D1A3-4768-A4B4-3405ED109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677" y="3308350"/>
            <a:ext cx="7527323" cy="354965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0262EF6-C5A1-409A-A008-4B11A22CA324}"/>
              </a:ext>
            </a:extLst>
          </p:cNvPr>
          <p:cNvSpPr txBox="1"/>
          <p:nvPr/>
        </p:nvSpPr>
        <p:spPr>
          <a:xfrm>
            <a:off x="0" y="4064000"/>
            <a:ext cx="2624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dirty="0"/>
              <a:t>(</a:t>
            </a:r>
            <a:r>
              <a:rPr lang="es-CL" sz="1600" dirty="0" err="1"/>
              <a:t>Mairano</a:t>
            </a:r>
            <a:r>
              <a:rPr lang="es-CL" sz="1600" dirty="0"/>
              <a:t> &amp; Romano 2011)</a:t>
            </a:r>
            <a:endParaRPr lang="en-US" sz="16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30D6D2C-3D4D-4F2B-AE5B-08D7551ADD2E}"/>
              </a:ext>
            </a:extLst>
          </p:cNvPr>
          <p:cNvSpPr txBox="1"/>
          <p:nvPr/>
        </p:nvSpPr>
        <p:spPr>
          <a:xfrm>
            <a:off x="11283696" y="6198255"/>
            <a:ext cx="67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>
                <a:hlinkClick r:id="rId4" action="ppaction://hlinksldjump"/>
              </a:rPr>
              <a:t>🔄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533814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9B3791-8605-498F-A4A9-671E45748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Contexte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06AFDB-DF83-4BCC-8B29-3B418399E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2044700"/>
            <a:ext cx="6184900" cy="4127500"/>
          </a:xfrm>
        </p:spPr>
        <p:txBody>
          <a:bodyPr/>
          <a:lstStyle/>
          <a:p>
            <a:pPr marL="0" indent="0">
              <a:buNone/>
            </a:pPr>
            <a:r>
              <a:rPr lang="fr-FR" dirty="0" err="1"/>
              <a:t>Aichert</a:t>
            </a:r>
            <a:r>
              <a:rPr lang="fr-FR" dirty="0"/>
              <a:t> et al. (2019)</a:t>
            </a:r>
          </a:p>
          <a:p>
            <a:pPr marL="0" indent="0">
              <a:buNone/>
            </a:pPr>
            <a:r>
              <a:rPr lang="fr-FR" sz="2000" i="1" dirty="0" err="1"/>
              <a:t>Phonological</a:t>
            </a:r>
            <a:r>
              <a:rPr lang="fr-FR" sz="2000" i="1" dirty="0"/>
              <a:t> </a:t>
            </a:r>
            <a:r>
              <a:rPr lang="fr-FR" sz="2000" i="1" dirty="0" err="1"/>
              <a:t>accuracy</a:t>
            </a:r>
            <a:r>
              <a:rPr lang="fr-FR" sz="2000" i="1" dirty="0"/>
              <a:t> </a:t>
            </a:r>
            <a:r>
              <a:rPr lang="fr-FR" sz="2000" dirty="0"/>
              <a:t>en cas d’amorces régulières.</a:t>
            </a:r>
          </a:p>
          <a:p>
            <a:pPr marL="0" indent="0">
              <a:buNone/>
            </a:pPr>
            <a:r>
              <a:rPr lang="fr-FR" sz="2000" dirty="0">
                <a:sym typeface="Wingdings" panose="05000000000000000000" pitchFamily="2" charset="2"/>
              </a:rPr>
              <a:t> Patients aphasiques</a:t>
            </a:r>
            <a:endParaRPr lang="en-US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4EF0FE-F790-44AC-A4A8-D2A53C6E0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fr-FR" noProof="0" smtClean="0"/>
              <a:t>3</a:t>
            </a:fld>
            <a:endParaRPr lang="fr-FR" noProof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2729C4D-D95A-4C86-AE8F-7D8D5DAB5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58083"/>
            <a:ext cx="6788571" cy="197031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6645F61-BB75-43E5-B538-EFEDB5069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471" y="2101205"/>
            <a:ext cx="4763165" cy="46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3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9B3791-8605-498F-A4A9-671E45748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Contexte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06AFDB-DF83-4BCC-8B29-3B418399E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2044700"/>
            <a:ext cx="4397722" cy="4127500"/>
          </a:xfrm>
        </p:spPr>
        <p:txBody>
          <a:bodyPr/>
          <a:lstStyle/>
          <a:p>
            <a:pPr marL="0" indent="0">
              <a:buNone/>
            </a:pPr>
            <a:r>
              <a:rPr lang="fr-FR" dirty="0" err="1"/>
              <a:t>Cason</a:t>
            </a:r>
            <a:r>
              <a:rPr lang="fr-FR" dirty="0"/>
              <a:t> et al. (2015)</a:t>
            </a:r>
          </a:p>
          <a:p>
            <a:pPr marL="0" indent="0">
              <a:buNone/>
            </a:pPr>
            <a:r>
              <a:rPr lang="es-CL" sz="2000" i="1" dirty="0" err="1"/>
              <a:t>Phonological</a:t>
            </a:r>
            <a:r>
              <a:rPr lang="es-CL" sz="2000" i="1" dirty="0"/>
              <a:t> </a:t>
            </a:r>
            <a:r>
              <a:rPr lang="es-CL" sz="2000" i="1" dirty="0" err="1"/>
              <a:t>accuracy</a:t>
            </a:r>
            <a:r>
              <a:rPr lang="es-CL" sz="2000" i="1" dirty="0"/>
              <a:t> </a:t>
            </a:r>
            <a:r>
              <a:rPr lang="es-CL" sz="2000" dirty="0"/>
              <a:t>en cas </a:t>
            </a:r>
            <a:r>
              <a:rPr lang="es-CL" sz="2000" dirty="0" err="1"/>
              <a:t>d’amorces</a:t>
            </a:r>
            <a:r>
              <a:rPr lang="es-CL" sz="2000" dirty="0"/>
              <a:t> </a:t>
            </a:r>
            <a:r>
              <a:rPr lang="es-CL" sz="2000" dirty="0" err="1"/>
              <a:t>régulières</a:t>
            </a:r>
            <a:r>
              <a:rPr lang="es-CL" sz="2000" dirty="0"/>
              <a:t>.</a:t>
            </a:r>
          </a:p>
          <a:p>
            <a:pPr marL="0" indent="0">
              <a:buNone/>
            </a:pPr>
            <a:r>
              <a:rPr lang="es-CL" sz="2000" dirty="0">
                <a:sym typeface="Wingdings" panose="05000000000000000000" pitchFamily="2" charset="2"/>
              </a:rPr>
              <a:t> </a:t>
            </a:r>
            <a:r>
              <a:rPr lang="es-CL" sz="2000" dirty="0" err="1">
                <a:sym typeface="Wingdings" panose="05000000000000000000" pitchFamily="2" charset="2"/>
              </a:rPr>
              <a:t>Enfants</a:t>
            </a:r>
            <a:r>
              <a:rPr lang="es-CL" sz="2000" dirty="0">
                <a:sym typeface="Wingdings" panose="05000000000000000000" pitchFamily="2" charset="2"/>
              </a:rPr>
              <a:t> </a:t>
            </a:r>
            <a:r>
              <a:rPr lang="es-CL" sz="2000" dirty="0" err="1">
                <a:sym typeface="Wingdings" panose="05000000000000000000" pitchFamily="2" charset="2"/>
              </a:rPr>
              <a:t>malentendants</a:t>
            </a:r>
            <a:endParaRPr lang="en-US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4EF0FE-F790-44AC-A4A8-D2A53C6E0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fr-FR" noProof="0" smtClean="0"/>
              <a:t>4</a:t>
            </a:fld>
            <a:endParaRPr lang="fr-FR" noProof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16A0962-04C5-413C-9C8F-5336E58F2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022" y="2044700"/>
            <a:ext cx="5298474" cy="471825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CC302E8-F432-4DD5-B046-413ACCB6E2C4}"/>
              </a:ext>
            </a:extLst>
          </p:cNvPr>
          <p:cNvSpPr txBox="1"/>
          <p:nvPr/>
        </p:nvSpPr>
        <p:spPr>
          <a:xfrm>
            <a:off x="377733" y="4403828"/>
            <a:ext cx="987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xxXxxX</a:t>
            </a:r>
            <a:r>
              <a:rPr lang="fr-FR" dirty="0"/>
              <a:t> </a:t>
            </a:r>
          </a:p>
          <a:p>
            <a:r>
              <a:rPr lang="fr-FR" dirty="0" err="1"/>
              <a:t>xxxXxX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6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BF7DA5-AB4D-A05D-8C55-6981B979C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Objectif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1B55B5-814F-1F23-DE7E-94484C19C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78024"/>
            <a:ext cx="10826496" cy="369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Etudier le bénéfice de l’écoute de stimuli auditifs rythmiques sur la production de la prosodie dans la MP.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u="sng" dirty="0"/>
              <a:t>Hypothèse</a:t>
            </a:r>
            <a:r>
              <a:rPr lang="fr-FR" dirty="0"/>
              <a:t> : la stimulation rythmique </a:t>
            </a:r>
            <a:r>
              <a:rPr lang="fr-FR" b="1" dirty="0"/>
              <a:t>influence</a:t>
            </a:r>
            <a:r>
              <a:rPr lang="fr-FR" dirty="0"/>
              <a:t> la planification et l’exécution des propriétés rythmiques des énoncés et </a:t>
            </a:r>
            <a:r>
              <a:rPr lang="fr-FR" b="1" dirty="0"/>
              <a:t>améliore</a:t>
            </a:r>
            <a:r>
              <a:rPr lang="fr-FR" dirty="0"/>
              <a:t> la production des aspects rythmiques impactés par la MP.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3FE22E-56D5-E6B0-CE7B-07E1C2FD2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fr-FR" noProof="0" smtClean="0"/>
              <a:t>5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65819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B065CF-A7AC-54DD-AF2E-07890A825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Motivation</a:t>
            </a:r>
            <a:r>
              <a:rPr lang="es-CL" dirty="0"/>
              <a:t> de </a:t>
            </a:r>
            <a:r>
              <a:rPr lang="es-CL" dirty="0" err="1"/>
              <a:t>l’étude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46EEF3-A50B-565E-A9E5-69631C5AE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Étude des liens perception-production et musique-parole.</a:t>
            </a:r>
          </a:p>
          <a:p>
            <a:r>
              <a:rPr lang="fr-FR" dirty="0"/>
              <a:t>Proposition d’interventions non-médicamenteuses et personnalisées à terme.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F19EF2-4D17-6526-6C15-2F4C1FD3E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fr-FR" noProof="0" smtClean="0"/>
              <a:t>6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029614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4ADCB5-3844-358A-90A3-F08B1257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Méthodologie</a:t>
            </a:r>
            <a:r>
              <a:rPr lang="es-CL" dirty="0"/>
              <a:t> : </a:t>
            </a:r>
            <a:r>
              <a:rPr lang="es-CL" dirty="0" err="1"/>
              <a:t>design</a:t>
            </a:r>
            <a:r>
              <a:rPr lang="es-CL" dirty="0"/>
              <a:t> </a:t>
            </a:r>
            <a:r>
              <a:rPr lang="es-CL" dirty="0" err="1"/>
              <a:t>expérimental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93154F-AAC0-20F5-5421-3FDFAED5D1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err="1">
                <a:hlinkClick r:id="rId3" action="ppaction://hlinksldjump"/>
              </a:rPr>
              <a:t>Amorces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FB7D333-6D94-2D38-0BEA-B797DDD828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L" dirty="0" err="1"/>
              <a:t>Amorce</a:t>
            </a:r>
            <a:r>
              <a:rPr lang="es-CL" dirty="0"/>
              <a:t> </a:t>
            </a:r>
            <a:r>
              <a:rPr lang="es-CL" dirty="0" err="1"/>
              <a:t>régulière</a:t>
            </a:r>
            <a:endParaRPr lang="es-CL" dirty="0"/>
          </a:p>
          <a:p>
            <a:r>
              <a:rPr lang="es-CL" dirty="0" err="1"/>
              <a:t>Amorces</a:t>
            </a:r>
            <a:r>
              <a:rPr lang="es-CL" dirty="0"/>
              <a:t> </a:t>
            </a:r>
            <a:r>
              <a:rPr lang="es-CL" dirty="0" err="1"/>
              <a:t>irrégulières</a:t>
            </a:r>
            <a:endParaRPr lang="es-CL" dirty="0"/>
          </a:p>
          <a:p>
            <a:r>
              <a:rPr lang="es-CL" dirty="0" err="1"/>
              <a:t>Silence</a:t>
            </a:r>
            <a:endParaRPr lang="es-CL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5086CB3-258F-8CED-582C-1067AE662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s-CL" dirty="0" err="1">
                <a:hlinkClick r:id="rId4" action="ppaction://hlinksldjump"/>
              </a:rPr>
              <a:t>Phrases</a:t>
            </a:r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0A0DA816-72AA-338D-08B4-66D3586A9E7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s-CL" dirty="0" err="1"/>
              <a:t>Structure</a:t>
            </a:r>
            <a:r>
              <a:rPr lang="es-CL" dirty="0"/>
              <a:t> </a:t>
            </a:r>
            <a:r>
              <a:rPr lang="es-CL" dirty="0" err="1"/>
              <a:t>fixe</a:t>
            </a:r>
            <a:r>
              <a:rPr lang="es-CL" dirty="0"/>
              <a:t> des </a:t>
            </a:r>
            <a:r>
              <a:rPr lang="es-CL" dirty="0" err="1"/>
              <a:t>phrases</a:t>
            </a:r>
            <a:r>
              <a:rPr lang="es-CL" dirty="0"/>
              <a:t> </a:t>
            </a:r>
          </a:p>
          <a:p>
            <a:r>
              <a:rPr lang="fr-FR" dirty="0"/>
              <a:t>Hiérarchie prosodique</a:t>
            </a:r>
            <a:br>
              <a:rPr lang="fr-FR" dirty="0"/>
            </a:br>
            <a:r>
              <a:rPr lang="fr-FR" dirty="0"/>
              <a:t>IP &gt; </a:t>
            </a:r>
            <a:r>
              <a:rPr lang="fr-FR" dirty="0" err="1"/>
              <a:t>ip</a:t>
            </a:r>
            <a:r>
              <a:rPr lang="fr-FR" dirty="0"/>
              <a:t> &gt; AP</a:t>
            </a:r>
          </a:p>
          <a:p>
            <a:r>
              <a:rPr lang="es-CL" dirty="0" err="1"/>
              <a:t>Distracteurs</a:t>
            </a:r>
            <a:r>
              <a:rPr lang="es-CL" dirty="0"/>
              <a:t> </a:t>
            </a:r>
            <a:r>
              <a:rPr lang="es-CL" dirty="0" err="1"/>
              <a:t>inspirés</a:t>
            </a:r>
            <a:r>
              <a:rPr lang="es-CL" dirty="0"/>
              <a:t> du corpus </a:t>
            </a:r>
            <a:r>
              <a:rPr lang="es-CL" dirty="0" err="1"/>
              <a:t>Fharvard</a:t>
            </a:r>
            <a:r>
              <a:rPr lang="es-CL" dirty="0"/>
              <a:t> </a:t>
            </a:r>
            <a:r>
              <a:rPr lang="es-CL" sz="1400" dirty="0"/>
              <a:t>(</a:t>
            </a:r>
            <a:r>
              <a:rPr lang="es-CL" sz="1400" dirty="0" err="1"/>
              <a:t>Aubanel</a:t>
            </a:r>
            <a:r>
              <a:rPr lang="es-CL" sz="1400" dirty="0"/>
              <a:t> et al., 2020)</a:t>
            </a:r>
            <a:endParaRPr lang="es-CL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0B5294-4FE9-BC34-0F33-3DD1DBB7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fr-FR" noProof="0" smtClean="0"/>
              <a:t>7</a:t>
            </a:fld>
            <a:endParaRPr lang="fr-FR" noProof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F44A4B9-55D9-0F1E-F6A2-A249982442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dirty="0"/>
              <a:t>Locuteurs </a:t>
            </a:r>
            <a:endParaRPr lang="fr-FR" dirty="0"/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0BF7EF90-7D95-22D5-FA41-AA3975A5937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CL" dirty="0" err="1"/>
              <a:t>Sctrl</a:t>
            </a:r>
            <a:r>
              <a:rPr lang="es-CL" dirty="0"/>
              <a:t> : 78 </a:t>
            </a:r>
            <a:r>
              <a:rPr lang="es-CL" dirty="0" err="1"/>
              <a:t>ans</a:t>
            </a:r>
            <a:r>
              <a:rPr lang="es-CL" dirty="0"/>
              <a:t>, </a:t>
            </a:r>
            <a:r>
              <a:rPr lang="es-CL" dirty="0" err="1"/>
              <a:t>homme</a:t>
            </a:r>
            <a:r>
              <a:rPr lang="es-CL" dirty="0"/>
              <a:t>, contrôle.</a:t>
            </a:r>
          </a:p>
          <a:p>
            <a:r>
              <a:rPr lang="es-CL" dirty="0" err="1"/>
              <a:t>Spark</a:t>
            </a:r>
            <a:r>
              <a:rPr lang="es-CL" dirty="0"/>
              <a:t> : 67 </a:t>
            </a:r>
            <a:r>
              <a:rPr lang="es-CL" dirty="0" err="1"/>
              <a:t>ans</a:t>
            </a:r>
            <a:r>
              <a:rPr lang="es-CL" dirty="0"/>
              <a:t>, </a:t>
            </a:r>
            <a:r>
              <a:rPr lang="es-CL" dirty="0" err="1"/>
              <a:t>homme</a:t>
            </a:r>
            <a:r>
              <a:rPr lang="es-CL" dirty="0"/>
              <a:t>, </a:t>
            </a:r>
            <a:r>
              <a:rPr lang="es-CL" dirty="0" err="1"/>
              <a:t>atteint</a:t>
            </a:r>
            <a:r>
              <a:rPr lang="es-CL" dirty="0"/>
              <a:t> de MP.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134536F-2B7D-510D-01D5-BD9C40490D33}"/>
              </a:ext>
            </a:extLst>
          </p:cNvPr>
          <p:cNvSpPr txBox="1"/>
          <p:nvPr/>
        </p:nvSpPr>
        <p:spPr>
          <a:xfrm>
            <a:off x="513574" y="5652247"/>
            <a:ext cx="11164851" cy="40011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/>
              <a:t>Présentation d’amorce rythmique </a:t>
            </a:r>
            <a:r>
              <a:rPr lang="fr-FR" sz="2000" b="1" dirty="0">
                <a:solidFill>
                  <a:schemeClr val="accent4"/>
                </a:solidFill>
                <a:sym typeface="Wingdings" panose="05000000000000000000" pitchFamily="2" charset="2"/>
              </a:rPr>
              <a:t></a:t>
            </a:r>
            <a:r>
              <a:rPr lang="fr-FR" sz="2000" dirty="0">
                <a:sym typeface="Wingdings" panose="05000000000000000000" pitchFamily="2" charset="2"/>
              </a:rPr>
              <a:t> Présentation de phrase écrite à lire </a:t>
            </a:r>
            <a:r>
              <a:rPr lang="fr-FR" sz="2000" b="1" dirty="0">
                <a:solidFill>
                  <a:schemeClr val="accent4"/>
                </a:solidFill>
                <a:sym typeface="Wingdings" panose="05000000000000000000" pitchFamily="2" charset="2"/>
              </a:rPr>
              <a:t></a:t>
            </a:r>
            <a:r>
              <a:rPr lang="fr-FR" sz="2000" dirty="0">
                <a:sym typeface="Wingdings" panose="05000000000000000000" pitchFamily="2" charset="2"/>
              </a:rPr>
              <a:t> Lecture à voix haute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073307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37D2A9F0-EF8A-D9AE-DD5B-1027B2FD5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Phrases</a:t>
            </a:r>
            <a:endParaRPr lang="fr-FR" dirty="0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347DAF37-953B-8D0A-769A-1D5FD7796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latin typeface="NimbusRomNo9L-Regu"/>
              </a:rPr>
              <a:t>	    x </a:t>
            </a:r>
            <a:r>
              <a:rPr lang="fr-FR" sz="2400" dirty="0" err="1">
                <a:latin typeface="NimbusRomNo9L-Regu"/>
              </a:rPr>
              <a:t>x</a:t>
            </a:r>
            <a:r>
              <a:rPr lang="fr-FR" sz="2400" dirty="0">
                <a:latin typeface="NimbusRomNo9L-Regu"/>
              </a:rPr>
              <a:t> </a:t>
            </a:r>
            <a:r>
              <a:rPr lang="fr-FR" sz="2400" dirty="0" err="1">
                <a:latin typeface="NimbusRomNo9L-Regu"/>
              </a:rPr>
              <a:t>X</a:t>
            </a:r>
            <a:r>
              <a:rPr lang="fr-FR" sz="2400" dirty="0">
                <a:latin typeface="NimbusRomNo9L-Regu"/>
              </a:rPr>
              <a:t>		   x </a:t>
            </a:r>
            <a:r>
              <a:rPr lang="fr-FR" sz="2400" dirty="0" err="1">
                <a:latin typeface="NimbusRomNo9L-Regu"/>
              </a:rPr>
              <a:t>x</a:t>
            </a:r>
            <a:r>
              <a:rPr lang="fr-FR" sz="2400" dirty="0">
                <a:latin typeface="NimbusRomNo9L-Regu"/>
              </a:rPr>
              <a:t> </a:t>
            </a:r>
            <a:r>
              <a:rPr lang="fr-FR" sz="2400" dirty="0" err="1">
                <a:latin typeface="NimbusRomNo9L-Regu"/>
              </a:rPr>
              <a:t>X</a:t>
            </a:r>
            <a:r>
              <a:rPr lang="fr-FR" sz="2400" dirty="0">
                <a:latin typeface="NimbusRomNo9L-Regu"/>
              </a:rPr>
              <a:t>			  x </a:t>
            </a:r>
            <a:r>
              <a:rPr lang="fr-FR" sz="2400" dirty="0" err="1">
                <a:latin typeface="NimbusRomNo9L-Regu"/>
              </a:rPr>
              <a:t>x</a:t>
            </a:r>
            <a:r>
              <a:rPr lang="fr-FR" sz="2400" dirty="0">
                <a:latin typeface="NimbusRomNo9L-Regu"/>
              </a:rPr>
              <a:t> </a:t>
            </a:r>
            <a:r>
              <a:rPr lang="fr-FR" sz="2400" dirty="0" err="1">
                <a:latin typeface="NimbusRomNo9L-Regu"/>
              </a:rPr>
              <a:t>X</a:t>
            </a:r>
            <a:r>
              <a:rPr lang="fr-FR" sz="2400" dirty="0">
                <a:latin typeface="NimbusRomNo9L-Regu"/>
              </a:rPr>
              <a:t>		x </a:t>
            </a:r>
            <a:r>
              <a:rPr lang="fr-FR" sz="2400" dirty="0" err="1">
                <a:latin typeface="NimbusRomNo9L-Regu"/>
              </a:rPr>
              <a:t>x</a:t>
            </a:r>
            <a:r>
              <a:rPr lang="fr-FR" sz="2400" dirty="0">
                <a:latin typeface="NimbusRomNo9L-Regu"/>
              </a:rPr>
              <a:t> </a:t>
            </a:r>
            <a:r>
              <a:rPr lang="fr-FR" sz="2400" dirty="0" err="1">
                <a:latin typeface="NimbusRomNo9L-Regu"/>
              </a:rPr>
              <a:t>X</a:t>
            </a:r>
            <a:r>
              <a:rPr lang="fr-FR" sz="2400" dirty="0">
                <a:latin typeface="NimbusRomNo9L-Regu"/>
              </a:rPr>
              <a:t>	</a:t>
            </a:r>
          </a:p>
          <a:p>
            <a:pPr marL="0" indent="0">
              <a:buNone/>
            </a:pPr>
            <a:r>
              <a:rPr lang="fr-FR" sz="2400" dirty="0">
                <a:latin typeface="NimbusRomNo9L-Regu"/>
              </a:rPr>
              <a:t>	    w</a:t>
            </a:r>
            <a:r>
              <a:rPr lang="fr-FR" sz="2400" b="0" i="0" u="none" strike="noStrike" baseline="0" dirty="0">
                <a:latin typeface="NimbusRomNo9L-Regu"/>
              </a:rPr>
              <a:t> </a:t>
            </a:r>
            <a:r>
              <a:rPr lang="fr-FR" sz="2400" b="0" i="0" u="none" strike="noStrike" baseline="0" dirty="0" err="1">
                <a:latin typeface="NimbusRomNo9L-Regu"/>
              </a:rPr>
              <a:t>w</a:t>
            </a:r>
            <a:r>
              <a:rPr lang="fr-FR" sz="2400" b="0" i="0" u="none" strike="noStrike" baseline="0" dirty="0">
                <a:latin typeface="NimbusRomNo9L-Regu"/>
              </a:rPr>
              <a:t> s	   </a:t>
            </a:r>
            <a:r>
              <a:rPr lang="fr-FR" sz="2400" dirty="0">
                <a:latin typeface="NimbusRomNo9L-Regu"/>
              </a:rPr>
              <a:t>w</a:t>
            </a:r>
            <a:r>
              <a:rPr lang="fr-FR" sz="2400" b="0" i="0" u="none" strike="noStrike" baseline="0" dirty="0">
                <a:latin typeface="NimbusRomNo9L-Regu"/>
              </a:rPr>
              <a:t> </a:t>
            </a:r>
            <a:r>
              <a:rPr lang="fr-FR" sz="2400" b="0" i="0" u="none" strike="noStrike" baseline="0" dirty="0" err="1">
                <a:latin typeface="NimbusRomNo9L-Regu"/>
              </a:rPr>
              <a:t>w</a:t>
            </a:r>
            <a:r>
              <a:rPr lang="fr-FR" sz="2400" b="0" i="0" u="none" strike="noStrike" baseline="0" dirty="0">
                <a:latin typeface="NimbusRomNo9L-Regu"/>
              </a:rPr>
              <a:t> s			  </a:t>
            </a:r>
            <a:r>
              <a:rPr lang="fr-FR" sz="2400" dirty="0">
                <a:latin typeface="NimbusRomNo9L-Regu"/>
              </a:rPr>
              <a:t>w</a:t>
            </a:r>
            <a:r>
              <a:rPr lang="fr-FR" sz="2400" b="0" i="0" u="none" strike="noStrike" baseline="0" dirty="0">
                <a:latin typeface="NimbusRomNo9L-Regu"/>
              </a:rPr>
              <a:t> </a:t>
            </a:r>
            <a:r>
              <a:rPr lang="fr-FR" sz="2400" b="0" i="0" u="none" strike="noStrike" baseline="0" dirty="0" err="1">
                <a:latin typeface="NimbusRomNo9L-Regu"/>
              </a:rPr>
              <a:t>w</a:t>
            </a:r>
            <a:r>
              <a:rPr lang="fr-FR" sz="2400" b="0" i="0" u="none" strike="noStrike" baseline="0" dirty="0">
                <a:latin typeface="NimbusRomNo9L-Regu"/>
              </a:rPr>
              <a:t> s		</a:t>
            </a:r>
            <a:r>
              <a:rPr lang="fr-FR" sz="2400" dirty="0">
                <a:latin typeface="NimbusRomNo9L-Regu"/>
              </a:rPr>
              <a:t>w</a:t>
            </a:r>
            <a:r>
              <a:rPr lang="fr-FR" sz="2400" b="0" i="0" u="none" strike="noStrike" baseline="0" dirty="0">
                <a:latin typeface="NimbusRomNo9L-Regu"/>
              </a:rPr>
              <a:t> </a:t>
            </a:r>
            <a:r>
              <a:rPr lang="fr-FR" sz="2400" b="0" i="0" u="none" strike="noStrike" baseline="0" dirty="0" err="1">
                <a:latin typeface="NimbusRomNo9L-Regu"/>
              </a:rPr>
              <a:t>w</a:t>
            </a:r>
            <a:r>
              <a:rPr lang="fr-FR" sz="2400" b="0" i="0" u="none" strike="noStrike" baseline="0" dirty="0">
                <a:latin typeface="NimbusRomNo9L-Regu"/>
              </a:rPr>
              <a:t> s	</a:t>
            </a:r>
          </a:p>
          <a:p>
            <a:pPr marL="0" indent="0">
              <a:buNone/>
            </a:pPr>
            <a:r>
              <a:rPr lang="fr-FR" sz="2400" b="0" i="0" u="none" strike="noStrike" baseline="0" dirty="0">
                <a:solidFill>
                  <a:schemeClr val="accent2"/>
                </a:solidFill>
                <a:latin typeface="NimbusRomNo9L-Regu"/>
              </a:rPr>
              <a:t>{</a:t>
            </a:r>
            <a:r>
              <a:rPr lang="fr-FR" sz="2400" b="1" i="0" u="none" strike="noStrike" baseline="-25000" dirty="0">
                <a:solidFill>
                  <a:schemeClr val="accent2"/>
                </a:solidFill>
                <a:latin typeface="NimbusRomNo9L-Regu"/>
              </a:rPr>
              <a:t>IP</a:t>
            </a:r>
            <a:r>
              <a:rPr lang="fr-FR" sz="2400" b="0" i="0" u="none" strike="noStrike" baseline="0" dirty="0">
                <a:latin typeface="NimbusRomNo9L-Regu"/>
              </a:rPr>
              <a:t> </a:t>
            </a:r>
            <a:r>
              <a:rPr lang="fr-FR" sz="2400" b="0" i="0" u="none" strike="noStrike" baseline="0" dirty="0">
                <a:solidFill>
                  <a:schemeClr val="accent6"/>
                </a:solidFill>
                <a:latin typeface="NimbusRomNo9L-Regu"/>
              </a:rPr>
              <a:t>[</a:t>
            </a:r>
            <a:r>
              <a:rPr lang="fr-FR" sz="2400" b="1" i="0" u="none" strike="noStrike" baseline="-25000" dirty="0" err="1">
                <a:solidFill>
                  <a:schemeClr val="accent6"/>
                </a:solidFill>
                <a:latin typeface="NimbusRomNo9L-Regu"/>
              </a:rPr>
              <a:t>ip</a:t>
            </a:r>
            <a:r>
              <a:rPr lang="fr-FR" sz="2400" b="0" i="0" u="none" strike="noStrike" baseline="0" dirty="0">
                <a:solidFill>
                  <a:schemeClr val="accent6"/>
                </a:solidFill>
                <a:latin typeface="NimbusRomNo9L-Regu"/>
              </a:rPr>
              <a:t> </a:t>
            </a:r>
            <a:r>
              <a:rPr lang="fr-FR" sz="2400" b="0" i="0" u="none" strike="noStrike" baseline="0" dirty="0">
                <a:solidFill>
                  <a:schemeClr val="accent4"/>
                </a:solidFill>
                <a:latin typeface="NimbusRomNo9L-Regu"/>
              </a:rPr>
              <a:t>(</a:t>
            </a:r>
            <a:r>
              <a:rPr lang="fr-FR" sz="2400" b="1" i="0" u="none" strike="noStrike" baseline="-25000" dirty="0">
                <a:solidFill>
                  <a:schemeClr val="accent4"/>
                </a:solidFill>
                <a:latin typeface="NimbusRomNo9L-Regu"/>
              </a:rPr>
              <a:t>AP</a:t>
            </a:r>
            <a:r>
              <a:rPr lang="fr-FR" sz="2400" b="0" i="0" u="none" strike="noStrike" baseline="0" dirty="0">
                <a:solidFill>
                  <a:schemeClr val="accent4"/>
                </a:solidFill>
                <a:latin typeface="NimbusRomNo9L-Regu"/>
              </a:rPr>
              <a:t> </a:t>
            </a:r>
            <a:r>
              <a:rPr lang="fr-FR" sz="2400" b="0" i="0" u="none" strike="noStrike" baseline="0" dirty="0">
                <a:latin typeface="NimbusRomNo9L-Regu"/>
              </a:rPr>
              <a:t>j’ai mangé</a:t>
            </a:r>
            <a:r>
              <a:rPr lang="fr-FR" sz="2400" b="0" i="0" u="none" strike="noStrike" baseline="0" dirty="0">
                <a:solidFill>
                  <a:schemeClr val="accent4"/>
                </a:solidFill>
                <a:latin typeface="NimbusRomNo9L-Regu"/>
              </a:rPr>
              <a:t>)</a:t>
            </a:r>
            <a:r>
              <a:rPr lang="fr-FR" sz="2400" b="0" i="0" u="none" strike="noStrike" baseline="0" dirty="0">
                <a:latin typeface="NimbusRomNo9L-Regu"/>
              </a:rPr>
              <a:t> </a:t>
            </a:r>
            <a:r>
              <a:rPr lang="fr-FR" sz="2400" b="0" i="0" u="none" strike="noStrike" baseline="0" dirty="0">
                <a:solidFill>
                  <a:schemeClr val="accent4"/>
                </a:solidFill>
                <a:latin typeface="NimbusRomNo9L-Regu"/>
              </a:rPr>
              <a:t>(</a:t>
            </a:r>
            <a:r>
              <a:rPr lang="fr-FR" sz="2400" b="1" i="0" u="none" strike="noStrike" baseline="-25000" dirty="0">
                <a:solidFill>
                  <a:schemeClr val="accent4"/>
                </a:solidFill>
                <a:latin typeface="NimbusRomNo9L-Regu"/>
              </a:rPr>
              <a:t>AP</a:t>
            </a:r>
            <a:r>
              <a:rPr lang="fr-FR" sz="2400" b="0" i="0" u="none" strike="noStrike" baseline="0" dirty="0">
                <a:solidFill>
                  <a:schemeClr val="accent4"/>
                </a:solidFill>
                <a:latin typeface="NimbusRomNo9L-Regu"/>
              </a:rPr>
              <a:t> </a:t>
            </a:r>
            <a:r>
              <a:rPr lang="fr-FR" sz="2400" b="0" i="0" u="none" strike="noStrike" baseline="0" dirty="0">
                <a:latin typeface="NimbusRomNo9L-Regu"/>
              </a:rPr>
              <a:t>des croissants</a:t>
            </a:r>
            <a:r>
              <a:rPr lang="fr-FR" sz="2400" b="0" i="0" u="none" strike="noStrike" baseline="0" dirty="0">
                <a:solidFill>
                  <a:schemeClr val="accent4"/>
                </a:solidFill>
                <a:latin typeface="NimbusRomNo9L-Regu"/>
              </a:rPr>
              <a:t>)</a:t>
            </a:r>
            <a:r>
              <a:rPr lang="fr-FR" sz="2400" b="0" i="0" u="none" strike="noStrike" baseline="0" dirty="0">
                <a:latin typeface="NimbusRomNo9L-Regu"/>
              </a:rPr>
              <a:t> </a:t>
            </a:r>
            <a:r>
              <a:rPr lang="fr-FR" sz="2400" b="0" i="0" u="none" strike="noStrike" baseline="0" dirty="0">
                <a:solidFill>
                  <a:schemeClr val="accent6"/>
                </a:solidFill>
                <a:latin typeface="NimbusRomNo9L-Regu"/>
              </a:rPr>
              <a:t>] [</a:t>
            </a:r>
            <a:r>
              <a:rPr lang="fr-FR" sz="2400" b="1" i="0" u="none" strike="noStrike" baseline="-25000" dirty="0" err="1">
                <a:solidFill>
                  <a:schemeClr val="accent6"/>
                </a:solidFill>
                <a:latin typeface="NimbusRomNo9L-Regu"/>
              </a:rPr>
              <a:t>ip</a:t>
            </a:r>
            <a:r>
              <a:rPr lang="fr-FR" sz="2400" b="0" i="0" u="none" strike="noStrike" baseline="0" dirty="0">
                <a:solidFill>
                  <a:schemeClr val="accent6"/>
                </a:solidFill>
                <a:latin typeface="NimbusRomNo9L-Regu"/>
              </a:rPr>
              <a:t> </a:t>
            </a:r>
            <a:r>
              <a:rPr lang="fr-FR" sz="2400" b="0" i="0" u="none" strike="noStrike" baseline="0" dirty="0">
                <a:solidFill>
                  <a:schemeClr val="accent4"/>
                </a:solidFill>
                <a:latin typeface="NimbusRomNo9L-Regu"/>
              </a:rPr>
              <a:t>(</a:t>
            </a:r>
            <a:r>
              <a:rPr lang="fr-FR" sz="2400" b="1" i="0" u="none" strike="noStrike" baseline="-25000" dirty="0">
                <a:solidFill>
                  <a:schemeClr val="accent4"/>
                </a:solidFill>
                <a:latin typeface="NimbusRomNo9L-Regu"/>
              </a:rPr>
              <a:t>AP</a:t>
            </a:r>
            <a:r>
              <a:rPr lang="fr-FR" sz="2400" b="0" i="0" u="none" strike="noStrike" baseline="0" dirty="0">
                <a:solidFill>
                  <a:schemeClr val="accent4"/>
                </a:solidFill>
                <a:latin typeface="NimbusRomNo9L-Regu"/>
              </a:rPr>
              <a:t> </a:t>
            </a:r>
            <a:r>
              <a:rPr lang="fr-FR" sz="2400" b="0" i="0" u="none" strike="noStrike" baseline="0" dirty="0">
                <a:latin typeface="NimbusRomNo9L-Regu"/>
              </a:rPr>
              <a:t>au goûter</a:t>
            </a:r>
            <a:r>
              <a:rPr lang="fr-FR" sz="2400" b="0" i="0" u="none" strike="noStrike" baseline="0" dirty="0">
                <a:solidFill>
                  <a:schemeClr val="accent4"/>
                </a:solidFill>
                <a:latin typeface="NimbusRomNo9L-Regu"/>
              </a:rPr>
              <a:t>) (</a:t>
            </a:r>
            <a:r>
              <a:rPr lang="fr-FR" sz="2400" b="1" i="0" u="none" strike="noStrike" baseline="-25000" dirty="0">
                <a:solidFill>
                  <a:schemeClr val="accent4"/>
                </a:solidFill>
                <a:latin typeface="NimbusRomNo9L-Regu"/>
              </a:rPr>
              <a:t>AP</a:t>
            </a:r>
            <a:r>
              <a:rPr lang="fr-FR" sz="2400" b="0" i="0" u="none" strike="noStrike" baseline="0" dirty="0">
                <a:solidFill>
                  <a:schemeClr val="accent4"/>
                </a:solidFill>
                <a:latin typeface="NimbusRomNo9L-Regu"/>
              </a:rPr>
              <a:t> </a:t>
            </a:r>
            <a:r>
              <a:rPr lang="fr-FR" sz="2400" b="0" i="0" u="none" strike="noStrike" baseline="0" dirty="0">
                <a:latin typeface="NimbusRomNo9L-Regu"/>
              </a:rPr>
              <a:t>aujourd’hui</a:t>
            </a:r>
            <a:r>
              <a:rPr lang="fr-FR" sz="2400" b="0" i="0" u="none" strike="noStrike" baseline="0" dirty="0">
                <a:solidFill>
                  <a:schemeClr val="accent4"/>
                </a:solidFill>
                <a:latin typeface="NimbusRomNo9L-Regu"/>
              </a:rPr>
              <a:t>)</a:t>
            </a:r>
            <a:r>
              <a:rPr lang="fr-FR" sz="2400" b="0" i="0" u="none" strike="noStrike" baseline="0" dirty="0">
                <a:latin typeface="NimbusRomNo9L-Regu"/>
              </a:rPr>
              <a:t> </a:t>
            </a:r>
            <a:r>
              <a:rPr lang="fr-FR" sz="2400" b="0" i="0" u="none" strike="noStrike" baseline="0" dirty="0">
                <a:solidFill>
                  <a:schemeClr val="accent6"/>
                </a:solidFill>
                <a:latin typeface="NimbusRomNo9L-Regu"/>
              </a:rPr>
              <a:t>]</a:t>
            </a:r>
            <a:r>
              <a:rPr lang="fr-FR" sz="2400" b="0" i="0" u="none" strike="noStrike" baseline="0" dirty="0">
                <a:solidFill>
                  <a:schemeClr val="accent2"/>
                </a:solidFill>
                <a:latin typeface="NimbusRomNo9L-Regu"/>
              </a:rPr>
              <a:t> }</a:t>
            </a:r>
          </a:p>
          <a:p>
            <a:pPr marL="0" indent="0">
              <a:buNone/>
            </a:pPr>
            <a:endParaRPr lang="fr-FR" sz="2400" dirty="0">
              <a:solidFill>
                <a:schemeClr val="accent2"/>
              </a:solidFill>
              <a:latin typeface="NimbusRomNo9L-Regu"/>
            </a:endParaRPr>
          </a:p>
          <a:p>
            <a:pPr marL="0" indent="0">
              <a:buNone/>
            </a:pPr>
            <a:r>
              <a:rPr lang="fr-FR" sz="2400" dirty="0">
                <a:solidFill>
                  <a:schemeClr val="accent2"/>
                </a:solidFill>
                <a:latin typeface="NimbusRomNo9L-Regu"/>
              </a:rPr>
              <a:t>IP = </a:t>
            </a:r>
            <a:r>
              <a:rPr lang="fr-FR" sz="2400" dirty="0" err="1">
                <a:solidFill>
                  <a:schemeClr val="accent2"/>
                </a:solidFill>
                <a:latin typeface="NimbusRomNo9L-Regu"/>
              </a:rPr>
              <a:t>Intonational</a:t>
            </a:r>
            <a:r>
              <a:rPr lang="fr-FR" sz="2400" dirty="0">
                <a:solidFill>
                  <a:schemeClr val="accent2"/>
                </a:solidFill>
                <a:latin typeface="NimbusRomNo9L-Regu"/>
              </a:rPr>
              <a:t> Phrase = Syntagme intonatif</a:t>
            </a:r>
          </a:p>
          <a:p>
            <a:pPr marL="0" indent="0">
              <a:buNone/>
            </a:pPr>
            <a:r>
              <a:rPr lang="fr-FR" sz="2400" dirty="0" err="1">
                <a:solidFill>
                  <a:schemeClr val="accent6"/>
                </a:solidFill>
                <a:latin typeface="NimbusRomNo9L-Regu"/>
              </a:rPr>
              <a:t>ip</a:t>
            </a:r>
            <a:r>
              <a:rPr lang="fr-FR" sz="2400" dirty="0">
                <a:solidFill>
                  <a:schemeClr val="accent6"/>
                </a:solidFill>
                <a:latin typeface="NimbusRomNo9L-Regu"/>
              </a:rPr>
              <a:t> = </a:t>
            </a:r>
            <a:r>
              <a:rPr lang="fr-FR" sz="2400" dirty="0" err="1">
                <a:solidFill>
                  <a:schemeClr val="accent6"/>
                </a:solidFill>
                <a:latin typeface="NimbusRomNo9L-Regu"/>
              </a:rPr>
              <a:t>intermediate</a:t>
            </a:r>
            <a:r>
              <a:rPr lang="fr-FR" sz="2400" dirty="0">
                <a:solidFill>
                  <a:schemeClr val="accent6"/>
                </a:solidFill>
                <a:latin typeface="NimbusRomNo9L-Regu"/>
              </a:rPr>
              <a:t> phrase = syntagme intermédiaire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accent4"/>
                </a:solidFill>
                <a:latin typeface="NimbusRomNo9L-Regu"/>
              </a:rPr>
              <a:t>AP = </a:t>
            </a:r>
            <a:r>
              <a:rPr lang="fr-FR" sz="2400" dirty="0" err="1">
                <a:solidFill>
                  <a:schemeClr val="accent4"/>
                </a:solidFill>
                <a:latin typeface="NimbusRomNo9L-Regu"/>
              </a:rPr>
              <a:t>accentual</a:t>
            </a:r>
            <a:r>
              <a:rPr lang="fr-FR" sz="2400" dirty="0">
                <a:solidFill>
                  <a:schemeClr val="accent4"/>
                </a:solidFill>
                <a:latin typeface="NimbusRomNo9L-Regu"/>
              </a:rPr>
              <a:t> phrase = syntagme accentuel</a:t>
            </a:r>
          </a:p>
          <a:p>
            <a:pPr marL="0" indent="0">
              <a:buNone/>
            </a:pPr>
            <a:endParaRPr lang="fr-FR" sz="3600" dirty="0">
              <a:solidFill>
                <a:schemeClr val="accent2"/>
              </a:solidFill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2AB2781-7775-97D2-E277-62FF37FD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fr-FR" noProof="0" smtClean="0"/>
              <a:t>8</a:t>
            </a:fld>
            <a:endParaRPr lang="fr-FR" noProof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7359407-0CFA-55DD-0CF4-AB00AAD99D28}"/>
              </a:ext>
            </a:extLst>
          </p:cNvPr>
          <p:cNvSpPr txBox="1"/>
          <p:nvPr/>
        </p:nvSpPr>
        <p:spPr>
          <a:xfrm>
            <a:off x="11283696" y="6198255"/>
            <a:ext cx="67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>
                <a:hlinkClick r:id="rId2" action="ppaction://hlinksldjump"/>
              </a:rPr>
              <a:t>⏮️</a:t>
            </a:r>
            <a:endParaRPr lang="fr-FR" sz="2800" dirty="0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85C1E95D-06AB-4088-860D-415D8C4DB39E}"/>
              </a:ext>
            </a:extLst>
          </p:cNvPr>
          <p:cNvCxnSpPr/>
          <p:nvPr/>
        </p:nvCxnSpPr>
        <p:spPr>
          <a:xfrm>
            <a:off x="819397" y="4714504"/>
            <a:ext cx="0" cy="13419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337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93ACF6BD-CB24-8BC4-766B-17954822C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Amorces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E1F58F9-3CB9-C4F4-9166-AFC688633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fr-FR" noProof="0" smtClean="0"/>
              <a:t>9</a:t>
            </a:fld>
            <a:endParaRPr lang="fr-FR" noProof="0"/>
          </a:p>
        </p:txBody>
      </p:sp>
      <p:sp>
        <p:nvSpPr>
          <p:cNvPr id="16" name="Espace réservé du contenu 7">
            <a:extLst>
              <a:ext uri="{FF2B5EF4-FFF2-40B4-BE49-F238E27FC236}">
                <a16:creationId xmlns:a16="http://schemas.microsoft.com/office/drawing/2014/main" id="{50258988-E446-CF8F-8F64-86767E29B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363" y="3438525"/>
            <a:ext cx="3100387" cy="2057400"/>
          </a:xfrm>
        </p:spPr>
        <p:txBody>
          <a:bodyPr/>
          <a:lstStyle/>
          <a:p>
            <a:r>
              <a:rPr lang="es-CL" dirty="0" err="1"/>
              <a:t>Amorce</a:t>
            </a:r>
            <a:r>
              <a:rPr lang="es-CL" dirty="0"/>
              <a:t> </a:t>
            </a:r>
            <a:r>
              <a:rPr lang="es-CL" dirty="0" err="1"/>
              <a:t>régulière</a:t>
            </a:r>
            <a:endParaRPr lang="es-CL" dirty="0"/>
          </a:p>
          <a:p>
            <a:r>
              <a:rPr lang="es-CL" dirty="0" err="1"/>
              <a:t>Amorces</a:t>
            </a:r>
            <a:r>
              <a:rPr lang="es-CL" dirty="0"/>
              <a:t> </a:t>
            </a:r>
            <a:r>
              <a:rPr lang="es-CL" dirty="0" err="1"/>
              <a:t>irrégulières</a:t>
            </a:r>
            <a:endParaRPr lang="es-CL" dirty="0"/>
          </a:p>
          <a:p>
            <a:r>
              <a:rPr lang="es-CL" dirty="0" err="1"/>
              <a:t>Silence</a:t>
            </a:r>
            <a:endParaRPr lang="fr-FR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31F1D68B-2CAC-E5D6-D768-6C2AF89663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4922" y="1408045"/>
            <a:ext cx="8867078" cy="4041910"/>
          </a:xfrm>
          <a:prstGeom prst="rect">
            <a:avLst/>
          </a:prstGeom>
        </p:spPr>
      </p:pic>
      <p:pic>
        <p:nvPicPr>
          <p:cNvPr id="24" name="primeR">
            <a:hlinkClick r:id="" action="ppaction://media"/>
            <a:extLst>
              <a:ext uri="{FF2B5EF4-FFF2-40B4-BE49-F238E27FC236}">
                <a16:creationId xmlns:a16="http://schemas.microsoft.com/office/drawing/2014/main" id="{6DB19352-6632-99F9-E961-33AF6C67F8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09384" y="1362075"/>
            <a:ext cx="487363" cy="487363"/>
          </a:xfrm>
          <a:prstGeom prst="rect">
            <a:avLst/>
          </a:prstGeom>
        </p:spPr>
      </p:pic>
      <p:pic>
        <p:nvPicPr>
          <p:cNvPr id="25" name="primeIR3">
            <a:hlinkClick r:id="" action="ppaction://media"/>
            <a:extLst>
              <a:ext uri="{FF2B5EF4-FFF2-40B4-BE49-F238E27FC236}">
                <a16:creationId xmlns:a16="http://schemas.microsoft.com/office/drawing/2014/main" id="{4C8EB933-0191-84AF-EBC1-B2F59E29C98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68496" y="5148072"/>
            <a:ext cx="487363" cy="487363"/>
          </a:xfrm>
          <a:prstGeom prst="rect">
            <a:avLst/>
          </a:prstGeom>
        </p:spPr>
      </p:pic>
      <p:pic>
        <p:nvPicPr>
          <p:cNvPr id="26" name="primeIR2">
            <a:hlinkClick r:id="" action="ppaction://media"/>
            <a:extLst>
              <a:ext uri="{FF2B5EF4-FFF2-40B4-BE49-F238E27FC236}">
                <a16:creationId xmlns:a16="http://schemas.microsoft.com/office/drawing/2014/main" id="{121FCF4B-21AE-CF31-8486-ABE079005E8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68494" y="5751838"/>
            <a:ext cx="487363" cy="487363"/>
          </a:xfrm>
          <a:prstGeom prst="rect">
            <a:avLst/>
          </a:prstGeom>
        </p:spPr>
      </p:pic>
      <p:pic>
        <p:nvPicPr>
          <p:cNvPr id="27" name="primeIR1">
            <a:hlinkClick r:id="" action="ppaction://media"/>
            <a:extLst>
              <a:ext uri="{FF2B5EF4-FFF2-40B4-BE49-F238E27FC236}">
                <a16:creationId xmlns:a16="http://schemas.microsoft.com/office/drawing/2014/main" id="{AFC9B757-B03D-9678-680D-FA9F3747214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68494" y="6438732"/>
            <a:ext cx="487363" cy="487363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11E4A102-67FF-EA07-75DF-2309126B0E45}"/>
              </a:ext>
            </a:extLst>
          </p:cNvPr>
          <p:cNvSpPr txBox="1"/>
          <p:nvPr/>
        </p:nvSpPr>
        <p:spPr>
          <a:xfrm>
            <a:off x="11283696" y="6198255"/>
            <a:ext cx="67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>
                <a:hlinkClick r:id="rId12" action="ppaction://hlinksldjump"/>
              </a:rPr>
              <a:t>⏮️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91698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2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2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2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9757178.tgt.Office_48399897_TF89213316_Win32_OJ108761954.potx" id="{B3D44FD0-7C9A-4F5B-9373-133FAF6299C7}" vid="{EC270E08-C71A-41FA-AD70-C833E72BC7B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DF0A252-5923-47A2-A53A-F9BF729089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27DC71-2909-427C-BDB0-3E47E21015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0D7697-8E53-4EA8-8CBB-9C19575257B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d’AccentBox</Template>
  <TotalTime>2606</TotalTime>
  <Words>1244</Words>
  <Application>Microsoft Office PowerPoint</Application>
  <PresentationFormat>Grand écran</PresentationFormat>
  <Paragraphs>173</Paragraphs>
  <Slides>22</Slides>
  <Notes>10</Notes>
  <HiddenSlides>4</HiddenSlides>
  <MMClips>4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Arial</vt:lpstr>
      <vt:lpstr>Avenir Next LT Pro</vt:lpstr>
      <vt:lpstr>Calibri</vt:lpstr>
      <vt:lpstr>Montserrat</vt:lpstr>
      <vt:lpstr>NimbusRomNo9L-Regu</vt:lpstr>
      <vt:lpstr>Wingdings</vt:lpstr>
      <vt:lpstr>AccentBoxVTI</vt:lpstr>
      <vt:lpstr>Impact de l’amorçage rythmique sur la production de la parole chez des personnes atteintes de la maladie de Parkinson  Étude de cas</vt:lpstr>
      <vt:lpstr>Contexte</vt:lpstr>
      <vt:lpstr>Contexte</vt:lpstr>
      <vt:lpstr>Contexte</vt:lpstr>
      <vt:lpstr>Objectif</vt:lpstr>
      <vt:lpstr>Motivation de l’étude</vt:lpstr>
      <vt:lpstr>Méthodologie : design expérimental</vt:lpstr>
      <vt:lpstr>Phrases</vt:lpstr>
      <vt:lpstr>Amorces</vt:lpstr>
      <vt:lpstr>Méthodologie : design expérimental</vt:lpstr>
      <vt:lpstr>Méthodologie : extraction de données</vt:lpstr>
      <vt:lpstr>1) Résultats : métriques du rythme</vt:lpstr>
      <vt:lpstr>2) Résultats : Proéminence</vt:lpstr>
      <vt:lpstr>2) Résultats : Proéminence</vt:lpstr>
      <vt:lpstr>2) Résultats : Proéminence</vt:lpstr>
      <vt:lpstr>3) Résultats : Délai d’initialisation</vt:lpstr>
      <vt:lpstr>Recapitulatif des résultats</vt:lpstr>
      <vt:lpstr>Limites et perspectives</vt:lpstr>
      <vt:lpstr>À présent : résultats préliminaires</vt:lpstr>
      <vt:lpstr>Merci beaucoup !</vt:lpstr>
      <vt:lpstr>Références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de l’amorçage rythmique sur la production de la parole chez des personnes atteintes de la maladie de Parkinson  Étude de cas</dc:title>
  <dc:creator>Adrien Cornec</dc:creator>
  <cp:lastModifiedBy>Leonardo Contreras Roa</cp:lastModifiedBy>
  <cp:revision>310</cp:revision>
  <dcterms:created xsi:type="dcterms:W3CDTF">2022-06-11T14:15:13Z</dcterms:created>
  <dcterms:modified xsi:type="dcterms:W3CDTF">2022-06-16T13:32:31Z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